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89"/>
  </p:handoutMasterIdLst>
  <p:sldIdLst>
    <p:sldId id="370" r:id="rId4"/>
    <p:sldId id="397" r:id="rId6"/>
    <p:sldId id="413" r:id="rId7"/>
    <p:sldId id="428" r:id="rId8"/>
    <p:sldId id="430" r:id="rId9"/>
    <p:sldId id="431" r:id="rId10"/>
    <p:sldId id="475" r:id="rId11"/>
    <p:sldId id="467" r:id="rId12"/>
    <p:sldId id="476" r:id="rId13"/>
    <p:sldId id="477" r:id="rId14"/>
    <p:sldId id="544" r:id="rId15"/>
    <p:sldId id="432" r:id="rId16"/>
    <p:sldId id="478" r:id="rId17"/>
    <p:sldId id="589" r:id="rId18"/>
    <p:sldId id="479" r:id="rId19"/>
    <p:sldId id="541" r:id="rId20"/>
    <p:sldId id="480" r:id="rId21"/>
    <p:sldId id="481" r:id="rId22"/>
    <p:sldId id="482" r:id="rId23"/>
    <p:sldId id="483" r:id="rId24"/>
    <p:sldId id="484" r:id="rId25"/>
    <p:sldId id="485" r:id="rId26"/>
    <p:sldId id="486" r:id="rId27"/>
    <p:sldId id="542" r:id="rId28"/>
    <p:sldId id="543" r:id="rId29"/>
    <p:sldId id="488" r:id="rId30"/>
    <p:sldId id="487" r:id="rId31"/>
    <p:sldId id="490" r:id="rId32"/>
    <p:sldId id="699" r:id="rId33"/>
    <p:sldId id="491" r:id="rId34"/>
    <p:sldId id="700" r:id="rId35"/>
    <p:sldId id="492" r:id="rId36"/>
    <p:sldId id="701" r:id="rId37"/>
    <p:sldId id="560" r:id="rId38"/>
    <p:sldId id="493" r:id="rId39"/>
    <p:sldId id="547" r:id="rId40"/>
    <p:sldId id="548" r:id="rId41"/>
    <p:sldId id="550" r:id="rId42"/>
    <p:sldId id="551" r:id="rId43"/>
    <p:sldId id="552" r:id="rId44"/>
    <p:sldId id="553" r:id="rId45"/>
    <p:sldId id="702" r:id="rId46"/>
    <p:sldId id="496" r:id="rId47"/>
    <p:sldId id="497" r:id="rId48"/>
    <p:sldId id="498" r:id="rId49"/>
    <p:sldId id="499" r:id="rId50"/>
    <p:sldId id="500" r:id="rId51"/>
    <p:sldId id="502" r:id="rId52"/>
    <p:sldId id="503" r:id="rId53"/>
    <p:sldId id="501" r:id="rId54"/>
    <p:sldId id="504" r:id="rId55"/>
    <p:sldId id="505" r:id="rId56"/>
    <p:sldId id="506" r:id="rId57"/>
    <p:sldId id="507" r:id="rId58"/>
    <p:sldId id="508" r:id="rId59"/>
    <p:sldId id="510" r:id="rId60"/>
    <p:sldId id="511" r:id="rId61"/>
    <p:sldId id="512" r:id="rId62"/>
    <p:sldId id="513" r:id="rId63"/>
    <p:sldId id="514" r:id="rId64"/>
    <p:sldId id="515" r:id="rId65"/>
    <p:sldId id="516" r:id="rId66"/>
    <p:sldId id="517" r:id="rId67"/>
    <p:sldId id="518" r:id="rId68"/>
    <p:sldId id="519" r:id="rId69"/>
    <p:sldId id="798" r:id="rId70"/>
    <p:sldId id="799" r:id="rId71"/>
    <p:sldId id="800" r:id="rId72"/>
    <p:sldId id="801" r:id="rId73"/>
    <p:sldId id="521" r:id="rId74"/>
    <p:sldId id="520" r:id="rId75"/>
    <p:sldId id="522" r:id="rId76"/>
    <p:sldId id="769" r:id="rId77"/>
    <p:sldId id="590" r:id="rId78"/>
    <p:sldId id="591" r:id="rId79"/>
    <p:sldId id="356" r:id="rId80"/>
    <p:sldId id="577" r:id="rId81"/>
    <p:sldId id="578" r:id="rId82"/>
    <p:sldId id="579" r:id="rId83"/>
    <p:sldId id="586" r:id="rId84"/>
    <p:sldId id="592" r:id="rId85"/>
    <p:sldId id="593" r:id="rId86"/>
    <p:sldId id="595" r:id="rId87"/>
    <p:sldId id="594" r:id="rId88"/>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1pPr>
    <a:lvl2pPr marL="45593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9pPr>
  </p:defaultTextStyle>
  <p:extLst>
    <p:ext uri="{EFAFB233-063F-42B5-8137-9DF3F51BA10A}">
      <p15:sldGuideLst xmlns:p15="http://schemas.microsoft.com/office/powerpoint/2012/main">
        <p15:guide id="1" orient="horz" pos="2160"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1"/>
    <p:restoredTop sz="94737"/>
  </p:normalViewPr>
  <p:slideViewPr>
    <p:cSldViewPr showGuides="1">
      <p:cViewPr>
        <p:scale>
          <a:sx n="60" d="100"/>
          <a:sy n="60" d="100"/>
        </p:scale>
        <p:origin x="-102" y="-26"/>
      </p:cViewPr>
      <p:guideLst>
        <p:guide orient="horz" pos="2160"/>
        <p:guide pos="290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5.xml"/><Relationship Id="rId89" Type="http://schemas.openxmlformats.org/officeDocument/2006/relationships/handoutMaster" Target="handoutMasters/handoutMaster1.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6194" name="Header Placeholder 1"/>
          <p:cNvSpPr>
            <a:spLocks noGrp="1"/>
          </p:cNvSpPr>
          <p:nvPr>
            <p:ph type="hdr" sz="quarter"/>
          </p:nvPr>
        </p:nvSpPr>
        <p:spPr>
          <a:xfrm>
            <a:off x="0" y="0"/>
            <a:ext cx="2971800" cy="457200"/>
          </a:xfrm>
          <a:prstGeom prst="rect">
            <a:avLst/>
          </a:prstGeom>
          <a:noFill/>
          <a:ln w="9525">
            <a:noFill/>
          </a:ln>
        </p:spPr>
        <p:txBody>
          <a:bodyPr lIns="91440" tIns="45720" rIns="91440" bIns="45720"/>
          <a:p>
            <a:pPr lvl="0" fontAlgn="base"/>
            <a:endParaRPr lang="en-US" sz="1200" strike="noStrike" noProof="1"/>
          </a:p>
        </p:txBody>
      </p:sp>
      <p:sp>
        <p:nvSpPr>
          <p:cNvPr id="136195" name="Date Placeholder 2"/>
          <p:cNvSpPr>
            <a:spLocks noGrp="1"/>
          </p:cNvSpPr>
          <p:nvPr>
            <p:ph type="dt" sz="quarter" idx="2"/>
          </p:nvPr>
        </p:nvSpPr>
        <p:spPr>
          <a:xfrm>
            <a:off x="3884613" y="0"/>
            <a:ext cx="2971800" cy="457200"/>
          </a:xfrm>
          <a:prstGeom prst="rect">
            <a:avLst/>
          </a:prstGeom>
          <a:noFill/>
          <a:ln w="9525">
            <a:noFill/>
          </a:ln>
        </p:spPr>
        <p:txBody>
          <a:bodyPr lIns="91440" tIns="45720" rIns="91440" bIns="45720"/>
          <a:p>
            <a:pPr lvl="0" algn="r" fontAlgn="base"/>
            <a:fld id="{BB962C8B-B14F-4D97-AF65-F5344CB8AC3E}" type="datetime1">
              <a:rPr lang="en-US" sz="1200" strike="noStrike" noProof="1">
                <a:latin typeface="Arial" panose="020B0604020202020204"/>
                <a:ea typeface="Arial" panose="020B0604020202020204"/>
                <a:cs typeface="+mn-cs"/>
              </a:rPr>
            </a:fld>
            <a:endParaRPr lang="en-US" sz="1200" strike="noStrike" noProof="1"/>
          </a:p>
        </p:txBody>
      </p:sp>
      <p:sp>
        <p:nvSpPr>
          <p:cNvPr id="136196" name="Footer Placeholder 3"/>
          <p:cNvSpPr>
            <a:spLocks noGrp="1"/>
          </p:cNvSpPr>
          <p:nvPr>
            <p:ph type="ftr" sz="quarter" idx="3"/>
          </p:nvPr>
        </p:nvSpPr>
        <p:spPr>
          <a:xfrm>
            <a:off x="0" y="8685213"/>
            <a:ext cx="2971800" cy="457200"/>
          </a:xfrm>
          <a:prstGeom prst="rect">
            <a:avLst/>
          </a:prstGeom>
          <a:noFill/>
          <a:ln w="9525">
            <a:noFill/>
          </a:ln>
        </p:spPr>
        <p:txBody>
          <a:bodyPr lIns="91440" tIns="45720" rIns="91440" bIns="45720" anchor="b"/>
          <a:p>
            <a:pPr lvl="0" fontAlgn="base"/>
            <a:endParaRPr lang="en-US" sz="1200" strike="noStrike" noProof="1"/>
          </a:p>
        </p:txBody>
      </p:sp>
      <p:sp>
        <p:nvSpPr>
          <p:cNvPr id="136197" name="Slide Number Placeholder 4"/>
          <p:cNvSpPr>
            <a:spLocks noGrp="1"/>
          </p:cNvSpPr>
          <p:nvPr>
            <p:ph type="sldNum" sz="quarter" idx="4"/>
          </p:nvPr>
        </p:nvSpPr>
        <p:spPr>
          <a:xfrm>
            <a:off x="3884613" y="8685213"/>
            <a:ext cx="2971800" cy="457200"/>
          </a:xfrm>
          <a:prstGeom prst="rect">
            <a:avLst/>
          </a:prstGeom>
          <a:noFill/>
          <a:ln w="9525">
            <a:noFill/>
          </a:ln>
        </p:spPr>
        <p:txBody>
          <a:bodyPr lIns="91440" tIns="45720" rIns="91440" bIns="45720" anchor="b"/>
          <a:p>
            <a:pPr lvl="0" algn="r" fontAlgn="base"/>
            <a:fld id="{9A0DB2DC-4C9A-4742-B13C-FB6460FD3503}" type="slidenum">
              <a:rPr lang="en-US" sz="1200" strike="noStrike" noProof="1">
                <a:latin typeface="Arial" panose="020B0604020202020204"/>
                <a:ea typeface="Arial" panose="020B0604020202020204"/>
                <a:cs typeface="+mn-cs"/>
              </a:rPr>
            </a:fld>
            <a:endParaRPr lang="en-US" sz="1200"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35170" name="Header Placeholder 1"/>
          <p:cNvSpPr>
            <a:spLocks noGrp="1"/>
          </p:cNvSpPr>
          <p:nvPr>
            <p:ph type="hdr" sz="quarter"/>
          </p:nvPr>
        </p:nvSpPr>
        <p:spPr>
          <a:xfrm>
            <a:off x="0" y="0"/>
            <a:ext cx="2971800" cy="457200"/>
          </a:xfrm>
          <a:prstGeom prst="rect">
            <a:avLst/>
          </a:prstGeom>
          <a:noFill/>
          <a:ln w="9525">
            <a:noFill/>
          </a:ln>
        </p:spPr>
        <p:txBody>
          <a:bodyPr lIns="91440" tIns="45720" rIns="91440" bIns="45720"/>
          <a:p>
            <a:pPr lvl="0" fontAlgn="base"/>
            <a:endParaRPr lang="en-US" sz="1200" strike="noStrike" noProof="1">
              <a:latin typeface="Tw Cen MT" panose="020B0602020104020603"/>
            </a:endParaRPr>
          </a:p>
        </p:txBody>
      </p:sp>
      <p:sp>
        <p:nvSpPr>
          <p:cNvPr id="135171" name="Date Placeholder 2"/>
          <p:cNvSpPr>
            <a:spLocks noGrp="1"/>
          </p:cNvSpPr>
          <p:nvPr>
            <p:ph type="dt" idx="2"/>
          </p:nvPr>
        </p:nvSpPr>
        <p:spPr>
          <a:xfrm>
            <a:off x="3884613" y="0"/>
            <a:ext cx="2971800" cy="457200"/>
          </a:xfrm>
          <a:prstGeom prst="rect">
            <a:avLst/>
          </a:prstGeom>
          <a:noFill/>
          <a:ln w="9525">
            <a:noFill/>
          </a:ln>
        </p:spPr>
        <p:txBody>
          <a:bodyPr lIns="91440" tIns="45720" rIns="91440" bIns="45720"/>
          <a:p>
            <a:pPr lvl="0" algn="r" fontAlgn="base"/>
            <a:fld id="{BB962C8B-B14F-4D97-AF65-F5344CB8AC3E}" type="datetime1">
              <a:rPr lang="en-US" sz="1200" strike="noStrike" noProof="1">
                <a:latin typeface="Tw Cen MT" panose="020B0602020104020603"/>
                <a:ea typeface="Arial" panose="020B0604020202020204"/>
                <a:cs typeface="+mn-cs"/>
              </a:rPr>
            </a:fld>
            <a:endParaRPr lang="en-US" sz="1200" strike="noStrike" noProof="1">
              <a:latin typeface="Tw Cen MT" panose="020B0602020104020603"/>
            </a:endParaRPr>
          </a:p>
        </p:txBody>
      </p:sp>
      <p:sp>
        <p:nvSpPr>
          <p:cNvPr id="24580" name="Slide Image Placeholder 3"/>
          <p:cNvSpPr>
            <a:spLocks noGrp="1" noRot="1" noChangeAspect="1"/>
          </p:cNvSpPr>
          <p:nvPr>
            <p:ph type="sldImg"/>
          </p:nvPr>
        </p:nvSpPr>
        <p:spPr>
          <a:xfrm>
            <a:off x="1143000" y="685800"/>
            <a:ext cx="4572000" cy="3429000"/>
          </a:xfrm>
          <a:prstGeom prst="rect">
            <a:avLst/>
          </a:prstGeom>
          <a:noFill/>
          <a:ln w="12700" cap="flat" cmpd="sng">
            <a:solidFill>
              <a:srgbClr val="000000"/>
            </a:solidFill>
            <a:prstDash val="solid"/>
            <a:miter/>
            <a:headEnd type="none" w="med" len="med"/>
            <a:tailEnd type="none" w="med" len="med"/>
          </a:ln>
        </p:spPr>
      </p:sp>
      <p:sp>
        <p:nvSpPr>
          <p:cNvPr id="24581" name="Notes Placeholder 4"/>
          <p:cNvSpPr>
            <a:spLocks noGrp="1"/>
          </p:cNvSpPr>
          <p:nvPr>
            <p:ph type="body" sz="quarter"/>
          </p:nvPr>
        </p:nvSpPr>
        <p:spPr>
          <a:xfrm>
            <a:off x="685800" y="4343400"/>
            <a:ext cx="5486400" cy="4114800"/>
          </a:xfrm>
          <a:prstGeom prst="rect">
            <a:avLst/>
          </a:prstGeom>
          <a:noFill/>
          <a:ln w="9525">
            <a:noFill/>
          </a:ln>
        </p:spPr>
        <p:txBody>
          <a:bodyPr lIns="91440" tIns="45720" rIns="91440" bIns="45720" anchor="t" anchorCtr="0"/>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35174" name="Footer Placeholder 5"/>
          <p:cNvSpPr>
            <a:spLocks noGrp="1"/>
          </p:cNvSpPr>
          <p:nvPr>
            <p:ph type="ftr" sz="quarter" idx="3"/>
          </p:nvPr>
        </p:nvSpPr>
        <p:spPr>
          <a:xfrm>
            <a:off x="0" y="8685213"/>
            <a:ext cx="2971800" cy="457200"/>
          </a:xfrm>
          <a:prstGeom prst="rect">
            <a:avLst/>
          </a:prstGeom>
          <a:noFill/>
          <a:ln w="9525">
            <a:noFill/>
          </a:ln>
        </p:spPr>
        <p:txBody>
          <a:bodyPr lIns="91440" tIns="45720" rIns="91440" bIns="45720" anchor="b"/>
          <a:p>
            <a:pPr lvl="0" fontAlgn="base"/>
            <a:endParaRPr lang="en-US" sz="1200" strike="noStrike" noProof="1">
              <a:latin typeface="Tw Cen MT" panose="020B0602020104020603"/>
            </a:endParaRPr>
          </a:p>
        </p:txBody>
      </p:sp>
      <p:sp>
        <p:nvSpPr>
          <p:cNvPr id="135175" name="Slide Number Placeholder 6"/>
          <p:cNvSpPr>
            <a:spLocks noGrp="1"/>
          </p:cNvSpPr>
          <p:nvPr>
            <p:ph type="sldNum" sz="quarter" idx="4"/>
          </p:nvPr>
        </p:nvSpPr>
        <p:spPr>
          <a:xfrm>
            <a:off x="3884613" y="8685213"/>
            <a:ext cx="2971800" cy="457200"/>
          </a:xfrm>
          <a:prstGeom prst="rect">
            <a:avLst/>
          </a:prstGeom>
          <a:noFill/>
          <a:ln w="9525">
            <a:noFill/>
          </a:ln>
        </p:spPr>
        <p:txBody>
          <a:bodyPr lIns="91440" tIns="45720" rIns="91440" bIns="45720" anchor="b"/>
          <a:p>
            <a:pPr lvl="0" algn="r" fontAlgn="base"/>
            <a:fld id="{9A0DB2DC-4C9A-4742-B13C-FB6460FD3503}" type="slidenum">
              <a:rPr lang="en-US" sz="1200" strike="noStrike" noProof="1">
                <a:latin typeface="Tw Cen MT" panose="020B0602020104020603"/>
                <a:ea typeface="Arial" panose="020B0604020202020204"/>
                <a:cs typeface="+mn-cs"/>
              </a:rPr>
            </a:fld>
            <a:endParaRPr lang="en-US" sz="1200" strike="noStrike" noProof="1">
              <a:latin typeface="Tw Cen MT" panose="020B0602020104020603"/>
            </a:endParaRPr>
          </a:p>
        </p:txBody>
      </p:sp>
    </p:spTree>
  </p:cSld>
  <p:clrMap bg1="lt1" tx1="dk1" bg2="lt2" tx2="dk2" accent1="accent1" accent2="accent2" accent3="accent3" accent4="accent4" accent5="accent5" accent6="accent6" hlink="hlink" folHlink="folHlink"/>
  <p:hf sldNum="0" hdr="0" ftr="0" dt="0"/>
  <p:notesStyle>
    <a:lvl1pPr marL="0" lvl="0"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defRPr>
    </a:lvl2pPr>
    <a:lvl3pPr marL="914400" lvl="2"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defRPr>
    </a:lvl3pPr>
    <a:lvl4pPr marL="1371600" lvl="3"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defRPr>
    </a:lvl4pPr>
    <a:lvl5pPr marL="1828800" lvl="4"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defRPr>
    </a:lvl5pPr>
    <a:lvl6pPr marL="2286000" lvl="5"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defRPr>
    </a:lvl6pPr>
    <a:lvl7pPr marL="2743200" lvl="6"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defRPr>
    </a:lvl7pPr>
    <a:lvl8pPr marL="3200400" lvl="7"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defRPr>
    </a:lvl8pPr>
    <a:lvl9pPr marL="3657600" lvl="8" indent="0" algn="l" defTabSz="457200" rtl="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Slide Image Placeholder 1"/>
          <p:cNvSpPr>
            <a:spLocks noGrp="1" noRot="1" noChangeAspect="1"/>
          </p:cNvSpPr>
          <p:nvPr>
            <p:ph type="sldImg"/>
          </p:nvPr>
        </p:nvSpPr>
        <p:spPr>
          <a:ln>
            <a:round/>
          </a:ln>
        </p:spPr>
      </p:sp>
      <p:sp>
        <p:nvSpPr>
          <p:cNvPr id="26626" name="Notes Placeholder 2"/>
          <p:cNvSpPr>
            <a:spLocks noGrp="1"/>
          </p:cNvSpPr>
          <p:nvPr>
            <p:ph type="body"/>
          </p:nvPr>
        </p:nvSpPr>
        <p:spPr/>
        <p:txBody>
          <a:bodyPr lIns="91440" tIns="45720" rIns="91440" bIns="45720" anchor="t" anchorCtr="0"/>
          <a:p>
            <a:pPr lvl="0"/>
            <a:endParaRPr lang="en-US" altLang="zh-CN"/>
          </a:p>
        </p:txBody>
      </p:sp>
      <p:sp>
        <p:nvSpPr>
          <p:cNvPr id="26627" name="Slide Number Placeholder 3"/>
          <p:cNvSpPr>
            <a:spLocks noGrp="1"/>
          </p:cNvSpPr>
          <p:nvPr>
            <p:ph type="sldNum" sz="quarter"/>
          </p:nvPr>
        </p:nvSpPr>
        <p:spPr>
          <a:xfrm>
            <a:off x="3884613" y="8685213"/>
            <a:ext cx="2971800" cy="457200"/>
          </a:xfrm>
          <a:prstGeom prst="rect">
            <a:avLst/>
          </a:prstGeom>
          <a:noFill/>
          <a:ln w="9525">
            <a:noFill/>
          </a:ln>
        </p:spPr>
        <p:txBody>
          <a:bodyPr lIns="91440" tIns="45720" rIns="91440" bIns="45720" anchor="b" anchorCtr="0"/>
          <a:p>
            <a:pPr lvl="0" algn="r"/>
            <a:fld id="{9A0DB2DC-4C9A-4742-B13C-FB6460FD3503}" type="slidenum">
              <a:rPr lang="en-IN" altLang="en-US" sz="1200">
                <a:latin typeface="Tw Cen MT" panose="020B0602020104020603"/>
              </a:rPr>
            </a:fld>
            <a:endParaRPr lang="en-IN" altLang="en-US" sz="1200">
              <a:latin typeface="Tw Cen MT" panose="020B0602020104020603"/>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Slide Image Placeholder 1"/>
          <p:cNvSpPr>
            <a:spLocks noGrp="1" noRot="1" noChangeAspect="1"/>
          </p:cNvSpPr>
          <p:nvPr>
            <p:ph type="sldImg"/>
          </p:nvPr>
        </p:nvSpPr>
        <p:spPr/>
      </p:sp>
      <p:sp>
        <p:nvSpPr>
          <p:cNvPr id="4505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4505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Slide Image Placeholder 1"/>
          <p:cNvSpPr>
            <a:spLocks noGrp="1" noRot="1" noChangeAspect="1"/>
          </p:cNvSpPr>
          <p:nvPr>
            <p:ph type="sldImg"/>
          </p:nvPr>
        </p:nvSpPr>
        <p:spPr/>
      </p:sp>
      <p:sp>
        <p:nvSpPr>
          <p:cNvPr id="4710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4710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Slide Image Placeholder 1"/>
          <p:cNvSpPr>
            <a:spLocks noGrp="1" noRot="1" noChangeAspect="1"/>
          </p:cNvSpPr>
          <p:nvPr>
            <p:ph type="sldImg"/>
          </p:nvPr>
        </p:nvSpPr>
        <p:spPr/>
      </p:sp>
      <p:sp>
        <p:nvSpPr>
          <p:cNvPr id="4915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4915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Slide Image Placeholder 1"/>
          <p:cNvSpPr>
            <a:spLocks noGrp="1" noRot="1" noChangeAspect="1"/>
          </p:cNvSpPr>
          <p:nvPr>
            <p:ph type="sldImg"/>
          </p:nvPr>
        </p:nvSpPr>
        <p:spPr/>
      </p:sp>
      <p:sp>
        <p:nvSpPr>
          <p:cNvPr id="5120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5120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Slide Image Placeholder 1"/>
          <p:cNvSpPr>
            <a:spLocks noGrp="1" noRot="1" noChangeAspect="1"/>
          </p:cNvSpPr>
          <p:nvPr>
            <p:ph type="sldImg"/>
          </p:nvPr>
        </p:nvSpPr>
        <p:spPr/>
      </p:sp>
      <p:sp>
        <p:nvSpPr>
          <p:cNvPr id="5325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5325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Slide Image Placeholder 1"/>
          <p:cNvSpPr>
            <a:spLocks noGrp="1" noRot="1" noChangeAspect="1"/>
          </p:cNvSpPr>
          <p:nvPr>
            <p:ph type="sldImg"/>
          </p:nvPr>
        </p:nvSpPr>
        <p:spPr/>
      </p:sp>
      <p:sp>
        <p:nvSpPr>
          <p:cNvPr id="5529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5529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Slide Image Placeholder 1"/>
          <p:cNvSpPr>
            <a:spLocks noGrp="1" noRot="1" noChangeAspect="1"/>
          </p:cNvSpPr>
          <p:nvPr>
            <p:ph type="sldImg"/>
          </p:nvPr>
        </p:nvSpPr>
        <p:spPr/>
      </p:sp>
      <p:sp>
        <p:nvSpPr>
          <p:cNvPr id="5734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5734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Slide Image Placeholder 1"/>
          <p:cNvSpPr>
            <a:spLocks noGrp="1" noRot="1" noChangeAspect="1"/>
          </p:cNvSpPr>
          <p:nvPr>
            <p:ph type="sldImg"/>
          </p:nvPr>
        </p:nvSpPr>
        <p:spPr/>
      </p:sp>
      <p:sp>
        <p:nvSpPr>
          <p:cNvPr id="5939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5939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Slide Image Placeholder 1"/>
          <p:cNvSpPr>
            <a:spLocks noGrp="1" noRot="1" noChangeAspect="1"/>
          </p:cNvSpPr>
          <p:nvPr>
            <p:ph type="sldImg"/>
          </p:nvPr>
        </p:nvSpPr>
        <p:spPr/>
      </p:sp>
      <p:sp>
        <p:nvSpPr>
          <p:cNvPr id="6144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6144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Slide Image Placeholder 1"/>
          <p:cNvSpPr>
            <a:spLocks noGrp="1" noRot="1" noChangeAspect="1"/>
          </p:cNvSpPr>
          <p:nvPr>
            <p:ph type="sldImg"/>
          </p:nvPr>
        </p:nvSpPr>
        <p:spPr/>
      </p:sp>
      <p:sp>
        <p:nvSpPr>
          <p:cNvPr id="6349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6349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Slide Image Placeholder 1"/>
          <p:cNvSpPr>
            <a:spLocks noGrp="1" noRot="1" noChangeAspect="1"/>
          </p:cNvSpPr>
          <p:nvPr>
            <p:ph type="sldImg"/>
          </p:nvPr>
        </p:nvSpPr>
        <p:spPr/>
      </p:sp>
      <p:sp>
        <p:nvSpPr>
          <p:cNvPr id="2867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867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Slide Image Placeholder 1"/>
          <p:cNvSpPr>
            <a:spLocks noGrp="1" noRot="1" noChangeAspect="1"/>
          </p:cNvSpPr>
          <p:nvPr>
            <p:ph type="sldImg"/>
          </p:nvPr>
        </p:nvSpPr>
        <p:spPr/>
      </p:sp>
      <p:sp>
        <p:nvSpPr>
          <p:cNvPr id="6553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6553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Slide Image Placeholder 1"/>
          <p:cNvSpPr>
            <a:spLocks noGrp="1" noRot="1" noChangeAspect="1"/>
          </p:cNvSpPr>
          <p:nvPr>
            <p:ph type="sldImg"/>
          </p:nvPr>
        </p:nvSpPr>
        <p:spPr/>
      </p:sp>
      <p:sp>
        <p:nvSpPr>
          <p:cNvPr id="6758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6758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Slide Image Placeholder 1"/>
          <p:cNvSpPr>
            <a:spLocks noGrp="1" noRot="1" noChangeAspect="1"/>
          </p:cNvSpPr>
          <p:nvPr>
            <p:ph type="sldImg"/>
          </p:nvPr>
        </p:nvSpPr>
        <p:spPr/>
      </p:sp>
      <p:sp>
        <p:nvSpPr>
          <p:cNvPr id="6963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6963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Slide Image Placeholder 1"/>
          <p:cNvSpPr>
            <a:spLocks noGrp="1" noRot="1" noChangeAspect="1"/>
          </p:cNvSpPr>
          <p:nvPr>
            <p:ph type="sldImg"/>
          </p:nvPr>
        </p:nvSpPr>
        <p:spPr/>
      </p:sp>
      <p:sp>
        <p:nvSpPr>
          <p:cNvPr id="7168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7168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Slide Image Placeholder 1"/>
          <p:cNvSpPr>
            <a:spLocks noGrp="1" noRot="1" noChangeAspect="1"/>
          </p:cNvSpPr>
          <p:nvPr>
            <p:ph type="sldImg"/>
          </p:nvPr>
        </p:nvSpPr>
        <p:spPr/>
      </p:sp>
      <p:sp>
        <p:nvSpPr>
          <p:cNvPr id="7373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7373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Slide Image Placeholder 1"/>
          <p:cNvSpPr>
            <a:spLocks noGrp="1" noRot="1" noChangeAspect="1"/>
          </p:cNvSpPr>
          <p:nvPr>
            <p:ph type="sldImg"/>
          </p:nvPr>
        </p:nvSpPr>
        <p:spPr/>
      </p:sp>
      <p:sp>
        <p:nvSpPr>
          <p:cNvPr id="7577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7577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Slide Image Placeholder 1"/>
          <p:cNvSpPr>
            <a:spLocks noGrp="1" noRot="1" noChangeAspect="1"/>
          </p:cNvSpPr>
          <p:nvPr>
            <p:ph type="sldImg"/>
          </p:nvPr>
        </p:nvSpPr>
        <p:spPr/>
      </p:sp>
      <p:sp>
        <p:nvSpPr>
          <p:cNvPr id="7782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7782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Slide Image Placeholder 1"/>
          <p:cNvSpPr>
            <a:spLocks noGrp="1" noRot="1" noChangeAspect="1"/>
          </p:cNvSpPr>
          <p:nvPr>
            <p:ph type="sldImg"/>
          </p:nvPr>
        </p:nvSpPr>
        <p:spPr/>
      </p:sp>
      <p:sp>
        <p:nvSpPr>
          <p:cNvPr id="7987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7987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Slide Image Placeholder 1"/>
          <p:cNvSpPr>
            <a:spLocks noGrp="1" noRot="1" noChangeAspect="1"/>
          </p:cNvSpPr>
          <p:nvPr>
            <p:ph type="sldImg"/>
          </p:nvPr>
        </p:nvSpPr>
        <p:spPr/>
      </p:sp>
      <p:sp>
        <p:nvSpPr>
          <p:cNvPr id="8192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8192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Slide Image Placeholder 1"/>
          <p:cNvSpPr>
            <a:spLocks noGrp="1" noRot="1" noChangeAspect="1"/>
          </p:cNvSpPr>
          <p:nvPr>
            <p:ph type="sldImg"/>
          </p:nvPr>
        </p:nvSpPr>
        <p:spPr/>
      </p:sp>
      <p:sp>
        <p:nvSpPr>
          <p:cNvPr id="8499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8499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Slide Image Placeholder 1"/>
          <p:cNvSpPr>
            <a:spLocks noGrp="1" noRot="1" noChangeAspect="1"/>
          </p:cNvSpPr>
          <p:nvPr>
            <p:ph type="sldImg"/>
          </p:nvPr>
        </p:nvSpPr>
        <p:spPr/>
      </p:sp>
      <p:sp>
        <p:nvSpPr>
          <p:cNvPr id="3072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3072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Slide Image Placeholder 1"/>
          <p:cNvSpPr>
            <a:spLocks noGrp="1" noRot="1" noChangeAspect="1"/>
          </p:cNvSpPr>
          <p:nvPr>
            <p:ph type="sldImg"/>
          </p:nvPr>
        </p:nvSpPr>
        <p:spPr/>
      </p:sp>
      <p:sp>
        <p:nvSpPr>
          <p:cNvPr id="8806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8806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Slide Image Placeholder 1"/>
          <p:cNvSpPr>
            <a:spLocks noGrp="1" noRot="1" noChangeAspect="1"/>
          </p:cNvSpPr>
          <p:nvPr>
            <p:ph type="sldImg"/>
          </p:nvPr>
        </p:nvSpPr>
        <p:spPr/>
      </p:sp>
      <p:sp>
        <p:nvSpPr>
          <p:cNvPr id="9113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9113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Slide Image Placeholder 1"/>
          <p:cNvSpPr>
            <a:spLocks noGrp="1" noRot="1" noChangeAspect="1"/>
          </p:cNvSpPr>
          <p:nvPr>
            <p:ph type="sldImg"/>
          </p:nvPr>
        </p:nvSpPr>
        <p:spPr/>
      </p:sp>
      <p:sp>
        <p:nvSpPr>
          <p:cNvPr id="9318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9318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Slide Image Placeholder 1"/>
          <p:cNvSpPr>
            <a:spLocks noGrp="1" noRot="1" noChangeAspect="1"/>
          </p:cNvSpPr>
          <p:nvPr>
            <p:ph type="sldImg"/>
          </p:nvPr>
        </p:nvSpPr>
        <p:spPr/>
      </p:sp>
      <p:sp>
        <p:nvSpPr>
          <p:cNvPr id="9523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9523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Slide Image Placeholder 1"/>
          <p:cNvSpPr>
            <a:spLocks noGrp="1" noRot="1" noChangeAspect="1"/>
          </p:cNvSpPr>
          <p:nvPr>
            <p:ph type="sldImg"/>
          </p:nvPr>
        </p:nvSpPr>
        <p:spPr/>
      </p:sp>
      <p:sp>
        <p:nvSpPr>
          <p:cNvPr id="9728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9728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Slide Image Placeholder 1"/>
          <p:cNvSpPr>
            <a:spLocks noGrp="1" noRot="1" noChangeAspect="1"/>
          </p:cNvSpPr>
          <p:nvPr>
            <p:ph type="sldImg"/>
          </p:nvPr>
        </p:nvSpPr>
        <p:spPr/>
      </p:sp>
      <p:sp>
        <p:nvSpPr>
          <p:cNvPr id="9933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9933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Slide Image Placeholder 1"/>
          <p:cNvSpPr>
            <a:spLocks noGrp="1" noRot="1" noChangeAspect="1"/>
          </p:cNvSpPr>
          <p:nvPr>
            <p:ph type="sldImg"/>
          </p:nvPr>
        </p:nvSpPr>
        <p:spPr/>
      </p:sp>
      <p:sp>
        <p:nvSpPr>
          <p:cNvPr id="10137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0137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Slide Image Placeholder 1"/>
          <p:cNvSpPr>
            <a:spLocks noGrp="1" noRot="1" noChangeAspect="1"/>
          </p:cNvSpPr>
          <p:nvPr>
            <p:ph type="sldImg"/>
          </p:nvPr>
        </p:nvSpPr>
        <p:spPr/>
      </p:sp>
      <p:sp>
        <p:nvSpPr>
          <p:cNvPr id="10342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0342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Slide Image Placeholder 1"/>
          <p:cNvSpPr>
            <a:spLocks noGrp="1" noRot="1" noChangeAspect="1"/>
          </p:cNvSpPr>
          <p:nvPr>
            <p:ph type="sldImg"/>
          </p:nvPr>
        </p:nvSpPr>
        <p:spPr/>
      </p:sp>
      <p:sp>
        <p:nvSpPr>
          <p:cNvPr id="10547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0547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Slide Image Placeholder 1"/>
          <p:cNvSpPr>
            <a:spLocks noGrp="1" noRot="1" noChangeAspect="1"/>
          </p:cNvSpPr>
          <p:nvPr>
            <p:ph type="sldImg"/>
          </p:nvPr>
        </p:nvSpPr>
        <p:spPr/>
      </p:sp>
      <p:sp>
        <p:nvSpPr>
          <p:cNvPr id="11264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1264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Slide Image Placeholder 1"/>
          <p:cNvSpPr>
            <a:spLocks noGrp="1" noRot="1" noChangeAspect="1"/>
          </p:cNvSpPr>
          <p:nvPr>
            <p:ph type="sldImg"/>
          </p:nvPr>
        </p:nvSpPr>
        <p:spPr/>
      </p:sp>
      <p:sp>
        <p:nvSpPr>
          <p:cNvPr id="3277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3277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Slide Image Placeholder 1"/>
          <p:cNvSpPr>
            <a:spLocks noGrp="1" noRot="1" noChangeAspect="1"/>
          </p:cNvSpPr>
          <p:nvPr>
            <p:ph type="sldImg"/>
          </p:nvPr>
        </p:nvSpPr>
        <p:spPr/>
      </p:sp>
      <p:sp>
        <p:nvSpPr>
          <p:cNvPr id="11469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1469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Slide Image Placeholder 1"/>
          <p:cNvSpPr>
            <a:spLocks noGrp="1" noRot="1" noChangeAspect="1"/>
          </p:cNvSpPr>
          <p:nvPr>
            <p:ph type="sldImg"/>
          </p:nvPr>
        </p:nvSpPr>
        <p:spPr/>
      </p:sp>
      <p:sp>
        <p:nvSpPr>
          <p:cNvPr id="11673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1673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Slide Image Placeholder 1"/>
          <p:cNvSpPr>
            <a:spLocks noGrp="1" noRot="1" noChangeAspect="1"/>
          </p:cNvSpPr>
          <p:nvPr>
            <p:ph type="sldImg"/>
          </p:nvPr>
        </p:nvSpPr>
        <p:spPr/>
      </p:sp>
      <p:sp>
        <p:nvSpPr>
          <p:cNvPr id="11878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1878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Slide Image Placeholder 1"/>
          <p:cNvSpPr>
            <a:spLocks noGrp="1" noRot="1" noChangeAspect="1"/>
          </p:cNvSpPr>
          <p:nvPr>
            <p:ph type="sldImg"/>
          </p:nvPr>
        </p:nvSpPr>
        <p:spPr/>
      </p:sp>
      <p:sp>
        <p:nvSpPr>
          <p:cNvPr id="12083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2083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Slide Image Placeholder 1"/>
          <p:cNvSpPr>
            <a:spLocks noGrp="1" noRot="1" noChangeAspect="1"/>
          </p:cNvSpPr>
          <p:nvPr>
            <p:ph type="sldImg"/>
          </p:nvPr>
        </p:nvSpPr>
        <p:spPr/>
      </p:sp>
      <p:sp>
        <p:nvSpPr>
          <p:cNvPr id="12288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2288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Slide Image Placeholder 1"/>
          <p:cNvSpPr>
            <a:spLocks noGrp="1" noRot="1" noChangeAspect="1"/>
          </p:cNvSpPr>
          <p:nvPr>
            <p:ph type="sldImg"/>
          </p:nvPr>
        </p:nvSpPr>
        <p:spPr/>
      </p:sp>
      <p:sp>
        <p:nvSpPr>
          <p:cNvPr id="12493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2493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Slide Image Placeholder 1"/>
          <p:cNvSpPr>
            <a:spLocks noGrp="1" noRot="1" noChangeAspect="1"/>
          </p:cNvSpPr>
          <p:nvPr>
            <p:ph type="sldImg"/>
          </p:nvPr>
        </p:nvSpPr>
        <p:spPr/>
      </p:sp>
      <p:sp>
        <p:nvSpPr>
          <p:cNvPr id="12697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2697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Slide Image Placeholder 1"/>
          <p:cNvSpPr>
            <a:spLocks noGrp="1" noRot="1" noChangeAspect="1"/>
          </p:cNvSpPr>
          <p:nvPr>
            <p:ph type="sldImg"/>
          </p:nvPr>
        </p:nvSpPr>
        <p:spPr/>
      </p:sp>
      <p:sp>
        <p:nvSpPr>
          <p:cNvPr id="12902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2902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Slide Image Placeholder 1"/>
          <p:cNvSpPr>
            <a:spLocks noGrp="1" noRot="1" noChangeAspect="1"/>
          </p:cNvSpPr>
          <p:nvPr>
            <p:ph type="sldImg"/>
          </p:nvPr>
        </p:nvSpPr>
        <p:spPr/>
      </p:sp>
      <p:sp>
        <p:nvSpPr>
          <p:cNvPr id="13107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3107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Slide Image Placeholder 1"/>
          <p:cNvSpPr>
            <a:spLocks noGrp="1" noRot="1" noChangeAspect="1"/>
          </p:cNvSpPr>
          <p:nvPr>
            <p:ph type="sldImg"/>
          </p:nvPr>
        </p:nvSpPr>
        <p:spPr/>
      </p:sp>
      <p:sp>
        <p:nvSpPr>
          <p:cNvPr id="13312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3312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Slide Image Placeholder 1"/>
          <p:cNvSpPr>
            <a:spLocks noGrp="1" noRot="1" noChangeAspect="1"/>
          </p:cNvSpPr>
          <p:nvPr>
            <p:ph type="sldImg"/>
          </p:nvPr>
        </p:nvSpPr>
        <p:spPr/>
      </p:sp>
      <p:sp>
        <p:nvSpPr>
          <p:cNvPr id="3481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3481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Slide Image Placeholder 1"/>
          <p:cNvSpPr>
            <a:spLocks noGrp="1" noRot="1" noChangeAspect="1"/>
          </p:cNvSpPr>
          <p:nvPr>
            <p:ph type="sldImg"/>
          </p:nvPr>
        </p:nvSpPr>
        <p:spPr/>
      </p:sp>
      <p:sp>
        <p:nvSpPr>
          <p:cNvPr id="13517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3517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Slide Image Placeholder 1"/>
          <p:cNvSpPr>
            <a:spLocks noGrp="1" noRot="1" noChangeAspect="1"/>
          </p:cNvSpPr>
          <p:nvPr>
            <p:ph type="sldImg"/>
          </p:nvPr>
        </p:nvSpPr>
        <p:spPr/>
      </p:sp>
      <p:sp>
        <p:nvSpPr>
          <p:cNvPr id="13721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3721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Slide Image Placeholder 1"/>
          <p:cNvSpPr>
            <a:spLocks noGrp="1" noRot="1" noChangeAspect="1"/>
          </p:cNvSpPr>
          <p:nvPr>
            <p:ph type="sldImg"/>
          </p:nvPr>
        </p:nvSpPr>
        <p:spPr/>
      </p:sp>
      <p:sp>
        <p:nvSpPr>
          <p:cNvPr id="13926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3926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Slide Image Placeholder 1"/>
          <p:cNvSpPr>
            <a:spLocks noGrp="1" noRot="1" noChangeAspect="1"/>
          </p:cNvSpPr>
          <p:nvPr>
            <p:ph type="sldImg"/>
          </p:nvPr>
        </p:nvSpPr>
        <p:spPr/>
      </p:sp>
      <p:sp>
        <p:nvSpPr>
          <p:cNvPr id="14131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4131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Slide Image Placeholder 1"/>
          <p:cNvSpPr>
            <a:spLocks noGrp="1" noRot="1" noChangeAspect="1"/>
          </p:cNvSpPr>
          <p:nvPr>
            <p:ph type="sldImg"/>
          </p:nvPr>
        </p:nvSpPr>
        <p:spPr/>
      </p:sp>
      <p:sp>
        <p:nvSpPr>
          <p:cNvPr id="14336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4336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Slide Image Placeholder 1"/>
          <p:cNvSpPr>
            <a:spLocks noGrp="1" noRot="1" noChangeAspect="1"/>
          </p:cNvSpPr>
          <p:nvPr>
            <p:ph type="sldImg"/>
          </p:nvPr>
        </p:nvSpPr>
        <p:spPr/>
      </p:sp>
      <p:sp>
        <p:nvSpPr>
          <p:cNvPr id="14541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4541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Slide Image Placeholder 1"/>
          <p:cNvSpPr>
            <a:spLocks noGrp="1" noRot="1" noChangeAspect="1"/>
          </p:cNvSpPr>
          <p:nvPr>
            <p:ph type="sldImg"/>
          </p:nvPr>
        </p:nvSpPr>
        <p:spPr/>
      </p:sp>
      <p:sp>
        <p:nvSpPr>
          <p:cNvPr id="14745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4745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Slide Image Placeholder 1"/>
          <p:cNvSpPr>
            <a:spLocks noGrp="1" noRot="1" noChangeAspect="1"/>
          </p:cNvSpPr>
          <p:nvPr>
            <p:ph type="sldImg"/>
          </p:nvPr>
        </p:nvSpPr>
        <p:spPr/>
      </p:sp>
      <p:sp>
        <p:nvSpPr>
          <p:cNvPr id="14950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4950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Slide Image Placeholder 1"/>
          <p:cNvSpPr>
            <a:spLocks noGrp="1" noRot="1" noChangeAspect="1"/>
          </p:cNvSpPr>
          <p:nvPr>
            <p:ph type="sldImg"/>
          </p:nvPr>
        </p:nvSpPr>
        <p:spPr/>
      </p:sp>
      <p:sp>
        <p:nvSpPr>
          <p:cNvPr id="15155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5155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Slide Image Placeholder 1"/>
          <p:cNvSpPr>
            <a:spLocks noGrp="1" noRot="1" noChangeAspect="1"/>
          </p:cNvSpPr>
          <p:nvPr>
            <p:ph type="sldImg"/>
          </p:nvPr>
        </p:nvSpPr>
        <p:spPr/>
      </p:sp>
      <p:sp>
        <p:nvSpPr>
          <p:cNvPr id="15360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5360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Slide Image Placeholder 1"/>
          <p:cNvSpPr>
            <a:spLocks noGrp="1" noRot="1" noChangeAspect="1"/>
          </p:cNvSpPr>
          <p:nvPr>
            <p:ph type="sldImg"/>
          </p:nvPr>
        </p:nvSpPr>
        <p:spPr/>
      </p:sp>
      <p:sp>
        <p:nvSpPr>
          <p:cNvPr id="3686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3686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Slide Image Placeholder 1"/>
          <p:cNvSpPr>
            <a:spLocks noGrp="1" noRot="1" noChangeAspect="1"/>
          </p:cNvSpPr>
          <p:nvPr>
            <p:ph type="sldImg"/>
          </p:nvPr>
        </p:nvSpPr>
        <p:spPr/>
      </p:sp>
      <p:sp>
        <p:nvSpPr>
          <p:cNvPr id="15565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5565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Slide Image Placeholder 1"/>
          <p:cNvSpPr>
            <a:spLocks noGrp="1" noRot="1" noChangeAspect="1"/>
          </p:cNvSpPr>
          <p:nvPr>
            <p:ph type="sldImg"/>
          </p:nvPr>
        </p:nvSpPr>
        <p:spPr/>
      </p:sp>
      <p:sp>
        <p:nvSpPr>
          <p:cNvPr id="15769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5769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Slide Image Placeholder 1"/>
          <p:cNvSpPr>
            <a:spLocks noGrp="1" noRot="1" noChangeAspect="1"/>
          </p:cNvSpPr>
          <p:nvPr>
            <p:ph type="sldImg"/>
          </p:nvPr>
        </p:nvSpPr>
        <p:spPr/>
      </p:sp>
      <p:sp>
        <p:nvSpPr>
          <p:cNvPr id="15974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5974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Slide Image Placeholder 1"/>
          <p:cNvSpPr>
            <a:spLocks noGrp="1" noRot="1" noChangeAspect="1"/>
          </p:cNvSpPr>
          <p:nvPr>
            <p:ph type="sldImg"/>
          </p:nvPr>
        </p:nvSpPr>
        <p:spPr/>
      </p:sp>
      <p:sp>
        <p:nvSpPr>
          <p:cNvPr id="16179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6179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Slide Image Placeholder 1"/>
          <p:cNvSpPr>
            <a:spLocks noGrp="1" noRot="1" noChangeAspect="1"/>
          </p:cNvSpPr>
          <p:nvPr>
            <p:ph type="sldImg"/>
          </p:nvPr>
        </p:nvSpPr>
        <p:spPr/>
      </p:sp>
      <p:sp>
        <p:nvSpPr>
          <p:cNvPr id="16384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16384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29" name="Slide Image Placeholder 1"/>
          <p:cNvSpPr>
            <a:spLocks noGrp="1" noRot="1" noChangeAspect="1"/>
          </p:cNvSpPr>
          <p:nvPr>
            <p:ph type="sldImg"/>
          </p:nvPr>
        </p:nvSpPr>
        <p:spPr/>
      </p:sp>
      <p:sp>
        <p:nvSpPr>
          <p:cNvPr id="20173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0173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7" name="Slide Image Placeholder 1"/>
          <p:cNvSpPr>
            <a:spLocks noGrp="1" noRot="1" noChangeAspect="1"/>
          </p:cNvSpPr>
          <p:nvPr>
            <p:ph type="sldImg"/>
          </p:nvPr>
        </p:nvSpPr>
        <p:spPr/>
      </p:sp>
      <p:sp>
        <p:nvSpPr>
          <p:cNvPr id="20377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0377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5" name="Slide Image Placeholder 1"/>
          <p:cNvSpPr>
            <a:spLocks noGrp="1" noRot="1" noChangeAspect="1"/>
          </p:cNvSpPr>
          <p:nvPr>
            <p:ph type="sldImg"/>
          </p:nvPr>
        </p:nvSpPr>
        <p:spPr/>
      </p:sp>
      <p:sp>
        <p:nvSpPr>
          <p:cNvPr id="20582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0582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3" name="Slide Image Placeholder 1"/>
          <p:cNvSpPr>
            <a:spLocks noGrp="1" noRot="1" noChangeAspect="1"/>
          </p:cNvSpPr>
          <p:nvPr>
            <p:ph type="sldImg"/>
          </p:nvPr>
        </p:nvSpPr>
        <p:spPr/>
      </p:sp>
      <p:sp>
        <p:nvSpPr>
          <p:cNvPr id="20787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0787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1" name="Slide Image Placeholder 1"/>
          <p:cNvSpPr>
            <a:spLocks noGrp="1" noRot="1" noChangeAspect="1"/>
          </p:cNvSpPr>
          <p:nvPr>
            <p:ph type="sldImg"/>
          </p:nvPr>
        </p:nvSpPr>
        <p:spPr/>
      </p:sp>
      <p:sp>
        <p:nvSpPr>
          <p:cNvPr id="20992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0992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Slide Image Placeholder 1"/>
          <p:cNvSpPr>
            <a:spLocks noGrp="1" noRot="1" noChangeAspect="1"/>
          </p:cNvSpPr>
          <p:nvPr>
            <p:ph type="sldImg"/>
          </p:nvPr>
        </p:nvSpPr>
        <p:spPr/>
      </p:sp>
      <p:sp>
        <p:nvSpPr>
          <p:cNvPr id="3891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3891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69" name="Slide Image Placeholder 1"/>
          <p:cNvSpPr>
            <a:spLocks noGrp="1" noRot="1" noChangeAspect="1"/>
          </p:cNvSpPr>
          <p:nvPr>
            <p:ph type="sldImg"/>
          </p:nvPr>
        </p:nvSpPr>
        <p:spPr/>
      </p:sp>
      <p:sp>
        <p:nvSpPr>
          <p:cNvPr id="21197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1197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7" name="Slide Image Placeholder 1"/>
          <p:cNvSpPr>
            <a:spLocks noGrp="1" noRot="1" noChangeAspect="1"/>
          </p:cNvSpPr>
          <p:nvPr>
            <p:ph type="sldImg"/>
          </p:nvPr>
        </p:nvSpPr>
        <p:spPr/>
      </p:sp>
      <p:sp>
        <p:nvSpPr>
          <p:cNvPr id="214018"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14019"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5" name="Slide Image Placeholder 1"/>
          <p:cNvSpPr>
            <a:spLocks noGrp="1" noRot="1" noChangeAspect="1"/>
          </p:cNvSpPr>
          <p:nvPr>
            <p:ph type="sldImg"/>
          </p:nvPr>
        </p:nvSpPr>
        <p:spPr/>
      </p:sp>
      <p:sp>
        <p:nvSpPr>
          <p:cNvPr id="216066"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16067"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3" name="Slide Image Placeholder 1"/>
          <p:cNvSpPr>
            <a:spLocks noGrp="1" noRot="1" noChangeAspect="1"/>
          </p:cNvSpPr>
          <p:nvPr>
            <p:ph type="sldImg"/>
          </p:nvPr>
        </p:nvSpPr>
        <p:spPr/>
      </p:sp>
      <p:sp>
        <p:nvSpPr>
          <p:cNvPr id="218114"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18115"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1" name="Slide Image Placeholder 1"/>
          <p:cNvSpPr>
            <a:spLocks noGrp="1" noRot="1" noChangeAspect="1"/>
          </p:cNvSpPr>
          <p:nvPr>
            <p:ph type="sldImg"/>
          </p:nvPr>
        </p:nvSpPr>
        <p:spPr/>
      </p:sp>
      <p:sp>
        <p:nvSpPr>
          <p:cNvPr id="22016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2016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09" name="Slide Image Placeholder 1"/>
          <p:cNvSpPr>
            <a:spLocks noGrp="1" noRot="1" noChangeAspect="1"/>
          </p:cNvSpPr>
          <p:nvPr>
            <p:ph type="sldImg"/>
          </p:nvPr>
        </p:nvSpPr>
        <p:spPr/>
      </p:sp>
      <p:sp>
        <p:nvSpPr>
          <p:cNvPr id="22221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22221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Slide Image Placeholder 1"/>
          <p:cNvSpPr>
            <a:spLocks noGrp="1" noRot="1" noChangeAspect="1"/>
          </p:cNvSpPr>
          <p:nvPr>
            <p:ph type="sldImg"/>
          </p:nvPr>
        </p:nvSpPr>
        <p:spPr/>
      </p:sp>
      <p:sp>
        <p:nvSpPr>
          <p:cNvPr id="40962"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40963"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Slide Image Placeholder 1"/>
          <p:cNvSpPr>
            <a:spLocks noGrp="1" noRot="1" noChangeAspect="1"/>
          </p:cNvSpPr>
          <p:nvPr>
            <p:ph type="sldImg"/>
          </p:nvPr>
        </p:nvSpPr>
        <p:spPr/>
      </p:sp>
      <p:sp>
        <p:nvSpPr>
          <p:cNvPr id="43010" name="Notes Placeholder 2"/>
          <p:cNvSpPr>
            <a:spLocks noGrp="1"/>
          </p:cNvSpPr>
          <p:nvPr>
            <p:ph type="body"/>
          </p:nvPr>
        </p:nvSpPr>
        <p:spPr/>
        <p:txBody>
          <a:bodyPr wrap="square" lIns="91440" tIns="45720" rIns="91440" bIns="45720" anchor="t" anchorCtr="0"/>
          <a:p>
            <a:pPr lvl="0">
              <a:spcBef>
                <a:spcPct val="0"/>
              </a:spcBef>
            </a:pPr>
            <a:endParaRPr lang="en-US" altLang="zh-CN"/>
          </a:p>
        </p:txBody>
      </p:sp>
      <p:sp>
        <p:nvSpPr>
          <p:cNvPr id="43011" name="Slide Number Placeholder 3"/>
          <p:cNvSpPr>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nchorCtr="0"/>
          <a:p>
            <a:pPr lvl="0" algn="r"/>
            <a:fld id="{9A0DB2DC-4C9A-4742-B13C-FB6460FD3503}" type="slidenum">
              <a:rPr lang="en-US" altLang="zh-CN" sz="1200">
                <a:latin typeface="Tw Cen MT" panose="020B0602020104020603"/>
              </a:rPr>
            </a:fld>
            <a:endParaRPr lang="en-US" altLang="zh-CN" sz="1200">
              <a:latin typeface="Tw Cen MT" panose="020B0602020104020603"/>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2"/>
        </a:solidFill>
        <a:effectLst/>
      </p:bgPr>
    </p:bg>
    <p:spTree>
      <p:nvGrpSpPr>
        <p:cNvPr id="1" name=""/>
        <p:cNvGrpSpPr/>
        <p:nvPr/>
      </p:nvGrpSpPr>
      <p:grpSpPr>
        <a:xfrm>
          <a:off x="0" y="0"/>
          <a:ext cx="0" cy="0"/>
          <a:chOff x="0" y="0"/>
          <a:chExt cx="0" cy="0"/>
        </a:xfrm>
      </p:grpSpPr>
      <p:sp>
        <p:nvSpPr>
          <p:cNvPr id="3074" name="Rectangle 6"/>
          <p:cNvSpPr/>
          <p:nvPr/>
        </p:nvSpPr>
        <p:spPr>
          <a:xfrm>
            <a:off x="0" y="5970588"/>
            <a:ext cx="9144000" cy="887412"/>
          </a:xfrm>
          <a:prstGeom prst="rect">
            <a:avLst/>
          </a:prstGeom>
          <a:solidFill>
            <a:srgbClr val="FFFFFF"/>
          </a:solidFill>
          <a:ln w="50800">
            <a:noFill/>
          </a:ln>
        </p:spPr>
        <p:txBody>
          <a:bodyPr lIns="91273" tIns="45636" rIns="91273" bIns="45636" anchor="ctr" anchorCtr="0"/>
          <a:p>
            <a:pPr lvl="0" algn="ctr"/>
            <a:endParaRPr lang="en-US" altLang="zh-CN">
              <a:latin typeface="Arial" panose="020B0604020202020204"/>
            </a:endParaRPr>
          </a:p>
        </p:txBody>
      </p:sp>
      <p:sp>
        <p:nvSpPr>
          <p:cNvPr id="3075" name="Rectangle 9"/>
          <p:cNvSpPr/>
          <p:nvPr/>
        </p:nvSpPr>
        <p:spPr>
          <a:xfrm>
            <a:off x="-9525" y="6053138"/>
            <a:ext cx="2249488" cy="712787"/>
          </a:xfrm>
          <a:prstGeom prst="rect">
            <a:avLst/>
          </a:prstGeom>
          <a:solidFill>
            <a:srgbClr val="DD8047"/>
          </a:solidFill>
          <a:ln w="50800">
            <a:noFill/>
          </a:ln>
        </p:spPr>
        <p:txBody>
          <a:bodyPr lIns="91273" tIns="45636" rIns="91273" bIns="45636" anchor="ctr" anchorCtr="0"/>
          <a:p>
            <a:pPr lvl="0" algn="ctr"/>
            <a:endParaRPr lang="en-US" altLang="zh-CN">
              <a:latin typeface="Arial" panose="020B0604020202020204"/>
            </a:endParaRPr>
          </a:p>
        </p:txBody>
      </p:sp>
      <p:sp>
        <p:nvSpPr>
          <p:cNvPr id="3076" name="Rectangle 10"/>
          <p:cNvSpPr/>
          <p:nvPr/>
        </p:nvSpPr>
        <p:spPr>
          <a:xfrm>
            <a:off x="2359025" y="6043613"/>
            <a:ext cx="6784975" cy="714375"/>
          </a:xfrm>
          <a:prstGeom prst="rect">
            <a:avLst/>
          </a:prstGeom>
          <a:solidFill>
            <a:srgbClr val="94B6D2"/>
          </a:solidFill>
          <a:ln w="50800">
            <a:noFill/>
          </a:ln>
        </p:spPr>
        <p:txBody>
          <a:bodyPr lIns="91273" tIns="45636" rIns="91273" bIns="45636" anchor="ctr" anchorCtr="0"/>
          <a:p>
            <a:pPr lvl="0" algn="ctr"/>
            <a:endParaRPr lang="en-US" altLang="zh-CN">
              <a:latin typeface="Arial" panose="020B0604020202020204"/>
            </a:endParaRPr>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pPr fontAlgn="base"/>
            <a:r>
              <a:rPr lang="en-US" strike="noStrike" noProof="1" smtClean="0"/>
              <a:t>Click to edit Master title style</a:t>
            </a:r>
            <a:endParaRPr lang="en-US" strike="noStrike" noProof="1"/>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700">
                <a:solidFill>
                  <a:srgbClr val="FFFFFF"/>
                </a:solidFill>
              </a:defRPr>
            </a:lvl1pPr>
            <a:lvl2pPr marL="456565" indent="0" algn="ctr">
              <a:buNone/>
            </a:lvl2pPr>
            <a:lvl3pPr marL="912495" indent="0" algn="ctr">
              <a:buNone/>
            </a:lvl3pPr>
            <a:lvl4pPr marL="1369060" indent="0" algn="ctr">
              <a:buNone/>
            </a:lvl4pPr>
            <a:lvl5pPr marL="1825625" indent="0" algn="ctr">
              <a:buNone/>
            </a:lvl5pPr>
            <a:lvl6pPr marL="2281555" indent="0" algn="ctr">
              <a:buNone/>
            </a:lvl6pPr>
            <a:lvl7pPr marL="2738120" indent="0" algn="ctr">
              <a:buNone/>
            </a:lvl7pPr>
            <a:lvl8pPr marL="3194685" indent="0" algn="ctr">
              <a:buNone/>
            </a:lvl8pPr>
            <a:lvl9pPr marL="3650615" indent="0" algn="ctr">
              <a:buNone/>
            </a:lvl9pPr>
          </a:lstStyle>
          <a:p>
            <a:pPr fontAlgn="base"/>
            <a:r>
              <a:rPr lang="en-US" strike="noStrike" noProof="1" smtClean="0"/>
              <a:t>Click to edit Master subtitle style</a:t>
            </a:r>
            <a:endParaRPr lang="en-US" strike="noStrike" noProof="1"/>
          </a:p>
        </p:txBody>
      </p:sp>
      <p:sp>
        <p:nvSpPr>
          <p:cNvPr id="2053" name="Slide Number Placeholder 28"/>
          <p:cNvSpPr>
            <a:spLocks noGrp="1"/>
          </p:cNvSpPr>
          <p:nvPr>
            <p:ph type="sldNum" sz="quarter" idx="4"/>
          </p:nvPr>
        </p:nvSpPr>
        <p:spPr>
          <a:xfrm>
            <a:off x="8001000" y="228600"/>
            <a:ext cx="838200" cy="381000"/>
          </a:xfrm>
          <a:prstGeom prst="rect">
            <a:avLst/>
          </a:prstGeom>
          <a:noFill/>
          <a:ln w="9525">
            <a:noFill/>
          </a:ln>
        </p:spPr>
        <p:txBody>
          <a:bodyPr lIns="91273" tIns="45636" rIns="91273" bIns="45636" anchor="ctr"/>
          <a:p>
            <a:pPr algn="ctr" fontAlgn="base"/>
            <a:fld id="{9A0DB2DC-4C9A-4742-B13C-FB6460FD3503}" type="slidenum">
              <a:rPr lang="en-US" strike="noStrike" noProof="1">
                <a:solidFill>
                  <a:schemeClr val="tx2"/>
                </a:solidFill>
                <a:latin typeface="Tw Cen MT" panose="020B0602020104020603"/>
                <a:ea typeface="Arial" panose="020B0604020202020204"/>
                <a:cs typeface="+mn-cs"/>
              </a:rPr>
            </a:fld>
            <a:endParaRPr lang="en-US" strike="noStrike" noProof="1">
              <a:solidFill>
                <a:schemeClr val="tx2"/>
              </a:solidFill>
              <a:latin typeface="Tw Cen MT" panose="020B0602020104020603"/>
            </a:endParaRPr>
          </a:p>
        </p:txBody>
      </p:sp>
      <p:sp>
        <p:nvSpPr>
          <p:cNvPr id="2056" name="Date Placeholder 27"/>
          <p:cNvSpPr>
            <a:spLocks noGrp="1"/>
          </p:cNvSpPr>
          <p:nvPr>
            <p:ph type="dt" sz="half" idx="2"/>
          </p:nvPr>
        </p:nvSpPr>
        <p:spPr>
          <a:xfrm>
            <a:off x="76200" y="6069013"/>
            <a:ext cx="2057400" cy="685800"/>
          </a:xfrm>
          <a:prstGeom prst="rect">
            <a:avLst/>
          </a:prstGeom>
          <a:noFill/>
          <a:ln w="9525">
            <a:noFill/>
          </a:ln>
        </p:spPr>
        <p:txBody>
          <a:bodyPr lIns="91273" tIns="45636" rIns="91273" bIns="45636" anchor="ctr"/>
          <a:p>
            <a:pPr algn="ctr" fontAlgn="base"/>
            <a:fld id="{BB962C8B-B14F-4D97-AF65-F5344CB8AC3E}" type="datetime1">
              <a:rPr lang="en-US" sz="2100" strike="noStrike" noProof="1">
                <a:solidFill>
                  <a:srgbClr val="FFFFFF"/>
                </a:solidFill>
                <a:latin typeface="Tw Cen MT" panose="020B0602020104020603"/>
                <a:ea typeface="Arial" panose="020B0604020202020204"/>
                <a:cs typeface="+mn-cs"/>
              </a:rPr>
            </a:fld>
            <a:endParaRPr lang="en-US" sz="2100" strike="noStrike" noProof="1">
              <a:solidFill>
                <a:srgbClr val="FFFFFF"/>
              </a:solidFill>
              <a:latin typeface="Tw Cen MT" panose="020B0602020104020603"/>
            </a:endParaRPr>
          </a:p>
        </p:txBody>
      </p:sp>
      <p:sp>
        <p:nvSpPr>
          <p:cNvPr id="2057" name="Footer Placeholder 16"/>
          <p:cNvSpPr>
            <a:spLocks noGrp="1"/>
          </p:cNvSpPr>
          <p:nvPr>
            <p:ph type="ftr" sz="quarter" idx="3"/>
          </p:nvPr>
        </p:nvSpPr>
        <p:spPr>
          <a:xfrm>
            <a:off x="2085975" y="236538"/>
            <a:ext cx="5867400"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53400" cy="990600"/>
          </a:xfrm>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612775" y="1600213"/>
            <a:ext cx="8153400" cy="4525963"/>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10245" name="Slide Number Placeholder 22"/>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10248" name="Date Placeholder 13"/>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10249"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bg>
      <p:bgPr>
        <a:solidFill>
          <a:schemeClr val="bg1"/>
        </a:solidFill>
        <a:effectLst/>
      </p:bgPr>
    </p:bg>
    <p:spTree>
      <p:nvGrpSpPr>
        <p:cNvPr id="1" name=""/>
        <p:cNvGrpSpPr/>
        <p:nvPr/>
      </p:nvGrpSpPr>
      <p:grpSpPr>
        <a:xfrm>
          <a:off x="0" y="0"/>
          <a:ext cx="0" cy="0"/>
          <a:chOff x="0" y="0"/>
          <a:chExt cx="0" cy="0"/>
        </a:xfrm>
      </p:grpSpPr>
      <p:sp>
        <p:nvSpPr>
          <p:cNvPr id="12290" name="Rectangle 6"/>
          <p:cNvSpPr/>
          <p:nvPr/>
        </p:nvSpPr>
        <p:spPr>
          <a:xfrm>
            <a:off x="6096000" y="0"/>
            <a:ext cx="320675" cy="6858000"/>
          </a:xfrm>
          <a:prstGeom prst="rect">
            <a:avLst/>
          </a:prstGeom>
          <a:solidFill>
            <a:srgbClr val="FFFFFF"/>
          </a:solidFill>
          <a:ln w="19050">
            <a:noFill/>
          </a:ln>
        </p:spPr>
        <p:txBody>
          <a:bodyPr lIns="91273" tIns="45636" rIns="91273" bIns="45636" anchor="ctr" anchorCtr="0"/>
          <a:p>
            <a:pPr lvl="0" algn="ctr"/>
            <a:endParaRPr lang="en-US" altLang="zh-CN">
              <a:latin typeface="Arial" panose="020B0604020202020204"/>
            </a:endParaRPr>
          </a:p>
        </p:txBody>
      </p:sp>
      <p:sp>
        <p:nvSpPr>
          <p:cNvPr id="12291" name="Rectangle 7"/>
          <p:cNvSpPr/>
          <p:nvPr/>
        </p:nvSpPr>
        <p:spPr>
          <a:xfrm>
            <a:off x="6142038" y="609600"/>
            <a:ext cx="228600" cy="6248400"/>
          </a:xfrm>
          <a:prstGeom prst="rect">
            <a:avLst/>
          </a:prstGeom>
          <a:solidFill>
            <a:srgbClr val="94B6D2"/>
          </a:solidFill>
          <a:ln w="19050">
            <a:noFill/>
          </a:ln>
        </p:spPr>
        <p:txBody>
          <a:bodyPr lIns="91273" tIns="45636" rIns="91273" bIns="45636" anchor="ctr" anchorCtr="0"/>
          <a:p>
            <a:pPr lvl="0" algn="ctr"/>
            <a:endParaRPr lang="en-US" altLang="zh-CN">
              <a:latin typeface="Arial" panose="020B0604020202020204"/>
            </a:endParaRPr>
          </a:p>
        </p:txBody>
      </p:sp>
      <p:sp>
        <p:nvSpPr>
          <p:cNvPr id="12292" name="Rectangle 8"/>
          <p:cNvSpPr/>
          <p:nvPr/>
        </p:nvSpPr>
        <p:spPr>
          <a:xfrm>
            <a:off x="6142038" y="0"/>
            <a:ext cx="228600" cy="533400"/>
          </a:xfrm>
          <a:prstGeom prst="rect">
            <a:avLst/>
          </a:prstGeom>
          <a:solidFill>
            <a:srgbClr val="DD8047"/>
          </a:solidFill>
          <a:ln w="19050">
            <a:noFill/>
          </a:ln>
        </p:spPr>
        <p:txBody>
          <a:bodyPr lIns="91273" tIns="45636" rIns="91273" bIns="45636" anchor="ctr" anchorCtr="0"/>
          <a:p>
            <a:pPr lvl="0" algn="ctr"/>
            <a:endParaRPr lang="en-US" altLang="zh-CN">
              <a:latin typeface="Arial" panose="020B0604020202020204"/>
            </a:endParaRPr>
          </a:p>
        </p:txBody>
      </p:sp>
      <p:sp>
        <p:nvSpPr>
          <p:cNvPr id="2" name="Vertical Title 1"/>
          <p:cNvSpPr>
            <a:spLocks noGrp="1"/>
          </p:cNvSpPr>
          <p:nvPr>
            <p:ph type="title" orient="vert"/>
          </p:nvPr>
        </p:nvSpPr>
        <p:spPr>
          <a:xfrm>
            <a:off x="6553200" y="609613"/>
            <a:ext cx="2057400" cy="5516563"/>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609600"/>
            <a:ext cx="5562600" cy="5516564"/>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11269" name="Slide Number Placeholder 5"/>
          <p:cNvSpPr>
            <a:spLocks noGrp="1"/>
          </p:cNvSpPr>
          <p:nvPr>
            <p:ph type="sldNum" sz="quarter" idx="4"/>
          </p:nvPr>
        </p:nvSpPr>
        <p:spPr>
          <a:xfrm rot="5400000">
            <a:off x="5989638" y="144463"/>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11272" name="Date Placeholder 3"/>
          <p:cNvSpPr>
            <a:spLocks noGrp="1"/>
          </p:cNvSpPr>
          <p:nvPr>
            <p:ph type="dt" sz="half" idx="2"/>
          </p:nvPr>
        </p:nvSpPr>
        <p:spPr>
          <a:xfrm>
            <a:off x="6553200" y="6248400"/>
            <a:ext cx="22098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11273" name="Footer Placeholder 4"/>
          <p:cNvSpPr>
            <a:spLocks noGrp="1"/>
          </p:cNvSpPr>
          <p:nvPr>
            <p:ph type="ftr" sz="quarter" idx="3"/>
          </p:nvPr>
        </p:nvSpPr>
        <p:spPr>
          <a:xfrm>
            <a:off x="457200" y="6248400"/>
            <a:ext cx="55737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2"/>
        </a:solidFill>
        <a:effectLst/>
      </p:bgPr>
    </p:bg>
    <p:spTree>
      <p:nvGrpSpPr>
        <p:cNvPr id="1" name=""/>
        <p:cNvGrpSpPr/>
        <p:nvPr/>
      </p:nvGrpSpPr>
      <p:grpSpPr>
        <a:xfrm>
          <a:off x="0" y="0"/>
          <a:ext cx="0" cy="0"/>
          <a:chOff x="0" y="0"/>
          <a:chExt cx="0" cy="0"/>
        </a:xfrm>
      </p:grpSpPr>
      <p:sp>
        <p:nvSpPr>
          <p:cNvPr id="13314" name="Rectangle 6"/>
          <p:cNvSpPr/>
          <p:nvPr/>
        </p:nvSpPr>
        <p:spPr>
          <a:xfrm>
            <a:off x="0" y="5970588"/>
            <a:ext cx="9144000" cy="887412"/>
          </a:xfrm>
          <a:prstGeom prst="rect">
            <a:avLst/>
          </a:prstGeom>
          <a:solidFill>
            <a:srgbClr val="FFFFFF"/>
          </a:solidFill>
          <a:ln w="50800">
            <a:noFill/>
          </a:ln>
        </p:spPr>
        <p:txBody>
          <a:bodyPr lIns="91273" tIns="45636" rIns="91273" bIns="45636" anchor="ctr" anchorCtr="0"/>
          <a:p>
            <a:pPr lvl="0" algn="ctr"/>
            <a:endParaRPr lang="en-US" altLang="zh-CN">
              <a:latin typeface="Arial" panose="020B0604020202020204"/>
            </a:endParaRPr>
          </a:p>
        </p:txBody>
      </p:sp>
      <p:sp>
        <p:nvSpPr>
          <p:cNvPr id="13315" name="Rectangle 9"/>
          <p:cNvSpPr/>
          <p:nvPr/>
        </p:nvSpPr>
        <p:spPr>
          <a:xfrm>
            <a:off x="-9525" y="6053138"/>
            <a:ext cx="2249488" cy="712787"/>
          </a:xfrm>
          <a:prstGeom prst="rect">
            <a:avLst/>
          </a:prstGeom>
          <a:solidFill>
            <a:srgbClr val="DD8047"/>
          </a:solidFill>
          <a:ln w="50800">
            <a:noFill/>
          </a:ln>
        </p:spPr>
        <p:txBody>
          <a:bodyPr lIns="91273" tIns="45636" rIns="91273" bIns="45636" anchor="ctr" anchorCtr="0"/>
          <a:p>
            <a:pPr lvl="0" algn="ctr"/>
            <a:endParaRPr lang="en-US" altLang="zh-CN">
              <a:latin typeface="Arial" panose="020B0604020202020204"/>
            </a:endParaRPr>
          </a:p>
        </p:txBody>
      </p:sp>
      <p:sp>
        <p:nvSpPr>
          <p:cNvPr id="13316" name="Rectangle 10"/>
          <p:cNvSpPr/>
          <p:nvPr/>
        </p:nvSpPr>
        <p:spPr>
          <a:xfrm>
            <a:off x="2359025" y="6043613"/>
            <a:ext cx="6784975" cy="714375"/>
          </a:xfrm>
          <a:prstGeom prst="rect">
            <a:avLst/>
          </a:prstGeom>
          <a:solidFill>
            <a:srgbClr val="94B6D2"/>
          </a:solidFill>
          <a:ln w="50800">
            <a:noFill/>
          </a:ln>
        </p:spPr>
        <p:txBody>
          <a:bodyPr lIns="91273" tIns="45636" rIns="91273" bIns="45636" anchor="ctr" anchorCtr="0"/>
          <a:p>
            <a:pPr lvl="0" algn="ctr"/>
            <a:endParaRPr lang="en-US" altLang="zh-CN">
              <a:latin typeface="Arial" panose="020B0604020202020204"/>
            </a:endParaRPr>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pPr fontAlgn="base"/>
            <a:r>
              <a:rPr lang="en-US" strike="noStrike" noProof="1" smtClean="0"/>
              <a:t>Click to edit Master title style</a:t>
            </a:r>
            <a:endParaRPr lang="en-US" strike="noStrike" noProof="1"/>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700">
                <a:solidFill>
                  <a:srgbClr val="FFFFFF"/>
                </a:solidFill>
              </a:defRPr>
            </a:lvl1pPr>
            <a:lvl2pPr marL="456565" indent="0" algn="ctr">
              <a:buNone/>
            </a:lvl2pPr>
            <a:lvl3pPr marL="912495" indent="0" algn="ctr">
              <a:buNone/>
            </a:lvl3pPr>
            <a:lvl4pPr marL="1369060" indent="0" algn="ctr">
              <a:buNone/>
            </a:lvl4pPr>
            <a:lvl5pPr marL="1825625" indent="0" algn="ctr">
              <a:buNone/>
            </a:lvl5pPr>
            <a:lvl6pPr marL="2281555" indent="0" algn="ctr">
              <a:buNone/>
            </a:lvl6pPr>
            <a:lvl7pPr marL="2738120" indent="0" algn="ctr">
              <a:buNone/>
            </a:lvl7pPr>
            <a:lvl8pPr marL="3194685" indent="0" algn="ctr">
              <a:buNone/>
            </a:lvl8pPr>
            <a:lvl9pPr marL="3650615" indent="0" algn="ctr">
              <a:buNone/>
            </a:lvl9pPr>
          </a:lstStyle>
          <a:p>
            <a:pPr fontAlgn="base"/>
            <a:r>
              <a:rPr lang="en-US" strike="noStrike" noProof="1" smtClean="0"/>
              <a:t>Click to edit Master subtitle style</a:t>
            </a:r>
            <a:endParaRPr lang="en-US" strike="noStrike" noProof="1"/>
          </a:p>
        </p:txBody>
      </p:sp>
      <p:sp>
        <p:nvSpPr>
          <p:cNvPr id="2053" name="Slide Number Placeholder 28"/>
          <p:cNvSpPr>
            <a:spLocks noGrp="1"/>
          </p:cNvSpPr>
          <p:nvPr>
            <p:ph type="sldNum" sz="quarter" idx="4"/>
          </p:nvPr>
        </p:nvSpPr>
        <p:spPr>
          <a:xfrm>
            <a:off x="8001000" y="228600"/>
            <a:ext cx="838200" cy="381000"/>
          </a:xfrm>
          <a:prstGeom prst="rect">
            <a:avLst/>
          </a:prstGeom>
          <a:noFill/>
          <a:ln w="9525">
            <a:noFill/>
          </a:ln>
        </p:spPr>
        <p:txBody>
          <a:bodyPr lIns="91273" tIns="45636" rIns="91273" bIns="45636" anchor="ctr"/>
          <a:p>
            <a:pPr algn="ctr" fontAlgn="base"/>
            <a:fld id="{9A0DB2DC-4C9A-4742-B13C-FB6460FD3503}" type="slidenum">
              <a:rPr lang="en-US" strike="noStrike" noProof="1">
                <a:solidFill>
                  <a:schemeClr val="tx2"/>
                </a:solidFill>
                <a:latin typeface="Tw Cen MT" panose="020B0602020104020603"/>
                <a:ea typeface="Arial" panose="020B0604020202020204"/>
                <a:cs typeface="+mn-cs"/>
              </a:rPr>
            </a:fld>
            <a:endParaRPr lang="en-US" strike="noStrike" noProof="1">
              <a:solidFill>
                <a:schemeClr val="tx2"/>
              </a:solidFill>
              <a:latin typeface="Tw Cen MT" panose="020B0602020104020603"/>
            </a:endParaRPr>
          </a:p>
        </p:txBody>
      </p:sp>
      <p:sp>
        <p:nvSpPr>
          <p:cNvPr id="2056" name="Date Placeholder 27"/>
          <p:cNvSpPr>
            <a:spLocks noGrp="1"/>
          </p:cNvSpPr>
          <p:nvPr>
            <p:ph type="dt" sz="half" idx="2"/>
          </p:nvPr>
        </p:nvSpPr>
        <p:spPr>
          <a:xfrm>
            <a:off x="76200" y="6069013"/>
            <a:ext cx="2057400" cy="685800"/>
          </a:xfrm>
          <a:prstGeom prst="rect">
            <a:avLst/>
          </a:prstGeom>
          <a:noFill/>
          <a:ln w="9525">
            <a:noFill/>
          </a:ln>
        </p:spPr>
        <p:txBody>
          <a:bodyPr lIns="91273" tIns="45636" rIns="91273" bIns="45636" anchor="ctr"/>
          <a:p>
            <a:pPr algn="ctr" fontAlgn="base"/>
            <a:fld id="{BB962C8B-B14F-4D97-AF65-F5344CB8AC3E}" type="datetime1">
              <a:rPr lang="en-US" sz="2100" strike="noStrike" noProof="1">
                <a:solidFill>
                  <a:srgbClr val="FFFFFF"/>
                </a:solidFill>
                <a:latin typeface="Tw Cen MT" panose="020B0602020104020603"/>
                <a:ea typeface="Arial" panose="020B0604020202020204"/>
                <a:cs typeface="+mn-cs"/>
              </a:rPr>
            </a:fld>
            <a:endParaRPr lang="en-US" sz="2100" strike="noStrike" noProof="1">
              <a:solidFill>
                <a:srgbClr val="FFFFFF"/>
              </a:solidFill>
              <a:latin typeface="Tw Cen MT" panose="020B0602020104020603"/>
            </a:endParaRPr>
          </a:p>
        </p:txBody>
      </p:sp>
      <p:sp>
        <p:nvSpPr>
          <p:cNvPr id="2057" name="Footer Placeholder 16"/>
          <p:cNvSpPr>
            <a:spLocks noGrp="1"/>
          </p:cNvSpPr>
          <p:nvPr>
            <p:ph type="ftr" sz="quarter" idx="3"/>
          </p:nvPr>
        </p:nvSpPr>
        <p:spPr>
          <a:xfrm>
            <a:off x="2085975" y="236538"/>
            <a:ext cx="5867400"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7" y="228600"/>
            <a:ext cx="8153400" cy="990600"/>
          </a:xfrm>
        </p:spPr>
        <p:txBody>
          <a:bodyPr/>
          <a:lstStyle/>
          <a:p>
            <a:pPr fontAlgn="base"/>
            <a:r>
              <a:rPr lang="en-US" strike="noStrike" noProof="1" smtClean="0"/>
              <a:t>Click to edit Master title style</a:t>
            </a:r>
            <a:endParaRPr lang="en-US" strike="noStrike" noProof="1"/>
          </a:p>
        </p:txBody>
      </p:sp>
      <p:sp>
        <p:nvSpPr>
          <p:cNvPr id="8" name="Content Placeholder 7"/>
          <p:cNvSpPr>
            <a:spLocks noGrp="1"/>
          </p:cNvSpPr>
          <p:nvPr>
            <p:ph sz="quarter" idx="1"/>
          </p:nvPr>
        </p:nvSpPr>
        <p:spPr>
          <a:xfrm>
            <a:off x="612647" y="1600200"/>
            <a:ext cx="8153400" cy="44958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3077" name="Slide Number Placeholder 22"/>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3080" name="Date Placeholder 13"/>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3081"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blipFill rotWithShape="0">
          <a:blip r:embed="rId2"/>
        </a:blipFill>
        <a:effectLst/>
      </p:bgPr>
    </p:bg>
    <p:spTree>
      <p:nvGrpSpPr>
        <p:cNvPr id="1" name=""/>
        <p:cNvGrpSpPr/>
        <p:nvPr/>
      </p:nvGrpSpPr>
      <p:grpSpPr>
        <a:xfrm>
          <a:off x="0" y="0"/>
          <a:ext cx="0" cy="0"/>
          <a:chOff x="0" y="0"/>
          <a:chExt cx="0" cy="0"/>
        </a:xfrm>
      </p:grpSpPr>
      <p:sp>
        <p:nvSpPr>
          <p:cNvPr id="15362" name="Rectangle 6"/>
          <p:cNvSpPr/>
          <p:nvPr/>
        </p:nvSpPr>
        <p:spPr>
          <a:xfrm>
            <a:off x="0" y="1524000"/>
            <a:ext cx="9144000" cy="1143000"/>
          </a:xfrm>
          <a:prstGeom prst="rect">
            <a:avLst/>
          </a:prstGeom>
          <a:solidFill>
            <a:srgbClr val="FFFFFF"/>
          </a:solidFill>
          <a:ln w="50800">
            <a:noFill/>
          </a:ln>
        </p:spPr>
        <p:txBody>
          <a:bodyPr lIns="91273" tIns="45636" rIns="91273" bIns="45636" anchor="ctr" anchorCtr="0"/>
          <a:p>
            <a:pPr lvl="0" algn="ctr"/>
            <a:endParaRPr lang="en-US" altLang="zh-CN">
              <a:latin typeface="Arial" panose="020B0604020202020204"/>
            </a:endParaRPr>
          </a:p>
        </p:txBody>
      </p:sp>
      <p:sp>
        <p:nvSpPr>
          <p:cNvPr id="15363" name="Rectangle 7"/>
          <p:cNvSpPr/>
          <p:nvPr/>
        </p:nvSpPr>
        <p:spPr>
          <a:xfrm>
            <a:off x="0" y="1600200"/>
            <a:ext cx="1295400" cy="990600"/>
          </a:xfrm>
          <a:prstGeom prst="rect">
            <a:avLst/>
          </a:prstGeom>
          <a:solidFill>
            <a:srgbClr val="DD8047"/>
          </a:solidFill>
          <a:ln w="50800">
            <a:noFill/>
          </a:ln>
        </p:spPr>
        <p:txBody>
          <a:bodyPr lIns="91273" tIns="45636" rIns="91273" bIns="45636" anchor="ctr" anchorCtr="0"/>
          <a:p>
            <a:pPr lvl="0" algn="ctr"/>
            <a:endParaRPr lang="en-US" altLang="zh-CN">
              <a:latin typeface="Arial" panose="020B0604020202020204"/>
            </a:endParaRPr>
          </a:p>
        </p:txBody>
      </p:sp>
      <p:sp>
        <p:nvSpPr>
          <p:cNvPr id="15364" name="Rectangle 8"/>
          <p:cNvSpPr/>
          <p:nvPr/>
        </p:nvSpPr>
        <p:spPr>
          <a:xfrm>
            <a:off x="1371600" y="1600200"/>
            <a:ext cx="7772400" cy="990600"/>
          </a:xfrm>
          <a:prstGeom prst="rect">
            <a:avLst/>
          </a:prstGeom>
          <a:solidFill>
            <a:srgbClr val="94B6D2"/>
          </a:solidFill>
          <a:ln w="50800">
            <a:noFill/>
          </a:ln>
        </p:spPr>
        <p:txBody>
          <a:bodyPr lIns="91273" tIns="45636" rIns="91273" bIns="45636" anchor="ctr" anchorCtr="0"/>
          <a:p>
            <a:pPr lvl="0" algn="ctr"/>
            <a:endParaRPr lang="en-US" altLang="zh-CN">
              <a:latin typeface="Arial" panose="020B0604020202020204"/>
            </a:endParaRPr>
          </a:p>
        </p:txBody>
      </p:sp>
      <p:sp>
        <p:nvSpPr>
          <p:cNvPr id="3" name="Text Placeholder 2"/>
          <p:cNvSpPr>
            <a:spLocks noGrp="1"/>
          </p:cNvSpPr>
          <p:nvPr>
            <p:ph type="body" idx="1"/>
          </p:nvPr>
        </p:nvSpPr>
        <p:spPr>
          <a:xfrm>
            <a:off x="1371601" y="2743201"/>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fontAlgn="base"/>
            <a:r>
              <a:rPr lang="en-US" strike="noStrike" noProof="1" smtClean="0"/>
              <a:t>Click to edit Master text styles</a:t>
            </a:r>
            <a:endParaRPr lang="en-US" strike="noStrike" noProof="1" smtClean="0"/>
          </a:p>
        </p:txBody>
      </p:sp>
      <p:sp>
        <p:nvSpPr>
          <p:cNvPr id="2" name="Title 1"/>
          <p:cNvSpPr>
            <a:spLocks noGrp="1"/>
          </p:cNvSpPr>
          <p:nvPr>
            <p:ph type="title"/>
          </p:nvPr>
        </p:nvSpPr>
        <p:spPr>
          <a:xfrm>
            <a:off x="1371600" y="1600200"/>
            <a:ext cx="7620000" cy="990600"/>
          </a:xfrm>
        </p:spPr>
        <p:txBody>
          <a:bodyPr/>
          <a:lstStyle>
            <a:lvl1pPr algn="l">
              <a:buNone/>
              <a:defRPr sz="4300" b="0" cap="none">
                <a:solidFill>
                  <a:srgbClr val="FFFFFF"/>
                </a:solidFill>
              </a:defRPr>
            </a:lvl1pPr>
          </a:lstStyle>
          <a:p>
            <a:pPr fontAlgn="base"/>
            <a:r>
              <a:rPr lang="en-US" strike="noStrike" noProof="1" smtClean="0"/>
              <a:t>Click to edit Master title style</a:t>
            </a:r>
            <a:endParaRPr lang="en-US" strike="noStrike" noProof="1"/>
          </a:p>
        </p:txBody>
      </p:sp>
      <p:sp>
        <p:nvSpPr>
          <p:cNvPr id="4101" name="Footer Placeholder 13"/>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
        <p:nvSpPr>
          <p:cNvPr id="4104" name="Date Placeholder 11"/>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4105" name="Slide Number Placeholder 12"/>
          <p:cNvSpPr>
            <a:spLocks noGrp="1"/>
          </p:cNvSpPr>
          <p:nvPr>
            <p:ph type="sldNum" sz="quarter" idx="4"/>
          </p:nvPr>
        </p:nvSpPr>
        <p:spPr>
          <a:xfrm>
            <a:off x="0" y="1752600"/>
            <a:ext cx="1295400" cy="701675"/>
          </a:xfrm>
          <a:prstGeom prst="rect">
            <a:avLst/>
          </a:prstGeom>
          <a:noFill/>
          <a:ln w="9525">
            <a:noFill/>
          </a:ln>
        </p:spPr>
        <p:txBody>
          <a:bodyPr lIns="91273" tIns="45636" rIns="91273" bIns="45636" anchor="ctr"/>
          <a:p>
            <a:pPr algn="ctr" fontAlgn="base"/>
            <a:fld id="{9A0DB2DC-4C9A-4742-B13C-FB6460FD3503}" type="slidenum">
              <a:rPr lang="en-US" sz="2400" strike="noStrike" noProof="1">
                <a:latin typeface="Tw Cen MT" panose="020B0602020104020603"/>
                <a:ea typeface="Arial" panose="020B0604020202020204"/>
                <a:cs typeface="+mn-cs"/>
              </a:rPr>
            </a:fld>
            <a:endParaRPr lang="en-US" sz="2400" strike="noStrike" noProof="1">
              <a:latin typeface="Tw Cen MT" panose="020B0602020104020603"/>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53400" cy="990600"/>
          </a:xfrm>
        </p:spPr>
        <p:txBody>
          <a:bodyPr/>
          <a:lstStyle/>
          <a:p>
            <a:pPr fontAlgn="base"/>
            <a:r>
              <a:rPr lang="en-US" strike="noStrike" noProof="1" smtClean="0"/>
              <a:t>Click to edit Master title style</a:t>
            </a:r>
            <a:endParaRPr lang="en-US" strike="noStrike" noProof="1"/>
          </a:p>
        </p:txBody>
      </p:sp>
      <p:sp>
        <p:nvSpPr>
          <p:cNvPr id="9" name="Content Placeholder 8"/>
          <p:cNvSpPr>
            <a:spLocks noGrp="1"/>
          </p:cNvSpPr>
          <p:nvPr>
            <p:ph sz="quarter" idx="1"/>
          </p:nvPr>
        </p:nvSpPr>
        <p:spPr>
          <a:xfrm>
            <a:off x="609600" y="1589567"/>
            <a:ext cx="3886200" cy="45720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11" name="Content Placeholder 10"/>
          <p:cNvSpPr>
            <a:spLocks noGrp="1"/>
          </p:cNvSpPr>
          <p:nvPr>
            <p:ph sz="quarter" idx="2"/>
          </p:nvPr>
        </p:nvSpPr>
        <p:spPr>
          <a:xfrm>
            <a:off x="4844901" y="1589567"/>
            <a:ext cx="3886200" cy="45720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125" name="Footer Placeholder 11"/>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
        <p:nvSpPr>
          <p:cNvPr id="5128" name="Date Placeholder 7"/>
          <p:cNvSpPr>
            <a:spLocks noGrp="1"/>
          </p:cNvSpPr>
          <p:nvPr>
            <p:ph type="dt" sz="half" idx="1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5129" name="Slide Number Placeholder 9"/>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pPr fontAlgn="base"/>
            <a:r>
              <a:rPr lang="en-US" strike="noStrike" noProof="1" smtClean="0"/>
              <a:t>Click to edit Master title style</a:t>
            </a:r>
            <a:endParaRPr lang="en-US" strike="noStrike" noProof="1"/>
          </a:p>
        </p:txBody>
      </p:sp>
      <p:sp>
        <p:nvSpPr>
          <p:cNvPr id="11" name="Content Placeholder 10"/>
          <p:cNvSpPr>
            <a:spLocks noGrp="1"/>
          </p:cNvSpPr>
          <p:nvPr>
            <p:ph sz="quarter" idx="2"/>
          </p:nvPr>
        </p:nvSpPr>
        <p:spPr>
          <a:xfrm>
            <a:off x="609600" y="2438400"/>
            <a:ext cx="3886200" cy="35814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13" name="Content Placeholder 12"/>
          <p:cNvSpPr>
            <a:spLocks noGrp="1"/>
          </p:cNvSpPr>
          <p:nvPr>
            <p:ph sz="quarter" idx="4"/>
          </p:nvPr>
        </p:nvSpPr>
        <p:spPr>
          <a:xfrm>
            <a:off x="4800600" y="2438400"/>
            <a:ext cx="3886200" cy="35814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100" b="1">
                <a:solidFill>
                  <a:srgbClr val="FFFFFF"/>
                </a:solidFill>
              </a:defRPr>
            </a:lvl1pPr>
          </a:lstStyle>
          <a:p>
            <a:pPr lvl="0" fontAlgn="base"/>
            <a:r>
              <a:rPr lang="en-US" strike="noStrike" noProof="1" smtClean="0"/>
              <a:t>Click to edit Master text styles</a:t>
            </a:r>
            <a:endParaRPr lang="en-US" strike="noStrike" noProof="1" smtClean="0"/>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100" b="1">
                <a:solidFill>
                  <a:srgbClr val="FFFFFF"/>
                </a:solidFill>
              </a:defRPr>
            </a:lvl1pPr>
          </a:lstStyle>
          <a:p>
            <a:pPr lvl="0" fontAlgn="base"/>
            <a:r>
              <a:rPr lang="en-US" strike="noStrike" noProof="1" smtClean="0"/>
              <a:t>Click to edit Master text styles</a:t>
            </a:r>
            <a:endParaRPr lang="en-US" strike="noStrike" noProof="1" smtClean="0"/>
          </a:p>
        </p:txBody>
      </p:sp>
      <p:sp>
        <p:nvSpPr>
          <p:cNvPr id="3" name="Date Placeholder 2"/>
          <p:cNvSpPr>
            <a:spLocks noGrp="1"/>
          </p:cNvSpPr>
          <p:nvPr>
            <p:ph type="dt" sz="half" idx="10"/>
          </p:nvPr>
        </p:nvSpPr>
        <p:spPr/>
        <p:txBody>
          <a:bodyPr/>
          <a:p>
            <a:pPr lvl="0" eaLnBrk="1" fontAlgn="base" hangingPunct="1"/>
            <a:fld id="{BB962C8B-B14F-4D97-AF65-F5344CB8AC3E}" type="datetime1">
              <a:rPr lang="en-US" strike="noStrike" noProof="1">
                <a:latin typeface="Tw Cen MT" panose="020B0602020104020603"/>
                <a:ea typeface="Arial" panose="020B0604020202020204"/>
                <a:cs typeface="+mn-cs"/>
              </a:rPr>
            </a:fld>
            <a:endParaRPr lang="en-US" strike="noStrike" noProof="1"/>
          </a:p>
        </p:txBody>
      </p:sp>
      <p:sp>
        <p:nvSpPr>
          <p:cNvPr id="4" name="Footer Placeholder 3"/>
          <p:cNvSpPr>
            <a:spLocks noGrp="1"/>
          </p:cNvSpPr>
          <p:nvPr>
            <p:ph type="ftr" sz="quarter" idx="11"/>
          </p:nvPr>
        </p:nvSpPr>
        <p:spPr/>
        <p:txBody>
          <a:bodyPr/>
          <a:p>
            <a:pPr lvl="0" eaLnBrk="1" fontAlgn="base" hangingPunct="1"/>
            <a:r>
              <a:rPr lang="en-US" strike="noStrike" noProof="1">
                <a:latin typeface="Tw Cen MT" panose="020B0602020104020603"/>
                <a:ea typeface="Arial" panose="020B0604020202020204"/>
                <a:cs typeface="+mn-cs"/>
              </a:rPr>
              <a:t>School of Computer Engineering</a:t>
            </a:r>
            <a:endParaRPr lang="en-US" sz="1400" strike="noStrike" noProof="1">
              <a:solidFill>
                <a:schemeClr val="tx2"/>
              </a:solidFill>
              <a:latin typeface="Tw Cen MT" panose="020B0602020104020603"/>
            </a:endParaRPr>
          </a:p>
        </p:txBody>
      </p:sp>
      <p:sp>
        <p:nvSpPr>
          <p:cNvPr id="5" name="Slide Number Placeholder 4"/>
          <p:cNvSpPr>
            <a:spLocks noGrp="1"/>
          </p:cNvSpPr>
          <p:nvPr>
            <p:ph type="sldNum" sz="quarter" idx="12"/>
          </p:nvPr>
        </p:nvSpPr>
        <p:spPr/>
        <p:txBody>
          <a:bodyPr/>
          <a:p>
            <a:pPr lvl="0" eaLnBrk="1" fontAlgn="base" hangingPunct="1"/>
            <a:fld id="{9A0DB2DC-4C9A-4742-B13C-FB6460FD3503}" type="slidenum">
              <a:rPr lang="en-US" strike="noStrike" noProof="1">
                <a:latin typeface="Tw Cen MT" panose="020B0602020104020603"/>
                <a:ea typeface="Arial" panose="020B0604020202020204"/>
                <a:cs typeface="+mn-cs"/>
              </a:rPr>
            </a:fld>
            <a:endParaRPr lang="en-US" strike="noStrike" noProof="1"/>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53400" cy="990600"/>
          </a:xfrm>
        </p:spPr>
        <p:txBody>
          <a:bodyPr/>
          <a:lstStyle/>
          <a:p>
            <a:pPr fontAlgn="base"/>
            <a:r>
              <a:rPr lang="en-US" strike="noStrike" noProof="1" smtClean="0"/>
              <a:t>Click to edit Master title style</a:t>
            </a:r>
            <a:endParaRPr lang="en-US" strike="noStrike" noProof="1"/>
          </a:p>
        </p:txBody>
      </p:sp>
      <p:sp>
        <p:nvSpPr>
          <p:cNvPr id="6149" name="Slide Number Placeholder 22"/>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6152" name="Date Placeholder 13"/>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6153"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Blank">
    <p:bg>
      <p:bgPr>
        <a:solidFill>
          <a:schemeClr val="bg1"/>
        </a:solidFill>
        <a:effectLst/>
      </p:bgPr>
    </p:bg>
    <p:spTree>
      <p:nvGrpSpPr>
        <p:cNvPr id="1" name=""/>
        <p:cNvGrpSpPr/>
        <p:nvPr/>
      </p:nvGrpSpPr>
      <p:grpSpPr>
        <a:xfrm>
          <a:off x="0" y="0"/>
          <a:ext cx="0" cy="0"/>
          <a:chOff x="0" y="0"/>
          <a:chExt cx="0" cy="0"/>
        </a:xfrm>
      </p:grpSpPr>
      <p:sp>
        <p:nvSpPr>
          <p:cNvPr id="7170" name="Slide Number Placeholder 3"/>
          <p:cNvSpPr>
            <a:spLocks noGrp="1"/>
          </p:cNvSpPr>
          <p:nvPr>
            <p:ph type="sldNum" sz="quarter" idx="4"/>
          </p:nvPr>
        </p:nvSpPr>
        <p:spPr>
          <a:xfrm>
            <a:off x="0" y="6248400"/>
            <a:ext cx="533400" cy="381000"/>
          </a:xfrm>
          <a:prstGeom prst="rect">
            <a:avLst/>
          </a:prstGeom>
          <a:noFill/>
          <a:ln w="9525">
            <a:noFill/>
          </a:ln>
        </p:spPr>
        <p:txBody>
          <a:bodyPr lIns="91273" tIns="45636" rIns="91273" bIns="45636" anchor="ctr"/>
          <a:p>
            <a:pPr algn="ctr" fontAlgn="base"/>
            <a:fld id="{9A0DB2DC-4C9A-4742-B13C-FB6460FD3503}" type="slidenum">
              <a:rPr lang="en-US" strike="noStrike" noProof="1">
                <a:solidFill>
                  <a:schemeClr val="tx2"/>
                </a:solidFill>
                <a:latin typeface="Tw Cen MT" panose="020B0602020104020603"/>
                <a:ea typeface="Arial" panose="020B0604020202020204"/>
                <a:cs typeface="+mn-cs"/>
              </a:rPr>
            </a:fld>
            <a:endParaRPr lang="en-US" strike="noStrike" noProof="1">
              <a:solidFill>
                <a:schemeClr val="tx2"/>
              </a:solidFill>
              <a:latin typeface="Tw Cen MT" panose="020B0602020104020603"/>
            </a:endParaRPr>
          </a:p>
        </p:txBody>
      </p:sp>
      <p:sp>
        <p:nvSpPr>
          <p:cNvPr id="7173" name="Date Placeholder 1"/>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7174"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300" b="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6909" tIns="182547" rIns="136909" bIns="91273"/>
          <a:lstStyle>
            <a:lvl1pPr marL="0" indent="0">
              <a:spcAft>
                <a:spcPts val="1000"/>
              </a:spcAft>
              <a:buNone/>
              <a:defRPr sz="1800"/>
            </a:lvl1pPr>
            <a:lvl2pPr>
              <a:buNone/>
              <a:defRPr sz="1200"/>
            </a:lvl2pPr>
            <a:lvl3pPr>
              <a:buNone/>
              <a:defRPr sz="1000"/>
            </a:lvl3pPr>
            <a:lvl4pPr>
              <a:buNone/>
              <a:defRPr sz="800"/>
            </a:lvl4pPr>
            <a:lvl5pPr>
              <a:buNone/>
              <a:defRPr sz="800"/>
            </a:lvl5pPr>
          </a:lstStyle>
          <a:p>
            <a:pPr lvl="0" fontAlgn="base"/>
            <a:r>
              <a:rPr lang="en-US" strike="noStrike" noProof="1" smtClean="0"/>
              <a:t>Click to edit Master text styles</a:t>
            </a:r>
            <a:endParaRPr lang="en-US" strike="noStrike" noProof="1" smtClean="0"/>
          </a:p>
        </p:txBody>
      </p:sp>
      <p:sp>
        <p:nvSpPr>
          <p:cNvPr id="9" name="Content Placeholder 8"/>
          <p:cNvSpPr>
            <a:spLocks noGrp="1"/>
          </p:cNvSpPr>
          <p:nvPr>
            <p:ph sz="quarter" idx="1"/>
          </p:nvPr>
        </p:nvSpPr>
        <p:spPr>
          <a:xfrm>
            <a:off x="2362200" y="1752600"/>
            <a:ext cx="6400800" cy="44196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8197" name="Slide Number Placeholder 22"/>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8200" name="Date Placeholder 13"/>
          <p:cNvSpPr>
            <a:spLocks noGrp="1"/>
          </p:cNvSpPr>
          <p:nvPr>
            <p:ph type="dt" sz="half" idx="1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8201"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7" y="228600"/>
            <a:ext cx="8153400" cy="990600"/>
          </a:xfrm>
        </p:spPr>
        <p:txBody>
          <a:bodyPr/>
          <a:lstStyle/>
          <a:p>
            <a:pPr fontAlgn="base"/>
            <a:r>
              <a:rPr lang="en-US" strike="noStrike" noProof="1" smtClean="0"/>
              <a:t>Click to edit Master title style</a:t>
            </a:r>
            <a:endParaRPr lang="en-US" strike="noStrike" noProof="1"/>
          </a:p>
        </p:txBody>
      </p:sp>
      <p:sp>
        <p:nvSpPr>
          <p:cNvPr id="8" name="Content Placeholder 7"/>
          <p:cNvSpPr>
            <a:spLocks noGrp="1"/>
          </p:cNvSpPr>
          <p:nvPr>
            <p:ph sz="quarter" idx="1"/>
          </p:nvPr>
        </p:nvSpPr>
        <p:spPr>
          <a:xfrm>
            <a:off x="612647" y="1600200"/>
            <a:ext cx="8153400" cy="44958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3077" name="Slide Number Placeholder 22"/>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3080" name="Date Placeholder 13"/>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3081"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bg>
      <p:bgPr>
        <a:blipFill rotWithShape="0">
          <a:blip r:embed="rId2"/>
        </a:blipFill>
        <a:effectLst/>
      </p:bgPr>
    </p:bg>
    <p:spTree>
      <p:nvGrpSpPr>
        <p:cNvPr id="1" name=""/>
        <p:cNvGrpSpPr/>
        <p:nvPr/>
      </p:nvGrpSpPr>
      <p:grpSpPr>
        <a:xfrm>
          <a:off x="0" y="0"/>
          <a:ext cx="0" cy="0"/>
          <a:chOff x="0" y="0"/>
          <a:chExt cx="0" cy="0"/>
        </a:xfrm>
      </p:grpSpPr>
      <p:sp>
        <p:nvSpPr>
          <p:cNvPr id="20482" name="Rectangle 7"/>
          <p:cNvSpPr/>
          <p:nvPr/>
        </p:nvSpPr>
        <p:spPr>
          <a:xfrm>
            <a:off x="-9525" y="4572000"/>
            <a:ext cx="9144000" cy="887413"/>
          </a:xfrm>
          <a:prstGeom prst="rect">
            <a:avLst/>
          </a:prstGeom>
          <a:solidFill>
            <a:srgbClr val="FFFFFF"/>
          </a:solidFill>
          <a:ln w="50800">
            <a:noFill/>
          </a:ln>
        </p:spPr>
        <p:txBody>
          <a:bodyPr lIns="91273" tIns="45636" rIns="91273" bIns="45636" anchor="ctr" anchorCtr="0"/>
          <a:p>
            <a:pPr lvl="0" algn="ctr"/>
            <a:endParaRPr lang="en-US" altLang="zh-CN">
              <a:latin typeface="Arial" panose="020B0604020202020204"/>
            </a:endParaRPr>
          </a:p>
        </p:txBody>
      </p:sp>
      <p:sp>
        <p:nvSpPr>
          <p:cNvPr id="20483" name="Rectangle 8"/>
          <p:cNvSpPr/>
          <p:nvPr/>
        </p:nvSpPr>
        <p:spPr>
          <a:xfrm>
            <a:off x="-9525" y="4664075"/>
            <a:ext cx="1463675" cy="712788"/>
          </a:xfrm>
          <a:prstGeom prst="rect">
            <a:avLst/>
          </a:prstGeom>
          <a:solidFill>
            <a:srgbClr val="DD8047"/>
          </a:solidFill>
          <a:ln w="50800">
            <a:noFill/>
          </a:ln>
        </p:spPr>
        <p:txBody>
          <a:bodyPr lIns="91273" tIns="45636" rIns="91273" bIns="45636" anchor="ctr" anchorCtr="0"/>
          <a:p>
            <a:pPr lvl="0" algn="ctr"/>
            <a:endParaRPr lang="en-US" altLang="zh-CN">
              <a:latin typeface="Arial" panose="020B0604020202020204"/>
            </a:endParaRPr>
          </a:p>
        </p:txBody>
      </p:sp>
      <p:sp>
        <p:nvSpPr>
          <p:cNvPr id="20484" name="Rectangle 9"/>
          <p:cNvSpPr/>
          <p:nvPr/>
        </p:nvSpPr>
        <p:spPr>
          <a:xfrm>
            <a:off x="1544638" y="4654550"/>
            <a:ext cx="7599362" cy="712788"/>
          </a:xfrm>
          <a:prstGeom prst="rect">
            <a:avLst/>
          </a:prstGeom>
          <a:solidFill>
            <a:srgbClr val="94B6D2"/>
          </a:solidFill>
          <a:ln w="50800">
            <a:noFill/>
          </a:ln>
        </p:spPr>
        <p:txBody>
          <a:bodyPr lIns="91273" tIns="45636" rIns="91273" bIns="45636" anchor="ctr" anchorCtr="0"/>
          <a:p>
            <a:pPr lvl="0" algn="ctr"/>
            <a:endParaRPr lang="en-US" altLang="zh-CN">
              <a:latin typeface="Arial" panose="020B0604020202020204"/>
            </a:endParaRPr>
          </a:p>
        </p:txBody>
      </p:sp>
      <p:sp>
        <p:nvSpPr>
          <p:cNvPr id="20485" name="Rectangle 10"/>
          <p:cNvSpPr/>
          <p:nvPr/>
        </p:nvSpPr>
        <p:spPr>
          <a:xfrm>
            <a:off x="1447800" y="0"/>
            <a:ext cx="100013" cy="6867525"/>
          </a:xfrm>
          <a:prstGeom prst="rect">
            <a:avLst/>
          </a:prstGeom>
          <a:solidFill>
            <a:srgbClr val="FFFFFF"/>
          </a:solidFill>
          <a:ln w="50800">
            <a:noFill/>
          </a:ln>
        </p:spPr>
        <p:txBody>
          <a:bodyPr lIns="91273" tIns="45636" rIns="91273" bIns="45636" anchor="ctr" anchorCtr="0"/>
          <a:p>
            <a:pPr lvl="0" algn="ctr"/>
            <a:endParaRPr lang="en-US" altLang="zh-CN">
              <a:latin typeface="Arial" panose="020B0604020202020204"/>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800"/>
            </a:lvl4pPr>
            <a:lvl5pPr>
              <a:buFontTx/>
              <a:buNone/>
              <a:defRPr sz="800"/>
            </a:lvl5pPr>
          </a:lstStyle>
          <a:p>
            <a:pPr lvl="0" fontAlgn="base"/>
            <a:r>
              <a:rPr lang="en-US" strike="noStrike" noProof="1" smtClean="0"/>
              <a:t>Click to edit Master text styles</a:t>
            </a:r>
            <a:endParaRPr lang="en-US" strike="noStrike" noProof="1" smtClean="0"/>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560579" y="0"/>
            <a:ext cx="7583424" cy="4568952"/>
          </a:xfrm>
          <a:solidFill>
            <a:schemeClr val="accent1">
              <a:tint val="40000"/>
            </a:schemeClr>
          </a:solidFill>
          <a:ln>
            <a:noFill/>
          </a:ln>
        </p:spPr>
        <p:txBody>
          <a:bodyPr>
            <a:normAutofit/>
          </a:bodyPr>
          <a:lstStyle>
            <a:lvl1pPr marL="0" indent="0">
              <a:buNone/>
              <a:defRPr sz="3300"/>
            </a:lvl1pPr>
          </a:lstStyle>
          <a:p>
            <a:pPr lvl="0" fontAlgn="base"/>
            <a:r>
              <a:rPr lang="en-US" strike="noStrike" noProof="0" smtClean="0"/>
              <a:t>Click icon to add picture</a:t>
            </a:r>
            <a:endParaRPr lang="en-US" strike="noStrike" noProof="0"/>
          </a:p>
        </p:txBody>
      </p:sp>
      <p:sp>
        <p:nvSpPr>
          <p:cNvPr id="9222" name="Footer Placeholder 13"/>
          <p:cNvSpPr>
            <a:spLocks noGrp="1"/>
          </p:cNvSpPr>
          <p:nvPr>
            <p:ph type="ftr" sz="quarter" idx="3"/>
          </p:nvPr>
        </p:nvSpPr>
        <p:spPr>
          <a:xfrm>
            <a:off x="1600200" y="6248400"/>
            <a:ext cx="4572000"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
        <p:nvSpPr>
          <p:cNvPr id="9225" name="Date Placeholder 11"/>
          <p:cNvSpPr>
            <a:spLocks noGrp="1"/>
          </p:cNvSpPr>
          <p:nvPr>
            <p:ph type="dt" sz="half" idx="12"/>
          </p:nvPr>
        </p:nvSpPr>
        <p:spPr>
          <a:xfrm>
            <a:off x="62484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9226" name="Slide Number Placeholder 12"/>
          <p:cNvSpPr>
            <a:spLocks noGrp="1"/>
          </p:cNvSpPr>
          <p:nvPr>
            <p:ph type="sldNum" sz="quarter" idx="4"/>
          </p:nvPr>
        </p:nvSpPr>
        <p:spPr>
          <a:xfrm>
            <a:off x="0" y="4667250"/>
            <a:ext cx="1447800" cy="663575"/>
          </a:xfrm>
          <a:prstGeom prst="rect">
            <a:avLst/>
          </a:prstGeom>
          <a:noFill/>
          <a:ln w="9525">
            <a:noFill/>
          </a:ln>
        </p:spPr>
        <p:txBody>
          <a:bodyPr lIns="91273" tIns="45636" rIns="91273" bIns="45636" anchor="ctr"/>
          <a:p>
            <a:pPr algn="ctr" fontAlgn="base"/>
            <a:fld id="{9A0DB2DC-4C9A-4742-B13C-FB6460FD3503}" type="slidenum">
              <a:rPr lang="en-US" sz="2800" strike="noStrike" noProof="1">
                <a:latin typeface="Tw Cen MT" panose="020B0602020104020603"/>
                <a:ea typeface="Arial" panose="020B0604020202020204"/>
                <a:cs typeface="+mn-cs"/>
              </a:rPr>
            </a:fld>
            <a:endParaRPr lang="en-US" sz="2800" strike="noStrike" noProof="1">
              <a:latin typeface="Tw Cen MT" panose="020B0602020104020603"/>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53400" cy="990600"/>
          </a:xfrm>
        </p:spPr>
        <p:txBody>
          <a:bodyPr/>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612775" y="1600213"/>
            <a:ext cx="8153400" cy="4525963"/>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10245" name="Slide Number Placeholder 22"/>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10248" name="Date Placeholder 13"/>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10249"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bg>
      <p:bgPr>
        <a:solidFill>
          <a:schemeClr val="bg1"/>
        </a:solidFill>
        <a:effectLst/>
      </p:bgPr>
    </p:bg>
    <p:spTree>
      <p:nvGrpSpPr>
        <p:cNvPr id="1" name=""/>
        <p:cNvGrpSpPr/>
        <p:nvPr/>
      </p:nvGrpSpPr>
      <p:grpSpPr>
        <a:xfrm>
          <a:off x="0" y="0"/>
          <a:ext cx="0" cy="0"/>
          <a:chOff x="0" y="0"/>
          <a:chExt cx="0" cy="0"/>
        </a:xfrm>
      </p:grpSpPr>
      <p:sp>
        <p:nvSpPr>
          <p:cNvPr id="22530" name="Rectangle 6"/>
          <p:cNvSpPr/>
          <p:nvPr/>
        </p:nvSpPr>
        <p:spPr>
          <a:xfrm>
            <a:off x="6096000" y="0"/>
            <a:ext cx="320675" cy="6858000"/>
          </a:xfrm>
          <a:prstGeom prst="rect">
            <a:avLst/>
          </a:prstGeom>
          <a:solidFill>
            <a:srgbClr val="FFFFFF"/>
          </a:solidFill>
          <a:ln w="19050">
            <a:noFill/>
          </a:ln>
        </p:spPr>
        <p:txBody>
          <a:bodyPr lIns="91273" tIns="45636" rIns="91273" bIns="45636" anchor="ctr" anchorCtr="0"/>
          <a:p>
            <a:pPr lvl="0" algn="ctr"/>
            <a:endParaRPr lang="en-US" altLang="zh-CN">
              <a:latin typeface="Arial" panose="020B0604020202020204"/>
            </a:endParaRPr>
          </a:p>
        </p:txBody>
      </p:sp>
      <p:sp>
        <p:nvSpPr>
          <p:cNvPr id="22531" name="Rectangle 7"/>
          <p:cNvSpPr/>
          <p:nvPr/>
        </p:nvSpPr>
        <p:spPr>
          <a:xfrm>
            <a:off x="6142038" y="609600"/>
            <a:ext cx="228600" cy="6248400"/>
          </a:xfrm>
          <a:prstGeom prst="rect">
            <a:avLst/>
          </a:prstGeom>
          <a:solidFill>
            <a:srgbClr val="94B6D2"/>
          </a:solidFill>
          <a:ln w="19050">
            <a:noFill/>
          </a:ln>
        </p:spPr>
        <p:txBody>
          <a:bodyPr lIns="91273" tIns="45636" rIns="91273" bIns="45636" anchor="ctr" anchorCtr="0"/>
          <a:p>
            <a:pPr lvl="0" algn="ctr"/>
            <a:endParaRPr lang="en-US" altLang="zh-CN">
              <a:latin typeface="Arial" panose="020B0604020202020204"/>
            </a:endParaRPr>
          </a:p>
        </p:txBody>
      </p:sp>
      <p:sp>
        <p:nvSpPr>
          <p:cNvPr id="22532" name="Rectangle 8"/>
          <p:cNvSpPr/>
          <p:nvPr/>
        </p:nvSpPr>
        <p:spPr>
          <a:xfrm>
            <a:off x="6142038" y="0"/>
            <a:ext cx="228600" cy="533400"/>
          </a:xfrm>
          <a:prstGeom prst="rect">
            <a:avLst/>
          </a:prstGeom>
          <a:solidFill>
            <a:srgbClr val="DD8047"/>
          </a:solidFill>
          <a:ln w="19050">
            <a:noFill/>
          </a:ln>
        </p:spPr>
        <p:txBody>
          <a:bodyPr lIns="91273" tIns="45636" rIns="91273" bIns="45636" anchor="ctr" anchorCtr="0"/>
          <a:p>
            <a:pPr lvl="0" algn="ctr"/>
            <a:endParaRPr lang="en-US" altLang="zh-CN">
              <a:latin typeface="Arial" panose="020B0604020202020204"/>
            </a:endParaRPr>
          </a:p>
        </p:txBody>
      </p:sp>
      <p:sp>
        <p:nvSpPr>
          <p:cNvPr id="2" name="Vertical Title 1"/>
          <p:cNvSpPr>
            <a:spLocks noGrp="1"/>
          </p:cNvSpPr>
          <p:nvPr>
            <p:ph type="title" orient="vert"/>
          </p:nvPr>
        </p:nvSpPr>
        <p:spPr>
          <a:xfrm>
            <a:off x="6553200" y="609613"/>
            <a:ext cx="2057400" cy="5516563"/>
          </a:xfrm>
        </p:spPr>
        <p:txBody>
          <a:bodyPr vert="eaVert"/>
          <a:lstStyle/>
          <a:p>
            <a:pPr fontAlgn="base"/>
            <a:r>
              <a:rPr lang="en-US" strike="noStrike" noProof="1" smtClean="0"/>
              <a:t>Click to edit Master title style</a:t>
            </a:r>
            <a:endParaRPr lang="en-US" strike="noStrike" noProof="1"/>
          </a:p>
        </p:txBody>
      </p:sp>
      <p:sp>
        <p:nvSpPr>
          <p:cNvPr id="3" name="Vertical Text Placeholder 2"/>
          <p:cNvSpPr>
            <a:spLocks noGrp="1"/>
          </p:cNvSpPr>
          <p:nvPr>
            <p:ph type="body" orient="vert" idx="1"/>
          </p:nvPr>
        </p:nvSpPr>
        <p:spPr>
          <a:xfrm>
            <a:off x="457200" y="609600"/>
            <a:ext cx="5562600" cy="5516564"/>
          </a:xfrm>
        </p:spPr>
        <p:txBody>
          <a:bodyPr vert="eaVert"/>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11269" name="Slide Number Placeholder 5"/>
          <p:cNvSpPr>
            <a:spLocks noGrp="1"/>
          </p:cNvSpPr>
          <p:nvPr>
            <p:ph type="sldNum" sz="quarter" idx="4"/>
          </p:nvPr>
        </p:nvSpPr>
        <p:spPr>
          <a:xfrm rot="5400000">
            <a:off x="5989638" y="144463"/>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11272" name="Date Placeholder 3"/>
          <p:cNvSpPr>
            <a:spLocks noGrp="1"/>
          </p:cNvSpPr>
          <p:nvPr>
            <p:ph type="dt" sz="half" idx="2"/>
          </p:nvPr>
        </p:nvSpPr>
        <p:spPr>
          <a:xfrm>
            <a:off x="6553200" y="6248400"/>
            <a:ext cx="22098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11273" name="Footer Placeholder 4"/>
          <p:cNvSpPr>
            <a:spLocks noGrp="1"/>
          </p:cNvSpPr>
          <p:nvPr>
            <p:ph type="ftr" sz="quarter" idx="3"/>
          </p:nvPr>
        </p:nvSpPr>
        <p:spPr>
          <a:xfrm>
            <a:off x="457200" y="6248400"/>
            <a:ext cx="55737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blipFill rotWithShape="0">
          <a:blip r:embed="rId2"/>
        </a:blipFill>
        <a:effectLst/>
      </p:bgPr>
    </p:bg>
    <p:spTree>
      <p:nvGrpSpPr>
        <p:cNvPr id="1" name=""/>
        <p:cNvGrpSpPr/>
        <p:nvPr/>
      </p:nvGrpSpPr>
      <p:grpSpPr>
        <a:xfrm>
          <a:off x="0" y="0"/>
          <a:ext cx="0" cy="0"/>
          <a:chOff x="0" y="0"/>
          <a:chExt cx="0" cy="0"/>
        </a:xfrm>
      </p:grpSpPr>
      <p:sp>
        <p:nvSpPr>
          <p:cNvPr id="5122" name="Rectangle 6"/>
          <p:cNvSpPr/>
          <p:nvPr/>
        </p:nvSpPr>
        <p:spPr>
          <a:xfrm>
            <a:off x="0" y="1524000"/>
            <a:ext cx="9144000" cy="1143000"/>
          </a:xfrm>
          <a:prstGeom prst="rect">
            <a:avLst/>
          </a:prstGeom>
          <a:solidFill>
            <a:srgbClr val="FFFFFF"/>
          </a:solidFill>
          <a:ln w="50800">
            <a:noFill/>
          </a:ln>
        </p:spPr>
        <p:txBody>
          <a:bodyPr lIns="91273" tIns="45636" rIns="91273" bIns="45636" anchor="ctr" anchorCtr="0"/>
          <a:p>
            <a:pPr lvl="0" algn="ctr"/>
            <a:endParaRPr lang="en-US" altLang="zh-CN">
              <a:latin typeface="Arial" panose="020B0604020202020204"/>
            </a:endParaRPr>
          </a:p>
        </p:txBody>
      </p:sp>
      <p:sp>
        <p:nvSpPr>
          <p:cNvPr id="5123" name="Rectangle 7"/>
          <p:cNvSpPr/>
          <p:nvPr/>
        </p:nvSpPr>
        <p:spPr>
          <a:xfrm>
            <a:off x="0" y="1600200"/>
            <a:ext cx="1295400" cy="990600"/>
          </a:xfrm>
          <a:prstGeom prst="rect">
            <a:avLst/>
          </a:prstGeom>
          <a:solidFill>
            <a:srgbClr val="DD8047"/>
          </a:solidFill>
          <a:ln w="50800">
            <a:noFill/>
          </a:ln>
        </p:spPr>
        <p:txBody>
          <a:bodyPr lIns="91273" tIns="45636" rIns="91273" bIns="45636" anchor="ctr" anchorCtr="0"/>
          <a:p>
            <a:pPr lvl="0" algn="ctr"/>
            <a:endParaRPr lang="en-US" altLang="zh-CN">
              <a:latin typeface="Arial" panose="020B0604020202020204"/>
            </a:endParaRPr>
          </a:p>
        </p:txBody>
      </p:sp>
      <p:sp>
        <p:nvSpPr>
          <p:cNvPr id="5124" name="Rectangle 8"/>
          <p:cNvSpPr/>
          <p:nvPr/>
        </p:nvSpPr>
        <p:spPr>
          <a:xfrm>
            <a:off x="1371600" y="1600200"/>
            <a:ext cx="7772400" cy="990600"/>
          </a:xfrm>
          <a:prstGeom prst="rect">
            <a:avLst/>
          </a:prstGeom>
          <a:solidFill>
            <a:srgbClr val="94B6D2"/>
          </a:solidFill>
          <a:ln w="50800">
            <a:noFill/>
          </a:ln>
        </p:spPr>
        <p:txBody>
          <a:bodyPr lIns="91273" tIns="45636" rIns="91273" bIns="45636" anchor="ctr" anchorCtr="0"/>
          <a:p>
            <a:pPr lvl="0" algn="ctr"/>
            <a:endParaRPr lang="en-US" altLang="zh-CN">
              <a:latin typeface="Arial" panose="020B0604020202020204"/>
            </a:endParaRPr>
          </a:p>
        </p:txBody>
      </p:sp>
      <p:sp>
        <p:nvSpPr>
          <p:cNvPr id="3" name="Text Placeholder 2"/>
          <p:cNvSpPr>
            <a:spLocks noGrp="1"/>
          </p:cNvSpPr>
          <p:nvPr>
            <p:ph type="body" idx="1"/>
          </p:nvPr>
        </p:nvSpPr>
        <p:spPr>
          <a:xfrm>
            <a:off x="1371601" y="2743201"/>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fontAlgn="base"/>
            <a:r>
              <a:rPr lang="en-US" strike="noStrike" noProof="1" smtClean="0"/>
              <a:t>Click to edit Master text styles</a:t>
            </a:r>
            <a:endParaRPr lang="en-US" strike="noStrike" noProof="1" smtClean="0"/>
          </a:p>
        </p:txBody>
      </p:sp>
      <p:sp>
        <p:nvSpPr>
          <p:cNvPr id="2" name="Title 1"/>
          <p:cNvSpPr>
            <a:spLocks noGrp="1"/>
          </p:cNvSpPr>
          <p:nvPr>
            <p:ph type="title"/>
          </p:nvPr>
        </p:nvSpPr>
        <p:spPr>
          <a:xfrm>
            <a:off x="1371600" y="1600200"/>
            <a:ext cx="7620000" cy="990600"/>
          </a:xfrm>
        </p:spPr>
        <p:txBody>
          <a:bodyPr/>
          <a:lstStyle>
            <a:lvl1pPr algn="l">
              <a:buNone/>
              <a:defRPr sz="4300" b="0" cap="none">
                <a:solidFill>
                  <a:srgbClr val="FFFFFF"/>
                </a:solidFill>
              </a:defRPr>
            </a:lvl1pPr>
          </a:lstStyle>
          <a:p>
            <a:pPr fontAlgn="base"/>
            <a:r>
              <a:rPr lang="en-US" strike="noStrike" noProof="1" smtClean="0"/>
              <a:t>Click to edit Master title style</a:t>
            </a:r>
            <a:endParaRPr lang="en-US" strike="noStrike" noProof="1"/>
          </a:p>
        </p:txBody>
      </p:sp>
      <p:sp>
        <p:nvSpPr>
          <p:cNvPr id="4101" name="Footer Placeholder 13"/>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
        <p:nvSpPr>
          <p:cNvPr id="4104" name="Date Placeholder 11"/>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4105" name="Slide Number Placeholder 12"/>
          <p:cNvSpPr>
            <a:spLocks noGrp="1"/>
          </p:cNvSpPr>
          <p:nvPr>
            <p:ph type="sldNum" sz="quarter" idx="4"/>
          </p:nvPr>
        </p:nvSpPr>
        <p:spPr>
          <a:xfrm>
            <a:off x="0" y="1752600"/>
            <a:ext cx="1295400" cy="701675"/>
          </a:xfrm>
          <a:prstGeom prst="rect">
            <a:avLst/>
          </a:prstGeom>
          <a:noFill/>
          <a:ln w="9525">
            <a:noFill/>
          </a:ln>
        </p:spPr>
        <p:txBody>
          <a:bodyPr lIns="91273" tIns="45636" rIns="91273" bIns="45636" anchor="ctr"/>
          <a:p>
            <a:pPr algn="ctr" fontAlgn="base"/>
            <a:fld id="{9A0DB2DC-4C9A-4742-B13C-FB6460FD3503}" type="slidenum">
              <a:rPr lang="en-US" sz="2400" strike="noStrike" noProof="1">
                <a:latin typeface="Tw Cen MT" panose="020B0602020104020603"/>
                <a:ea typeface="Arial" panose="020B0604020202020204"/>
                <a:cs typeface="+mn-cs"/>
              </a:rPr>
            </a:fld>
            <a:endParaRPr lang="en-US" sz="2400" strike="noStrike" noProof="1">
              <a:latin typeface="Tw Cen MT" panose="020B0602020104020603"/>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53400" cy="990600"/>
          </a:xfrm>
        </p:spPr>
        <p:txBody>
          <a:bodyPr/>
          <a:lstStyle/>
          <a:p>
            <a:pPr fontAlgn="base"/>
            <a:r>
              <a:rPr lang="en-US" strike="noStrike" noProof="1" smtClean="0"/>
              <a:t>Click to edit Master title style</a:t>
            </a:r>
            <a:endParaRPr lang="en-US" strike="noStrike" noProof="1"/>
          </a:p>
        </p:txBody>
      </p:sp>
      <p:sp>
        <p:nvSpPr>
          <p:cNvPr id="9" name="Content Placeholder 8"/>
          <p:cNvSpPr>
            <a:spLocks noGrp="1"/>
          </p:cNvSpPr>
          <p:nvPr>
            <p:ph sz="quarter" idx="1"/>
          </p:nvPr>
        </p:nvSpPr>
        <p:spPr>
          <a:xfrm>
            <a:off x="609600" y="1589567"/>
            <a:ext cx="3886200" cy="45720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11" name="Content Placeholder 10"/>
          <p:cNvSpPr>
            <a:spLocks noGrp="1"/>
          </p:cNvSpPr>
          <p:nvPr>
            <p:ph sz="quarter" idx="2"/>
          </p:nvPr>
        </p:nvSpPr>
        <p:spPr>
          <a:xfrm>
            <a:off x="4844901" y="1589567"/>
            <a:ext cx="3886200" cy="45720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125" name="Footer Placeholder 11"/>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
        <p:nvSpPr>
          <p:cNvPr id="5128" name="Date Placeholder 7"/>
          <p:cNvSpPr>
            <a:spLocks noGrp="1"/>
          </p:cNvSpPr>
          <p:nvPr>
            <p:ph type="dt" sz="half" idx="1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5129" name="Slide Number Placeholder 9"/>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pPr fontAlgn="base"/>
            <a:r>
              <a:rPr lang="en-US" strike="noStrike" noProof="1" smtClean="0"/>
              <a:t>Click to edit Master title style</a:t>
            </a:r>
            <a:endParaRPr lang="en-US" strike="noStrike" noProof="1"/>
          </a:p>
        </p:txBody>
      </p:sp>
      <p:sp>
        <p:nvSpPr>
          <p:cNvPr id="11" name="Content Placeholder 10"/>
          <p:cNvSpPr>
            <a:spLocks noGrp="1"/>
          </p:cNvSpPr>
          <p:nvPr>
            <p:ph sz="quarter" idx="2"/>
          </p:nvPr>
        </p:nvSpPr>
        <p:spPr>
          <a:xfrm>
            <a:off x="609600" y="2438400"/>
            <a:ext cx="3886200" cy="35814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13" name="Content Placeholder 12"/>
          <p:cNvSpPr>
            <a:spLocks noGrp="1"/>
          </p:cNvSpPr>
          <p:nvPr>
            <p:ph sz="quarter" idx="4"/>
          </p:nvPr>
        </p:nvSpPr>
        <p:spPr>
          <a:xfrm>
            <a:off x="4800600" y="2438400"/>
            <a:ext cx="3886200" cy="35814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100" b="1">
                <a:solidFill>
                  <a:srgbClr val="FFFFFF"/>
                </a:solidFill>
              </a:defRPr>
            </a:lvl1pPr>
          </a:lstStyle>
          <a:p>
            <a:pPr lvl="0" fontAlgn="base"/>
            <a:r>
              <a:rPr lang="en-US" strike="noStrike" noProof="1" smtClean="0"/>
              <a:t>Click to edit Master text styles</a:t>
            </a:r>
            <a:endParaRPr lang="en-US" strike="noStrike" noProof="1" smtClean="0"/>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100" b="1">
                <a:solidFill>
                  <a:srgbClr val="FFFFFF"/>
                </a:solidFill>
              </a:defRPr>
            </a:lvl1pPr>
          </a:lstStyle>
          <a:p>
            <a:pPr lvl="0" fontAlgn="base"/>
            <a:r>
              <a:rPr lang="en-US" strike="noStrike" noProof="1" smtClean="0"/>
              <a:t>Click to edit Master text styles</a:t>
            </a:r>
            <a:endParaRPr lang="en-US" strike="noStrike" noProof="1" smtClean="0"/>
          </a:p>
        </p:txBody>
      </p:sp>
      <p:sp>
        <p:nvSpPr>
          <p:cNvPr id="3" name="Date Placeholder 2"/>
          <p:cNvSpPr>
            <a:spLocks noGrp="1"/>
          </p:cNvSpPr>
          <p:nvPr>
            <p:ph type="dt" sz="half" idx="10"/>
          </p:nvPr>
        </p:nvSpPr>
        <p:spPr/>
        <p:txBody>
          <a:bodyPr/>
          <a:p>
            <a:pPr lvl="0" eaLnBrk="1" fontAlgn="base" hangingPunct="1"/>
            <a:fld id="{BB962C8B-B14F-4D97-AF65-F5344CB8AC3E}" type="datetime1">
              <a:rPr lang="en-US" strike="noStrike" noProof="1">
                <a:latin typeface="Tw Cen MT" panose="020B0602020104020603"/>
                <a:ea typeface="Arial" panose="020B0604020202020204"/>
                <a:cs typeface="+mn-cs"/>
              </a:rPr>
            </a:fld>
            <a:endParaRPr lang="en-US" strike="noStrike" noProof="1"/>
          </a:p>
        </p:txBody>
      </p:sp>
      <p:sp>
        <p:nvSpPr>
          <p:cNvPr id="4" name="Footer Placeholder 3"/>
          <p:cNvSpPr>
            <a:spLocks noGrp="1"/>
          </p:cNvSpPr>
          <p:nvPr>
            <p:ph type="ftr" sz="quarter" idx="11"/>
          </p:nvPr>
        </p:nvSpPr>
        <p:spPr/>
        <p:txBody>
          <a:bodyPr/>
          <a:p>
            <a:pPr lvl="0" eaLnBrk="1" fontAlgn="base" hangingPunct="1"/>
            <a:r>
              <a:rPr lang="en-US" strike="noStrike" noProof="1">
                <a:latin typeface="Tw Cen MT" panose="020B0602020104020603"/>
                <a:ea typeface="Arial" panose="020B0604020202020204"/>
                <a:cs typeface="+mn-cs"/>
              </a:rPr>
              <a:t>School of Computer Engineering</a:t>
            </a:r>
            <a:endParaRPr lang="en-US" sz="1400" strike="noStrike" noProof="1">
              <a:solidFill>
                <a:schemeClr val="tx2"/>
              </a:solidFill>
              <a:latin typeface="Tw Cen MT" panose="020B0602020104020603"/>
            </a:endParaRPr>
          </a:p>
        </p:txBody>
      </p:sp>
      <p:sp>
        <p:nvSpPr>
          <p:cNvPr id="5" name="Slide Number Placeholder 4"/>
          <p:cNvSpPr>
            <a:spLocks noGrp="1"/>
          </p:cNvSpPr>
          <p:nvPr>
            <p:ph type="sldNum" sz="quarter" idx="12"/>
          </p:nvPr>
        </p:nvSpPr>
        <p:spPr/>
        <p:txBody>
          <a:bodyPr/>
          <a:p>
            <a:pPr lvl="0" eaLnBrk="1" fontAlgn="base" hangingPunct="1"/>
            <a:fld id="{9A0DB2DC-4C9A-4742-B13C-FB6460FD3503}" type="slidenum">
              <a:rPr lang="en-US" strike="noStrike" noProof="1">
                <a:latin typeface="Tw Cen MT" panose="020B0602020104020603"/>
                <a:ea typeface="Arial" panose="020B0604020202020204"/>
                <a:cs typeface="+mn-cs"/>
              </a:rPr>
            </a:fld>
            <a:endParaRPr lang="en-US" strike="noStrike" noProof="1"/>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153400" cy="990600"/>
          </a:xfrm>
        </p:spPr>
        <p:txBody>
          <a:bodyPr/>
          <a:lstStyle/>
          <a:p>
            <a:pPr fontAlgn="base"/>
            <a:r>
              <a:rPr lang="en-US" strike="noStrike" noProof="1" smtClean="0"/>
              <a:t>Click to edit Master title style</a:t>
            </a:r>
            <a:endParaRPr lang="en-US" strike="noStrike" noProof="1"/>
          </a:p>
        </p:txBody>
      </p:sp>
      <p:sp>
        <p:nvSpPr>
          <p:cNvPr id="6149" name="Slide Number Placeholder 22"/>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6152" name="Date Placeholder 13"/>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6153"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bg>
      <p:bgPr>
        <a:solidFill>
          <a:schemeClr val="bg1"/>
        </a:solidFill>
        <a:effectLst/>
      </p:bgPr>
    </p:bg>
    <p:spTree>
      <p:nvGrpSpPr>
        <p:cNvPr id="1" name=""/>
        <p:cNvGrpSpPr/>
        <p:nvPr/>
      </p:nvGrpSpPr>
      <p:grpSpPr>
        <a:xfrm>
          <a:off x="0" y="0"/>
          <a:ext cx="0" cy="0"/>
          <a:chOff x="0" y="0"/>
          <a:chExt cx="0" cy="0"/>
        </a:xfrm>
      </p:grpSpPr>
      <p:sp>
        <p:nvSpPr>
          <p:cNvPr id="7170" name="Slide Number Placeholder 3"/>
          <p:cNvSpPr>
            <a:spLocks noGrp="1"/>
          </p:cNvSpPr>
          <p:nvPr>
            <p:ph type="sldNum" sz="quarter" idx="4"/>
          </p:nvPr>
        </p:nvSpPr>
        <p:spPr>
          <a:xfrm>
            <a:off x="0" y="6248400"/>
            <a:ext cx="533400" cy="381000"/>
          </a:xfrm>
          <a:prstGeom prst="rect">
            <a:avLst/>
          </a:prstGeom>
          <a:noFill/>
          <a:ln w="9525">
            <a:noFill/>
          </a:ln>
        </p:spPr>
        <p:txBody>
          <a:bodyPr lIns="91273" tIns="45636" rIns="91273" bIns="45636" anchor="ctr"/>
          <a:p>
            <a:pPr algn="ctr" fontAlgn="base"/>
            <a:fld id="{9A0DB2DC-4C9A-4742-B13C-FB6460FD3503}" type="slidenum">
              <a:rPr lang="en-US" strike="noStrike" noProof="1">
                <a:solidFill>
                  <a:schemeClr val="tx2"/>
                </a:solidFill>
                <a:latin typeface="Tw Cen MT" panose="020B0602020104020603"/>
                <a:ea typeface="Arial" panose="020B0604020202020204"/>
                <a:cs typeface="+mn-cs"/>
              </a:rPr>
            </a:fld>
            <a:endParaRPr lang="en-US" strike="noStrike" noProof="1">
              <a:solidFill>
                <a:schemeClr val="tx2"/>
              </a:solidFill>
              <a:latin typeface="Tw Cen MT" panose="020B0602020104020603"/>
            </a:endParaRPr>
          </a:p>
        </p:txBody>
      </p:sp>
      <p:sp>
        <p:nvSpPr>
          <p:cNvPr id="7173" name="Date Placeholder 1"/>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7174"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300" b="0"/>
            </a:lvl1p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6909" tIns="182547" rIns="136909" bIns="91273"/>
          <a:lstStyle>
            <a:lvl1pPr marL="0" indent="0">
              <a:spcAft>
                <a:spcPts val="1000"/>
              </a:spcAft>
              <a:buNone/>
              <a:defRPr sz="1800"/>
            </a:lvl1pPr>
            <a:lvl2pPr>
              <a:buNone/>
              <a:defRPr sz="1200"/>
            </a:lvl2pPr>
            <a:lvl3pPr>
              <a:buNone/>
              <a:defRPr sz="1000"/>
            </a:lvl3pPr>
            <a:lvl4pPr>
              <a:buNone/>
              <a:defRPr sz="800"/>
            </a:lvl4pPr>
            <a:lvl5pPr>
              <a:buNone/>
              <a:defRPr sz="800"/>
            </a:lvl5pPr>
          </a:lstStyle>
          <a:p>
            <a:pPr lvl="0" fontAlgn="base"/>
            <a:r>
              <a:rPr lang="en-US" strike="noStrike" noProof="1" smtClean="0"/>
              <a:t>Click to edit Master text styles</a:t>
            </a:r>
            <a:endParaRPr lang="en-US" strike="noStrike" noProof="1" smtClean="0"/>
          </a:p>
        </p:txBody>
      </p:sp>
      <p:sp>
        <p:nvSpPr>
          <p:cNvPr id="9" name="Content Placeholder 8"/>
          <p:cNvSpPr>
            <a:spLocks noGrp="1"/>
          </p:cNvSpPr>
          <p:nvPr>
            <p:ph sz="quarter" idx="1"/>
          </p:nvPr>
        </p:nvSpPr>
        <p:spPr>
          <a:xfrm>
            <a:off x="2362200" y="1752600"/>
            <a:ext cx="6400800" cy="441960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8197" name="Slide Number Placeholder 22"/>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p>
            <a:pPr algn="ctr" fontAlgn="base"/>
            <a:fld id="{9A0DB2DC-4C9A-4742-B13C-FB6460FD3503}" type="slidenum">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8200" name="Date Placeholder 13"/>
          <p:cNvSpPr>
            <a:spLocks noGrp="1"/>
          </p:cNvSpPr>
          <p:nvPr>
            <p:ph type="dt" sz="half" idx="12"/>
          </p:nvPr>
        </p:nvSpPr>
        <p:spPr>
          <a:xfrm>
            <a:off x="60960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8201"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bg>
      <p:bgPr>
        <a:blipFill rotWithShape="0">
          <a:blip r:embed="rId2"/>
        </a:blipFill>
        <a:effectLst/>
      </p:bgPr>
    </p:bg>
    <p:spTree>
      <p:nvGrpSpPr>
        <p:cNvPr id="1" name=""/>
        <p:cNvGrpSpPr/>
        <p:nvPr/>
      </p:nvGrpSpPr>
      <p:grpSpPr>
        <a:xfrm>
          <a:off x="0" y="0"/>
          <a:ext cx="0" cy="0"/>
          <a:chOff x="0" y="0"/>
          <a:chExt cx="0" cy="0"/>
        </a:xfrm>
      </p:grpSpPr>
      <p:sp>
        <p:nvSpPr>
          <p:cNvPr id="10242" name="Rectangle 7"/>
          <p:cNvSpPr/>
          <p:nvPr/>
        </p:nvSpPr>
        <p:spPr>
          <a:xfrm>
            <a:off x="-9525" y="4572000"/>
            <a:ext cx="9144000" cy="887413"/>
          </a:xfrm>
          <a:prstGeom prst="rect">
            <a:avLst/>
          </a:prstGeom>
          <a:solidFill>
            <a:srgbClr val="FFFFFF"/>
          </a:solidFill>
          <a:ln w="50800">
            <a:noFill/>
          </a:ln>
        </p:spPr>
        <p:txBody>
          <a:bodyPr lIns="91273" tIns="45636" rIns="91273" bIns="45636" anchor="ctr" anchorCtr="0"/>
          <a:p>
            <a:pPr lvl="0" algn="ctr"/>
            <a:endParaRPr lang="en-US" altLang="zh-CN">
              <a:latin typeface="Arial" panose="020B0604020202020204"/>
            </a:endParaRPr>
          </a:p>
        </p:txBody>
      </p:sp>
      <p:sp>
        <p:nvSpPr>
          <p:cNvPr id="10243" name="Rectangle 8"/>
          <p:cNvSpPr/>
          <p:nvPr/>
        </p:nvSpPr>
        <p:spPr>
          <a:xfrm>
            <a:off x="-9525" y="4664075"/>
            <a:ext cx="1463675" cy="712788"/>
          </a:xfrm>
          <a:prstGeom prst="rect">
            <a:avLst/>
          </a:prstGeom>
          <a:solidFill>
            <a:srgbClr val="DD8047"/>
          </a:solidFill>
          <a:ln w="50800">
            <a:noFill/>
          </a:ln>
        </p:spPr>
        <p:txBody>
          <a:bodyPr lIns="91273" tIns="45636" rIns="91273" bIns="45636" anchor="ctr" anchorCtr="0"/>
          <a:p>
            <a:pPr lvl="0" algn="ctr"/>
            <a:endParaRPr lang="en-US" altLang="zh-CN">
              <a:latin typeface="Arial" panose="020B0604020202020204"/>
            </a:endParaRPr>
          </a:p>
        </p:txBody>
      </p:sp>
      <p:sp>
        <p:nvSpPr>
          <p:cNvPr id="10244" name="Rectangle 9"/>
          <p:cNvSpPr/>
          <p:nvPr/>
        </p:nvSpPr>
        <p:spPr>
          <a:xfrm>
            <a:off x="1544638" y="4654550"/>
            <a:ext cx="7599362" cy="712788"/>
          </a:xfrm>
          <a:prstGeom prst="rect">
            <a:avLst/>
          </a:prstGeom>
          <a:solidFill>
            <a:srgbClr val="94B6D2"/>
          </a:solidFill>
          <a:ln w="50800">
            <a:noFill/>
          </a:ln>
        </p:spPr>
        <p:txBody>
          <a:bodyPr lIns="91273" tIns="45636" rIns="91273" bIns="45636" anchor="ctr" anchorCtr="0"/>
          <a:p>
            <a:pPr lvl="0" algn="ctr"/>
            <a:endParaRPr lang="en-US" altLang="zh-CN">
              <a:latin typeface="Arial" panose="020B0604020202020204"/>
            </a:endParaRPr>
          </a:p>
        </p:txBody>
      </p:sp>
      <p:sp>
        <p:nvSpPr>
          <p:cNvPr id="10245" name="Rectangle 10"/>
          <p:cNvSpPr/>
          <p:nvPr/>
        </p:nvSpPr>
        <p:spPr>
          <a:xfrm>
            <a:off x="1447800" y="0"/>
            <a:ext cx="100013" cy="6867525"/>
          </a:xfrm>
          <a:prstGeom prst="rect">
            <a:avLst/>
          </a:prstGeom>
          <a:solidFill>
            <a:srgbClr val="FFFFFF"/>
          </a:solidFill>
          <a:ln w="50800">
            <a:noFill/>
          </a:ln>
        </p:spPr>
        <p:txBody>
          <a:bodyPr lIns="91273" tIns="45636" rIns="91273" bIns="45636" anchor="ctr" anchorCtr="0"/>
          <a:p>
            <a:pPr lvl="0" algn="ctr"/>
            <a:endParaRPr lang="en-US" altLang="zh-CN">
              <a:latin typeface="Arial" panose="020B0604020202020204"/>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800"/>
            </a:lvl4pPr>
            <a:lvl5pPr>
              <a:buFontTx/>
              <a:buNone/>
              <a:defRPr sz="800"/>
            </a:lvl5pPr>
          </a:lstStyle>
          <a:p>
            <a:pPr lvl="0" fontAlgn="base"/>
            <a:r>
              <a:rPr lang="en-US" strike="noStrike" noProof="1" smtClean="0"/>
              <a:t>Click to edit Master text styles</a:t>
            </a:r>
            <a:endParaRPr lang="en-US" strike="noStrike" noProof="1" smtClean="0"/>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pPr fontAlgn="base"/>
            <a:r>
              <a:rPr lang="en-US" strike="noStrike" noProof="1" smtClean="0"/>
              <a:t>Click to edit Master title style</a:t>
            </a:r>
            <a:endParaRPr lang="en-US" strike="noStrike" noProof="1"/>
          </a:p>
        </p:txBody>
      </p:sp>
      <p:sp>
        <p:nvSpPr>
          <p:cNvPr id="3" name="Picture Placeholder 2"/>
          <p:cNvSpPr>
            <a:spLocks noGrp="1"/>
          </p:cNvSpPr>
          <p:nvPr>
            <p:ph type="pic" idx="1"/>
          </p:nvPr>
        </p:nvSpPr>
        <p:spPr>
          <a:xfrm>
            <a:off x="1560579" y="0"/>
            <a:ext cx="7583424" cy="4568952"/>
          </a:xfrm>
          <a:solidFill>
            <a:schemeClr val="accent1">
              <a:tint val="40000"/>
            </a:schemeClr>
          </a:solidFill>
          <a:ln>
            <a:noFill/>
          </a:ln>
        </p:spPr>
        <p:txBody>
          <a:bodyPr>
            <a:normAutofit/>
          </a:bodyPr>
          <a:lstStyle>
            <a:lvl1pPr marL="0" indent="0">
              <a:buNone/>
              <a:defRPr sz="3300"/>
            </a:lvl1pPr>
          </a:lstStyle>
          <a:p>
            <a:pPr lvl="0" fontAlgn="base"/>
            <a:r>
              <a:rPr lang="en-US" strike="noStrike" noProof="0" smtClean="0"/>
              <a:t>Click icon to add picture</a:t>
            </a:r>
            <a:endParaRPr lang="en-US" strike="noStrike" noProof="0"/>
          </a:p>
        </p:txBody>
      </p:sp>
      <p:sp>
        <p:nvSpPr>
          <p:cNvPr id="9222" name="Footer Placeholder 13"/>
          <p:cNvSpPr>
            <a:spLocks noGrp="1"/>
          </p:cNvSpPr>
          <p:nvPr>
            <p:ph type="ftr" sz="quarter" idx="3"/>
          </p:nvPr>
        </p:nvSpPr>
        <p:spPr>
          <a:xfrm>
            <a:off x="1600200" y="6248400"/>
            <a:ext cx="4572000" cy="365125"/>
          </a:xfrm>
          <a:prstGeom prst="rect">
            <a:avLst/>
          </a:prstGeom>
          <a:noFill/>
          <a:ln w="9525">
            <a:noFill/>
          </a:ln>
        </p:spPr>
        <p:txBody>
          <a:bodyPr lIns="91273" tIns="45636" rIns="91273" bIns="45636" anchor="ctr"/>
          <a:p>
            <a:pPr algn="r" fontAlgn="base"/>
            <a:r>
              <a:rPr lang="en-US" strike="noStrike" noProof="1">
                <a:latin typeface="Tw Cen MT" panose="020B0602020104020603"/>
                <a:ea typeface="Arial" panose="020B0604020202020204"/>
                <a:cs typeface="+mn-cs"/>
              </a:rPr>
              <a:t>School of Computer Engineering</a:t>
            </a:r>
            <a:endParaRPr lang="en-US" strike="noStrike" noProof="1">
              <a:latin typeface="Tw Cen MT" panose="020B0602020104020603"/>
            </a:endParaRPr>
          </a:p>
        </p:txBody>
      </p:sp>
      <p:sp>
        <p:nvSpPr>
          <p:cNvPr id="9225" name="Date Placeholder 11"/>
          <p:cNvSpPr>
            <a:spLocks noGrp="1"/>
          </p:cNvSpPr>
          <p:nvPr>
            <p:ph type="dt" sz="half" idx="12"/>
          </p:nvPr>
        </p:nvSpPr>
        <p:spPr>
          <a:xfrm>
            <a:off x="6248400" y="6248400"/>
            <a:ext cx="2667000" cy="365125"/>
          </a:xfrm>
          <a:prstGeom prst="rect">
            <a:avLst/>
          </a:prstGeom>
          <a:noFill/>
          <a:ln w="9525">
            <a:noFill/>
          </a:ln>
        </p:spPr>
        <p:txBody>
          <a:bodyPr lIns="91273" tIns="45636" rIns="91273" bIns="45636" anchor="ctr"/>
          <a:p>
            <a:pPr fontAlgn="base"/>
            <a:fld id="{BB962C8B-B14F-4D97-AF65-F5344CB8AC3E}" type="datetime1">
              <a:rPr lang="en-US" strike="noStrike" noProof="1">
                <a:latin typeface="Tw Cen MT" panose="020B0602020104020603"/>
                <a:ea typeface="Arial" panose="020B0604020202020204"/>
                <a:cs typeface="+mn-cs"/>
              </a:rPr>
            </a:fld>
            <a:endParaRPr lang="en-US" strike="noStrike" noProof="1">
              <a:latin typeface="Tw Cen MT" panose="020B0602020104020603"/>
            </a:endParaRPr>
          </a:p>
        </p:txBody>
      </p:sp>
      <p:sp>
        <p:nvSpPr>
          <p:cNvPr id="9226" name="Slide Number Placeholder 12"/>
          <p:cNvSpPr>
            <a:spLocks noGrp="1"/>
          </p:cNvSpPr>
          <p:nvPr>
            <p:ph type="sldNum" sz="quarter" idx="4"/>
          </p:nvPr>
        </p:nvSpPr>
        <p:spPr>
          <a:xfrm>
            <a:off x="0" y="4667250"/>
            <a:ext cx="1447800" cy="663575"/>
          </a:xfrm>
          <a:prstGeom prst="rect">
            <a:avLst/>
          </a:prstGeom>
          <a:noFill/>
          <a:ln w="9525">
            <a:noFill/>
          </a:ln>
        </p:spPr>
        <p:txBody>
          <a:bodyPr lIns="91273" tIns="45636" rIns="91273" bIns="45636" anchor="ctr"/>
          <a:p>
            <a:pPr algn="ctr" fontAlgn="base"/>
            <a:fld id="{9A0DB2DC-4C9A-4742-B13C-FB6460FD3503}" type="slidenum">
              <a:rPr lang="en-US" sz="2800" strike="noStrike" noProof="1">
                <a:latin typeface="Tw Cen MT" panose="020B0602020104020603"/>
                <a:ea typeface="Arial" panose="020B0604020202020204"/>
                <a:cs typeface="+mn-cs"/>
              </a:rPr>
            </a:fld>
            <a:endParaRPr lang="en-US" sz="2800" strike="noStrike" noProof="1">
              <a:latin typeface="Tw Cen MT" panose="020B0602020104020603"/>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21"/>
          <p:cNvSpPr>
            <a:spLocks noGrp="1"/>
          </p:cNvSpPr>
          <p:nvPr>
            <p:ph type="title"/>
          </p:nvPr>
        </p:nvSpPr>
        <p:spPr>
          <a:xfrm>
            <a:off x="609600" y="228600"/>
            <a:ext cx="8153400" cy="990600"/>
          </a:xfrm>
          <a:prstGeom prst="rect">
            <a:avLst/>
          </a:prstGeom>
          <a:noFill/>
          <a:ln w="9525">
            <a:noFill/>
          </a:ln>
        </p:spPr>
        <p:txBody>
          <a:bodyPr wrap="square" lIns="91273" tIns="45636" rIns="91273" bIns="45636" anchor="ctr" anchorCtr="0"/>
          <a:p>
            <a:pPr lvl="0"/>
            <a:r>
              <a:rPr lang="en-US" altLang="zh-CN"/>
              <a:t>Click to edit Master title style</a:t>
            </a:r>
            <a:endParaRPr lang="en-US" altLang="zh-CN"/>
          </a:p>
        </p:txBody>
      </p:sp>
      <p:sp>
        <p:nvSpPr>
          <p:cNvPr id="1027" name="Text Placeholder 12"/>
          <p:cNvSpPr>
            <a:spLocks noGrp="1"/>
          </p:cNvSpPr>
          <p:nvPr>
            <p:ph type="body"/>
          </p:nvPr>
        </p:nvSpPr>
        <p:spPr>
          <a:xfrm>
            <a:off x="612775" y="1600200"/>
            <a:ext cx="8153400" cy="4525963"/>
          </a:xfrm>
          <a:prstGeom prst="rect">
            <a:avLst/>
          </a:prstGeom>
          <a:noFill/>
          <a:ln w="9525">
            <a:noFill/>
          </a:ln>
        </p:spPr>
        <p:txBody>
          <a:bodyPr wrap="square" lIns="91273" tIns="45636" rIns="91273" bIns="45636" anchor="t" anchorCtr="0"/>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Date Placeholder 13"/>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lstStyle>
            <a:lvl1pPr>
              <a:defRPr sz="1400">
                <a:solidFill>
                  <a:schemeClr val="tx2"/>
                </a:solidFill>
                <a:latin typeface="Tw Cen MT" panose="020B0602020104020603"/>
              </a:defRPr>
            </a:lvl1pPr>
          </a:lstStyle>
          <a:p>
            <a:pPr lvl="0" eaLnBrk="1" fontAlgn="base" hangingPunct="1"/>
            <a:fld id="{BB962C8B-B14F-4D97-AF65-F5344CB8AC3E}" type="datetime1">
              <a:rPr lang="en-US" strike="noStrike" noProof="1">
                <a:latin typeface="Tw Cen MT" panose="020B0602020104020603"/>
                <a:ea typeface="Arial" panose="020B0604020202020204"/>
                <a:cs typeface="+mn-cs"/>
              </a:rPr>
            </a:fld>
            <a:endParaRPr lang="en-US" strike="noStrike" noProof="1"/>
          </a:p>
        </p:txBody>
      </p:sp>
      <p:sp>
        <p:nvSpPr>
          <p:cNvPr id="1029"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lstStyle>
            <a:lvl1pPr algn="r">
              <a:defRPr sz="1400">
                <a:solidFill>
                  <a:schemeClr val="tx2"/>
                </a:solidFill>
                <a:latin typeface="Tw Cen MT" panose="020B0602020104020603"/>
              </a:defRPr>
            </a:lvl1pPr>
          </a:lstStyle>
          <a:p>
            <a:pPr lvl="0" eaLnBrk="1" fontAlgn="base" hangingPunct="1"/>
            <a:r>
              <a:rPr lang="en-US" strike="noStrike" noProof="1">
                <a:latin typeface="Tw Cen MT" panose="020B0602020104020603"/>
                <a:ea typeface="Arial" panose="020B0604020202020204"/>
                <a:cs typeface="+mn-cs"/>
              </a:rPr>
              <a:t>School of Computer Engineering</a:t>
            </a:r>
            <a:endParaRPr lang="en-US" sz="1400" strike="noStrike" noProof="1">
              <a:solidFill>
                <a:schemeClr val="tx2"/>
              </a:solidFill>
              <a:latin typeface="Tw Cen MT" panose="020B0602020104020603"/>
            </a:endParaRPr>
          </a:p>
        </p:txBody>
      </p:sp>
      <p:sp>
        <p:nvSpPr>
          <p:cNvPr id="1030" name="Rectangle 6"/>
          <p:cNvSpPr/>
          <p:nvPr/>
        </p:nvSpPr>
        <p:spPr>
          <a:xfrm>
            <a:off x="0" y="1235075"/>
            <a:ext cx="9144000" cy="319088"/>
          </a:xfrm>
          <a:prstGeom prst="rect">
            <a:avLst/>
          </a:prstGeom>
          <a:solidFill>
            <a:srgbClr val="FFFFFF"/>
          </a:solidFill>
          <a:ln w="50800">
            <a:noFill/>
          </a:ln>
        </p:spPr>
        <p:txBody>
          <a:bodyPr lIns="91273" tIns="45636" rIns="91273" bIns="45636" anchor="ctr" anchorCtr="0"/>
          <a:p>
            <a:pPr lvl="0" algn="ctr"/>
            <a:endParaRPr lang="en-US" altLang="zh-CN">
              <a:latin typeface="Arial" panose="020B0604020202020204"/>
            </a:endParaRPr>
          </a:p>
        </p:txBody>
      </p:sp>
      <p:sp>
        <p:nvSpPr>
          <p:cNvPr id="1031" name="Rectangle 7"/>
          <p:cNvSpPr/>
          <p:nvPr/>
        </p:nvSpPr>
        <p:spPr>
          <a:xfrm>
            <a:off x="0" y="1279525"/>
            <a:ext cx="533400" cy="228600"/>
          </a:xfrm>
          <a:prstGeom prst="rect">
            <a:avLst/>
          </a:prstGeom>
          <a:solidFill>
            <a:srgbClr val="DD8047"/>
          </a:solidFill>
          <a:ln w="50800">
            <a:noFill/>
          </a:ln>
        </p:spPr>
        <p:txBody>
          <a:bodyPr lIns="91273" tIns="45636" rIns="91273" bIns="45636" anchor="ctr" anchorCtr="0"/>
          <a:p>
            <a:pPr lvl="0" algn="ctr"/>
            <a:endParaRPr lang="en-US" altLang="zh-CN">
              <a:latin typeface="Arial" panose="020B0604020202020204"/>
            </a:endParaRPr>
          </a:p>
        </p:txBody>
      </p:sp>
      <p:sp>
        <p:nvSpPr>
          <p:cNvPr id="1032" name="Rectangle 8"/>
          <p:cNvSpPr/>
          <p:nvPr/>
        </p:nvSpPr>
        <p:spPr>
          <a:xfrm>
            <a:off x="590550" y="1279525"/>
            <a:ext cx="8553450" cy="228600"/>
          </a:xfrm>
          <a:prstGeom prst="rect">
            <a:avLst/>
          </a:prstGeom>
          <a:solidFill>
            <a:srgbClr val="94B6D2"/>
          </a:solidFill>
          <a:ln w="50800">
            <a:noFill/>
          </a:ln>
        </p:spPr>
        <p:txBody>
          <a:bodyPr lIns="91273" tIns="45636" rIns="91273" bIns="45636" anchor="ctr" anchorCtr="0"/>
          <a:p>
            <a:pPr lvl="0" algn="ctr"/>
            <a:endParaRPr lang="en-US" altLang="zh-CN">
              <a:latin typeface="Arial" panose="020B0604020202020204"/>
            </a:endParaRPr>
          </a:p>
        </p:txBody>
      </p:sp>
      <p:sp>
        <p:nvSpPr>
          <p:cNvPr id="1033" name="Slide Number Placeholder 22"/>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lstStyle>
            <a:lvl1pPr algn="ctr">
              <a:defRPr sz="1400" b="1">
                <a:solidFill>
                  <a:srgbClr val="FFFFFF"/>
                </a:solidFill>
                <a:latin typeface="Tw Cen MT" panose="020B0602020104020603"/>
              </a:defRPr>
            </a:lvl1pPr>
          </a:lstStyle>
          <a:p>
            <a:pPr lvl="0" eaLnBrk="1" fontAlgn="base" hangingPunct="1"/>
            <a:fld id="{9A0DB2DC-4C9A-4742-B13C-FB6460FD3503}" type="slidenum">
              <a:rPr lang="en-US" strike="noStrike" noProof="1">
                <a:latin typeface="Tw Cen MT" panose="020B0602020104020603"/>
                <a:ea typeface="Arial" panose="020B0604020202020204"/>
                <a:cs typeface="+mn-cs"/>
              </a:rPr>
            </a:fld>
            <a:endParaRPr 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lvl="0" algn="l" rtl="0" fontAlgn="base">
        <a:spcBef>
          <a:spcPct val="0"/>
        </a:spcBef>
        <a:spcAft>
          <a:spcPct val="0"/>
        </a:spcAft>
        <a:buNone/>
        <a:defRPr sz="4300" kern="1200">
          <a:solidFill>
            <a:schemeClr val="tx2"/>
          </a:solidFill>
          <a:latin typeface="Tw Cen MT" panose="020B0602020104020603"/>
          <a:ea typeface="Arial" panose="020B0604020202020204"/>
        </a:defRPr>
      </a:lvl1pPr>
      <a:lvl2pPr lvl="1" algn="l" rtl="0" fontAlgn="base">
        <a:spcBef>
          <a:spcPct val="0"/>
        </a:spcBef>
        <a:spcAft>
          <a:spcPct val="0"/>
        </a:spcAft>
        <a:buNone/>
        <a:defRPr sz="4300" kern="1200">
          <a:solidFill>
            <a:schemeClr val="tx2"/>
          </a:solidFill>
          <a:latin typeface="Tw Cen MT" panose="020B0602020104020603"/>
          <a:ea typeface="Arial" panose="020B0604020202020204"/>
        </a:defRPr>
      </a:lvl2pPr>
      <a:lvl3pPr lvl="2" algn="l" rtl="0" fontAlgn="base">
        <a:spcBef>
          <a:spcPct val="0"/>
        </a:spcBef>
        <a:spcAft>
          <a:spcPct val="0"/>
        </a:spcAft>
        <a:buNone/>
        <a:defRPr sz="4300" kern="1200">
          <a:solidFill>
            <a:schemeClr val="tx2"/>
          </a:solidFill>
          <a:latin typeface="Tw Cen MT" panose="020B0602020104020603"/>
          <a:ea typeface="Arial" panose="020B0604020202020204"/>
        </a:defRPr>
      </a:lvl3pPr>
      <a:lvl4pPr lvl="3" algn="l" rtl="0" fontAlgn="base">
        <a:spcBef>
          <a:spcPct val="0"/>
        </a:spcBef>
        <a:spcAft>
          <a:spcPct val="0"/>
        </a:spcAft>
        <a:buNone/>
        <a:defRPr sz="4300" kern="1200">
          <a:solidFill>
            <a:schemeClr val="tx2"/>
          </a:solidFill>
          <a:latin typeface="Tw Cen MT" panose="020B0602020104020603"/>
          <a:ea typeface="Arial" panose="020B0604020202020204"/>
        </a:defRPr>
      </a:lvl4pPr>
      <a:lvl5pPr lvl="4" algn="l" rtl="0" fontAlgn="base">
        <a:spcBef>
          <a:spcPct val="0"/>
        </a:spcBef>
        <a:spcAft>
          <a:spcPct val="0"/>
        </a:spcAft>
        <a:buNone/>
        <a:defRPr sz="4300" kern="1200">
          <a:solidFill>
            <a:schemeClr val="tx2"/>
          </a:solidFill>
          <a:latin typeface="Tw Cen MT" panose="020B0602020104020603"/>
          <a:ea typeface="Arial" panose="020B0604020202020204"/>
        </a:defRPr>
      </a:lvl5pPr>
    </p:titleStyle>
    <p:bodyStyle>
      <a:lvl1pPr marL="317500" lvl="0" indent="-317500" algn="l" rtl="0" fontAlgn="base">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Tw Cen MT" panose="020B0602020104020603"/>
          <a:ea typeface="Arial" panose="020B0604020202020204"/>
        </a:defRPr>
      </a:lvl1pPr>
      <a:lvl2pPr marL="638175" lvl="1" indent="-271145" algn="l" rtl="0" fontAlgn="base">
        <a:spcBef>
          <a:spcPts val="550"/>
        </a:spcBef>
        <a:spcAft>
          <a:spcPct val="0"/>
        </a:spcAft>
        <a:buClr>
          <a:schemeClr val="accent1"/>
        </a:buClr>
        <a:buSzPct val="70000"/>
        <a:buFont typeface="Wingdings 2" panose="05020102010507070707" pitchFamily="18" charset="2"/>
        <a:buChar char=""/>
        <a:defRPr sz="2700" kern="1200">
          <a:solidFill>
            <a:schemeClr val="tx1"/>
          </a:solidFill>
          <a:latin typeface="Tw Cen MT" panose="020B0602020104020603"/>
          <a:ea typeface="Arial" panose="020B0604020202020204"/>
        </a:defRPr>
      </a:lvl2pPr>
      <a:lvl3pPr marL="911225" lvl="2" indent="-226695" algn="l" rtl="0" fontAlgn="base">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Tw Cen MT" panose="020B0602020104020603"/>
          <a:ea typeface="Arial" panose="020B0604020202020204"/>
        </a:defRPr>
      </a:lvl3pPr>
      <a:lvl4pPr marL="1368425" lvl="3" indent="-226695" algn="l" rtl="0" fontAlgn="base">
        <a:spcBef>
          <a:spcPts val="390"/>
        </a:spcBef>
        <a:spcAft>
          <a:spcPct val="0"/>
        </a:spcAft>
        <a:buClr>
          <a:srgbClr val="A5AB81"/>
        </a:buClr>
        <a:buSzPct val="75000"/>
        <a:buFont typeface="Wingdings" panose="05000000000000000000" pitchFamily="2" charset="2"/>
        <a:buChar char=""/>
        <a:defRPr sz="2100" kern="1200">
          <a:solidFill>
            <a:schemeClr val="tx1"/>
          </a:solidFill>
          <a:latin typeface="Tw Cen MT" panose="020B0602020104020603"/>
          <a:ea typeface="Arial" panose="020B0604020202020204"/>
        </a:defRPr>
      </a:lvl4pPr>
      <a:lvl5pPr marL="1824355" lvl="4" indent="-227330" algn="l" rtl="0" fontAlgn="base">
        <a:spcBef>
          <a:spcPts val="390"/>
        </a:spcBef>
        <a:spcAft>
          <a:spcPct val="0"/>
        </a:spcAft>
        <a:buClr>
          <a:srgbClr val="D8B25C"/>
        </a:buClr>
        <a:buSzPct val="65000"/>
        <a:buFont typeface="Wingdings" panose="05000000000000000000" pitchFamily="2" charset="2"/>
        <a:buChar char=""/>
        <a:defRPr sz="2100" kern="1200">
          <a:solidFill>
            <a:schemeClr val="tx1"/>
          </a:solidFill>
          <a:latin typeface="Tw Cen MT" panose="020B0602020104020603"/>
          <a:ea typeface="Arial" panose="020B0604020202020204"/>
        </a:defRPr>
      </a:lvl5pPr>
      <a:lvl6pPr marL="2514600" lvl="5" indent="-228600" algn="l" rtl="0" fontAlgn="base">
        <a:spcBef>
          <a:spcPts val="390"/>
        </a:spcBef>
        <a:spcAft>
          <a:spcPct val="0"/>
        </a:spcAft>
        <a:buClr>
          <a:srgbClr val="D8B25C"/>
        </a:buClr>
        <a:buSzPct val="65000"/>
        <a:buFont typeface="Wingdings" panose="05000000000000000000" pitchFamily="2" charset="2"/>
        <a:buChar char=""/>
        <a:defRPr sz="2100" kern="1200">
          <a:solidFill>
            <a:schemeClr val="tx1"/>
          </a:solidFill>
          <a:latin typeface="Tw Cen MT" panose="020B0602020104020603"/>
          <a:ea typeface="Arial" panose="020B0604020202020204"/>
        </a:defRPr>
      </a:lvl6pPr>
      <a:lvl7pPr marL="2971800" lvl="6" indent="-228600" algn="l" rtl="0" fontAlgn="base">
        <a:spcBef>
          <a:spcPts val="390"/>
        </a:spcBef>
        <a:spcAft>
          <a:spcPct val="0"/>
        </a:spcAft>
        <a:buClr>
          <a:srgbClr val="D8B25C"/>
        </a:buClr>
        <a:buSzPct val="65000"/>
        <a:buFont typeface="Wingdings" panose="05000000000000000000" pitchFamily="2" charset="2"/>
        <a:buChar char=""/>
        <a:defRPr sz="2100" kern="1200">
          <a:solidFill>
            <a:schemeClr val="tx1"/>
          </a:solidFill>
          <a:latin typeface="Tw Cen MT" panose="020B0602020104020603"/>
          <a:ea typeface="Arial" panose="020B0604020202020204"/>
        </a:defRPr>
      </a:lvl7pPr>
      <a:lvl8pPr marL="3429000" lvl="7" indent="-228600" algn="l" rtl="0" fontAlgn="base">
        <a:spcBef>
          <a:spcPts val="390"/>
        </a:spcBef>
        <a:spcAft>
          <a:spcPct val="0"/>
        </a:spcAft>
        <a:buClr>
          <a:srgbClr val="D8B25C"/>
        </a:buClr>
        <a:buSzPct val="65000"/>
        <a:buFont typeface="Wingdings" panose="05000000000000000000" pitchFamily="2" charset="2"/>
        <a:buChar char=""/>
        <a:defRPr sz="2100" kern="1200">
          <a:solidFill>
            <a:schemeClr val="tx1"/>
          </a:solidFill>
          <a:latin typeface="Tw Cen MT" panose="020B0602020104020603"/>
          <a:ea typeface="Arial" panose="020B0604020202020204"/>
        </a:defRPr>
      </a:lvl8pPr>
      <a:lvl9pPr marL="3886200" lvl="8" indent="-228600" algn="l" rtl="0" fontAlgn="base">
        <a:spcBef>
          <a:spcPts val="390"/>
        </a:spcBef>
        <a:spcAft>
          <a:spcPct val="0"/>
        </a:spcAft>
        <a:buClr>
          <a:srgbClr val="D8B25C"/>
        </a:buClr>
        <a:buSzPct val="65000"/>
        <a:buFont typeface="Wingdings" panose="05000000000000000000" pitchFamily="2" charset="2"/>
        <a:buChar char=""/>
        <a:defRPr sz="2100" kern="1200">
          <a:solidFill>
            <a:schemeClr val="tx1"/>
          </a:solidFill>
          <a:latin typeface="Tw Cen MT" panose="020B0602020104020603"/>
          <a:ea typeface="Arial" panose="020B0604020202020204"/>
        </a:defRPr>
      </a:lvl9pPr>
    </p:bodyStyle>
    <p:otherStyle>
      <a:lvl1pPr marL="0" lvl="0" indent="0" algn="l" rtl="0" eaLnBrk="1" hangingPunct="1">
        <a:buNone/>
        <a:defRPr kern="1200">
          <a:solidFill>
            <a:schemeClr val="tx1"/>
          </a:solidFill>
          <a:latin typeface="Tw Cen MT" panose="020B0602020104020603"/>
          <a:ea typeface="Arial" panose="020B0604020202020204"/>
        </a:defRPr>
      </a:lvl1pPr>
      <a:lvl2pPr marL="455930" lvl="1" indent="0" algn="l" rtl="0" eaLnBrk="1" hangingPunct="1">
        <a:buNone/>
        <a:defRPr kern="1200">
          <a:solidFill>
            <a:schemeClr val="tx1"/>
          </a:solidFill>
          <a:latin typeface="Tw Cen MT" panose="020B0602020104020603"/>
          <a:ea typeface="Arial" panose="020B0604020202020204"/>
        </a:defRPr>
      </a:lvl2pPr>
      <a:lvl3pPr marL="911225" lvl="2" indent="0" algn="l" rtl="0" eaLnBrk="1" hangingPunct="1">
        <a:buNone/>
        <a:defRPr kern="1200">
          <a:solidFill>
            <a:schemeClr val="tx1"/>
          </a:solidFill>
          <a:latin typeface="Tw Cen MT" panose="020B0602020104020603"/>
          <a:ea typeface="Arial" panose="020B0604020202020204"/>
        </a:defRPr>
      </a:lvl3pPr>
      <a:lvl4pPr marL="1368425" lvl="3" indent="0" algn="l" rtl="0" eaLnBrk="1" hangingPunct="1">
        <a:buNone/>
        <a:defRPr kern="1200">
          <a:solidFill>
            <a:schemeClr val="tx1"/>
          </a:solidFill>
          <a:latin typeface="Tw Cen MT" panose="020B0602020104020603"/>
          <a:ea typeface="Arial" panose="020B0604020202020204"/>
        </a:defRPr>
      </a:lvl4pPr>
      <a:lvl5pPr marL="1824355" lvl="4" indent="0" algn="l" rtl="0" eaLnBrk="1" hangingPunct="1">
        <a:buNone/>
        <a:defRPr kern="1200">
          <a:solidFill>
            <a:schemeClr val="tx1"/>
          </a:solidFill>
          <a:latin typeface="Tw Cen MT" panose="020B0602020104020603"/>
          <a:ea typeface="Arial" panose="020B0604020202020204"/>
        </a:defRPr>
      </a:lvl5pPr>
      <a:lvl6pPr marL="2286000" lvl="5" indent="0" algn="l" rtl="0" eaLnBrk="1" hangingPunct="1">
        <a:buNone/>
        <a:defRPr kern="1200">
          <a:solidFill>
            <a:schemeClr val="tx1"/>
          </a:solidFill>
          <a:latin typeface="Tw Cen MT" panose="020B0602020104020603"/>
          <a:ea typeface="Arial" panose="020B0604020202020204"/>
        </a:defRPr>
      </a:lvl6pPr>
      <a:lvl7pPr marL="2743200" lvl="6" indent="0" algn="l" rtl="0" eaLnBrk="1" hangingPunct="1">
        <a:buNone/>
        <a:defRPr kern="1200">
          <a:solidFill>
            <a:schemeClr val="tx1"/>
          </a:solidFill>
          <a:latin typeface="Tw Cen MT" panose="020B0602020104020603"/>
          <a:ea typeface="Arial" panose="020B0604020202020204"/>
        </a:defRPr>
      </a:lvl7pPr>
      <a:lvl8pPr marL="3200400" lvl="7" indent="0" algn="l" rtl="0" eaLnBrk="1" hangingPunct="1">
        <a:buNone/>
        <a:defRPr kern="1200">
          <a:solidFill>
            <a:schemeClr val="tx1"/>
          </a:solidFill>
          <a:latin typeface="Tw Cen MT" panose="020B0602020104020603"/>
          <a:ea typeface="Arial" panose="020B0604020202020204"/>
        </a:defRPr>
      </a:lvl8pPr>
      <a:lvl9pPr marL="3657600" lvl="8" indent="0" algn="l" rtl="0" eaLnBrk="1" hangingPunct="1">
        <a:buNone/>
        <a:defRPr kern="1200">
          <a:solidFill>
            <a:schemeClr val="tx1"/>
          </a:solidFill>
          <a:latin typeface="Tw Cen MT" panose="020B0602020104020603"/>
          <a:ea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Title Placeholder 21"/>
          <p:cNvSpPr>
            <a:spLocks noGrp="1"/>
          </p:cNvSpPr>
          <p:nvPr>
            <p:ph type="title"/>
          </p:nvPr>
        </p:nvSpPr>
        <p:spPr>
          <a:xfrm>
            <a:off x="609600" y="228600"/>
            <a:ext cx="8153400" cy="990600"/>
          </a:xfrm>
          <a:prstGeom prst="rect">
            <a:avLst/>
          </a:prstGeom>
          <a:noFill/>
          <a:ln w="9525">
            <a:noFill/>
          </a:ln>
        </p:spPr>
        <p:txBody>
          <a:bodyPr wrap="square" lIns="91273" tIns="45636" rIns="91273" bIns="45636" anchor="ctr" anchorCtr="0"/>
          <a:p>
            <a:pPr lvl="0"/>
            <a:r>
              <a:rPr lang="en-US" altLang="zh-CN"/>
              <a:t>Click to edit Master title style</a:t>
            </a:r>
            <a:endParaRPr lang="en-US" altLang="zh-CN"/>
          </a:p>
        </p:txBody>
      </p:sp>
      <p:sp>
        <p:nvSpPr>
          <p:cNvPr id="2051" name="Text Placeholder 12"/>
          <p:cNvSpPr>
            <a:spLocks noGrp="1"/>
          </p:cNvSpPr>
          <p:nvPr>
            <p:ph type="body"/>
          </p:nvPr>
        </p:nvSpPr>
        <p:spPr>
          <a:xfrm>
            <a:off x="612775" y="1600200"/>
            <a:ext cx="8153400" cy="4525963"/>
          </a:xfrm>
          <a:prstGeom prst="rect">
            <a:avLst/>
          </a:prstGeom>
          <a:noFill/>
          <a:ln w="9525">
            <a:noFill/>
          </a:ln>
        </p:spPr>
        <p:txBody>
          <a:bodyPr wrap="square" lIns="91273" tIns="45636" rIns="91273" bIns="45636" anchor="t" anchorCtr="0"/>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1028" name="Date Placeholder 13"/>
          <p:cNvSpPr>
            <a:spLocks noGrp="1"/>
          </p:cNvSpPr>
          <p:nvPr>
            <p:ph type="dt" sz="half" idx="2"/>
          </p:nvPr>
        </p:nvSpPr>
        <p:spPr>
          <a:xfrm>
            <a:off x="6096000" y="6248400"/>
            <a:ext cx="2667000" cy="365125"/>
          </a:xfrm>
          <a:prstGeom prst="rect">
            <a:avLst/>
          </a:prstGeom>
          <a:noFill/>
          <a:ln w="9525">
            <a:noFill/>
          </a:ln>
        </p:spPr>
        <p:txBody>
          <a:bodyPr lIns="91273" tIns="45636" rIns="91273" bIns="45636" anchor="ctr"/>
          <a:lstStyle>
            <a:lvl1pPr>
              <a:defRPr sz="1400">
                <a:solidFill>
                  <a:schemeClr val="tx2"/>
                </a:solidFill>
                <a:latin typeface="Tw Cen MT" panose="020B0602020104020603"/>
              </a:defRPr>
            </a:lvl1pPr>
          </a:lstStyle>
          <a:p>
            <a:pPr lvl="0" eaLnBrk="1" fontAlgn="base" hangingPunct="1"/>
            <a:fld id="{BB962C8B-B14F-4D97-AF65-F5344CB8AC3E}" type="datetime1">
              <a:rPr lang="en-US" strike="noStrike" noProof="1">
                <a:latin typeface="Tw Cen MT" panose="020B0602020104020603"/>
                <a:ea typeface="Arial" panose="020B0604020202020204"/>
                <a:cs typeface="+mn-cs"/>
              </a:rPr>
            </a:fld>
            <a:endParaRPr lang="en-US" strike="noStrike" noProof="1"/>
          </a:p>
        </p:txBody>
      </p:sp>
      <p:sp>
        <p:nvSpPr>
          <p:cNvPr id="1029" name="Footer Placeholder 2"/>
          <p:cNvSpPr>
            <a:spLocks noGrp="1"/>
          </p:cNvSpPr>
          <p:nvPr>
            <p:ph type="ftr" sz="quarter" idx="3"/>
          </p:nvPr>
        </p:nvSpPr>
        <p:spPr>
          <a:xfrm>
            <a:off x="609600" y="6248400"/>
            <a:ext cx="5421313" cy="365125"/>
          </a:xfrm>
          <a:prstGeom prst="rect">
            <a:avLst/>
          </a:prstGeom>
          <a:noFill/>
          <a:ln w="9525">
            <a:noFill/>
          </a:ln>
        </p:spPr>
        <p:txBody>
          <a:bodyPr lIns="91273" tIns="45636" rIns="91273" bIns="45636" anchor="ctr"/>
          <a:lstStyle>
            <a:lvl1pPr algn="r">
              <a:defRPr sz="1400">
                <a:solidFill>
                  <a:schemeClr val="tx2"/>
                </a:solidFill>
                <a:latin typeface="Tw Cen MT" panose="020B0602020104020603"/>
              </a:defRPr>
            </a:lvl1pPr>
          </a:lstStyle>
          <a:p>
            <a:pPr lvl="0" eaLnBrk="1" fontAlgn="base" hangingPunct="1"/>
            <a:r>
              <a:rPr lang="en-US" strike="noStrike" noProof="1">
                <a:latin typeface="Tw Cen MT" panose="020B0602020104020603"/>
                <a:ea typeface="Arial" panose="020B0604020202020204"/>
                <a:cs typeface="+mn-cs"/>
              </a:rPr>
              <a:t>School of Computer Engineering</a:t>
            </a:r>
            <a:endParaRPr lang="en-US" sz="1400" strike="noStrike" noProof="1">
              <a:solidFill>
                <a:schemeClr val="tx2"/>
              </a:solidFill>
              <a:latin typeface="Tw Cen MT" panose="020B0602020104020603"/>
            </a:endParaRPr>
          </a:p>
        </p:txBody>
      </p:sp>
      <p:sp>
        <p:nvSpPr>
          <p:cNvPr id="2054" name="Rectangle 6"/>
          <p:cNvSpPr/>
          <p:nvPr/>
        </p:nvSpPr>
        <p:spPr>
          <a:xfrm>
            <a:off x="0" y="1235075"/>
            <a:ext cx="9144000" cy="319088"/>
          </a:xfrm>
          <a:prstGeom prst="rect">
            <a:avLst/>
          </a:prstGeom>
          <a:solidFill>
            <a:srgbClr val="FFFFFF"/>
          </a:solidFill>
          <a:ln w="50800">
            <a:noFill/>
          </a:ln>
        </p:spPr>
        <p:txBody>
          <a:bodyPr lIns="91273" tIns="45636" rIns="91273" bIns="45636" anchor="ctr" anchorCtr="0"/>
          <a:p>
            <a:pPr lvl="0" algn="ctr"/>
            <a:endParaRPr lang="en-US" altLang="zh-CN">
              <a:latin typeface="Arial" panose="020B0604020202020204"/>
            </a:endParaRPr>
          </a:p>
        </p:txBody>
      </p:sp>
      <p:sp>
        <p:nvSpPr>
          <p:cNvPr id="2055" name="Rectangle 7"/>
          <p:cNvSpPr/>
          <p:nvPr/>
        </p:nvSpPr>
        <p:spPr>
          <a:xfrm>
            <a:off x="0" y="1279525"/>
            <a:ext cx="533400" cy="228600"/>
          </a:xfrm>
          <a:prstGeom prst="rect">
            <a:avLst/>
          </a:prstGeom>
          <a:solidFill>
            <a:srgbClr val="DD8047"/>
          </a:solidFill>
          <a:ln w="50800">
            <a:noFill/>
          </a:ln>
        </p:spPr>
        <p:txBody>
          <a:bodyPr lIns="91273" tIns="45636" rIns="91273" bIns="45636" anchor="ctr" anchorCtr="0"/>
          <a:p>
            <a:pPr lvl="0" algn="ctr"/>
            <a:endParaRPr lang="en-US" altLang="zh-CN">
              <a:latin typeface="Arial" panose="020B0604020202020204"/>
            </a:endParaRPr>
          </a:p>
        </p:txBody>
      </p:sp>
      <p:sp>
        <p:nvSpPr>
          <p:cNvPr id="2056" name="Rectangle 8"/>
          <p:cNvSpPr/>
          <p:nvPr/>
        </p:nvSpPr>
        <p:spPr>
          <a:xfrm>
            <a:off x="590550" y="1279525"/>
            <a:ext cx="8553450" cy="228600"/>
          </a:xfrm>
          <a:prstGeom prst="rect">
            <a:avLst/>
          </a:prstGeom>
          <a:solidFill>
            <a:srgbClr val="94B6D2"/>
          </a:solidFill>
          <a:ln w="50800">
            <a:noFill/>
          </a:ln>
        </p:spPr>
        <p:txBody>
          <a:bodyPr lIns="91273" tIns="45636" rIns="91273" bIns="45636" anchor="ctr" anchorCtr="0"/>
          <a:p>
            <a:pPr lvl="0" algn="ctr"/>
            <a:endParaRPr lang="en-US" altLang="zh-CN">
              <a:latin typeface="Arial" panose="020B0604020202020204"/>
            </a:endParaRPr>
          </a:p>
        </p:txBody>
      </p:sp>
      <p:sp>
        <p:nvSpPr>
          <p:cNvPr id="1033" name="Slide Number Placeholder 22"/>
          <p:cNvSpPr>
            <a:spLocks noGrp="1"/>
          </p:cNvSpPr>
          <p:nvPr>
            <p:ph type="sldNum" sz="quarter" idx="4"/>
          </p:nvPr>
        </p:nvSpPr>
        <p:spPr>
          <a:xfrm>
            <a:off x="0" y="1271588"/>
            <a:ext cx="533400" cy="244475"/>
          </a:xfrm>
          <a:prstGeom prst="rect">
            <a:avLst/>
          </a:prstGeom>
          <a:noFill/>
          <a:ln w="9525">
            <a:noFill/>
          </a:ln>
        </p:spPr>
        <p:txBody>
          <a:bodyPr lIns="91273" tIns="45636" rIns="91273" bIns="45636" anchor="ctr"/>
          <a:lstStyle>
            <a:lvl1pPr algn="ctr">
              <a:defRPr sz="1400" b="1">
                <a:solidFill>
                  <a:srgbClr val="FFFFFF"/>
                </a:solidFill>
                <a:latin typeface="Tw Cen MT" panose="020B0602020104020603"/>
              </a:defRPr>
            </a:lvl1pPr>
          </a:lstStyle>
          <a:p>
            <a:pPr lvl="0" eaLnBrk="1" fontAlgn="base" hangingPunct="1"/>
            <a:fld id="{9A0DB2DC-4C9A-4742-B13C-FB6460FD3503}" type="slidenum">
              <a:rPr lang="en-US" strike="noStrike" noProof="1">
                <a:latin typeface="Tw Cen MT" panose="020B0602020104020603"/>
                <a:ea typeface="Arial" panose="020B0604020202020204"/>
                <a:cs typeface="+mn-cs"/>
              </a:rPr>
            </a:fld>
            <a:endParaRPr lang="en-US"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lvl="0" algn="l" rtl="0" fontAlgn="base">
        <a:spcBef>
          <a:spcPct val="0"/>
        </a:spcBef>
        <a:spcAft>
          <a:spcPct val="0"/>
        </a:spcAft>
        <a:buNone/>
        <a:defRPr sz="4300" kern="1200">
          <a:solidFill>
            <a:schemeClr val="tx2"/>
          </a:solidFill>
          <a:latin typeface="Tw Cen MT" panose="020B0602020104020603"/>
          <a:ea typeface="Arial" panose="020B0604020202020204"/>
        </a:defRPr>
      </a:lvl1pPr>
      <a:lvl2pPr lvl="1" algn="l" rtl="0" fontAlgn="base">
        <a:spcBef>
          <a:spcPct val="0"/>
        </a:spcBef>
        <a:spcAft>
          <a:spcPct val="0"/>
        </a:spcAft>
        <a:buNone/>
        <a:defRPr sz="4300" kern="1200">
          <a:solidFill>
            <a:schemeClr val="tx2"/>
          </a:solidFill>
          <a:latin typeface="Tw Cen MT" panose="020B0602020104020603"/>
          <a:ea typeface="Arial" panose="020B0604020202020204"/>
        </a:defRPr>
      </a:lvl2pPr>
      <a:lvl3pPr lvl="2" algn="l" rtl="0" fontAlgn="base">
        <a:spcBef>
          <a:spcPct val="0"/>
        </a:spcBef>
        <a:spcAft>
          <a:spcPct val="0"/>
        </a:spcAft>
        <a:buNone/>
        <a:defRPr sz="4300" kern="1200">
          <a:solidFill>
            <a:schemeClr val="tx2"/>
          </a:solidFill>
          <a:latin typeface="Tw Cen MT" panose="020B0602020104020603"/>
          <a:ea typeface="Arial" panose="020B0604020202020204"/>
        </a:defRPr>
      </a:lvl3pPr>
      <a:lvl4pPr lvl="3" algn="l" rtl="0" fontAlgn="base">
        <a:spcBef>
          <a:spcPct val="0"/>
        </a:spcBef>
        <a:spcAft>
          <a:spcPct val="0"/>
        </a:spcAft>
        <a:buNone/>
        <a:defRPr sz="4300" kern="1200">
          <a:solidFill>
            <a:schemeClr val="tx2"/>
          </a:solidFill>
          <a:latin typeface="Tw Cen MT" panose="020B0602020104020603"/>
          <a:ea typeface="Arial" panose="020B0604020202020204"/>
        </a:defRPr>
      </a:lvl4pPr>
      <a:lvl5pPr lvl="4" algn="l" rtl="0" fontAlgn="base">
        <a:spcBef>
          <a:spcPct val="0"/>
        </a:spcBef>
        <a:spcAft>
          <a:spcPct val="0"/>
        </a:spcAft>
        <a:buNone/>
        <a:defRPr sz="4300" kern="1200">
          <a:solidFill>
            <a:schemeClr val="tx2"/>
          </a:solidFill>
          <a:latin typeface="Tw Cen MT" panose="020B0602020104020603"/>
          <a:ea typeface="Arial" panose="020B0604020202020204"/>
        </a:defRPr>
      </a:lvl5pPr>
    </p:titleStyle>
    <p:bodyStyle>
      <a:lvl1pPr marL="317500" lvl="0" indent="-317500" algn="l" rtl="0" fontAlgn="base">
        <a:spcBef>
          <a:spcPts val="700"/>
        </a:spcBef>
        <a:spcAft>
          <a:spcPct val="0"/>
        </a:spcAft>
        <a:buClr>
          <a:schemeClr val="accent2"/>
        </a:buClr>
        <a:buSzPct val="60000"/>
        <a:buFont typeface="Wingdings" panose="05000000000000000000" pitchFamily="2" charset="2"/>
        <a:buChar char=""/>
        <a:defRPr sz="2900" kern="1200">
          <a:solidFill>
            <a:schemeClr val="tx1"/>
          </a:solidFill>
          <a:latin typeface="Tw Cen MT" panose="020B0602020104020603"/>
          <a:ea typeface="Arial" panose="020B0604020202020204"/>
        </a:defRPr>
      </a:lvl1pPr>
      <a:lvl2pPr marL="638175" lvl="1" indent="-271145" algn="l" rtl="0" fontAlgn="base">
        <a:spcBef>
          <a:spcPts val="550"/>
        </a:spcBef>
        <a:spcAft>
          <a:spcPct val="0"/>
        </a:spcAft>
        <a:buClr>
          <a:schemeClr val="accent1"/>
        </a:buClr>
        <a:buSzPct val="70000"/>
        <a:buFont typeface="Wingdings 2" panose="05020102010507070707" pitchFamily="18" charset="2"/>
        <a:buChar char=""/>
        <a:defRPr sz="2700" kern="1200">
          <a:solidFill>
            <a:schemeClr val="tx1"/>
          </a:solidFill>
          <a:latin typeface="Tw Cen MT" panose="020B0602020104020603"/>
          <a:ea typeface="Arial" panose="020B0604020202020204"/>
        </a:defRPr>
      </a:lvl2pPr>
      <a:lvl3pPr marL="911225" lvl="2" indent="-226695" algn="l" rtl="0" fontAlgn="base">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Tw Cen MT" panose="020B0602020104020603"/>
          <a:ea typeface="Arial" panose="020B0604020202020204"/>
        </a:defRPr>
      </a:lvl3pPr>
      <a:lvl4pPr marL="1368425" lvl="3" indent="-226695" algn="l" rtl="0" fontAlgn="base">
        <a:spcBef>
          <a:spcPts val="390"/>
        </a:spcBef>
        <a:spcAft>
          <a:spcPct val="0"/>
        </a:spcAft>
        <a:buClr>
          <a:srgbClr val="A5AB81"/>
        </a:buClr>
        <a:buSzPct val="75000"/>
        <a:buFont typeface="Wingdings" panose="05000000000000000000" pitchFamily="2" charset="2"/>
        <a:buChar char=""/>
        <a:defRPr sz="2100" kern="1200">
          <a:solidFill>
            <a:schemeClr val="tx1"/>
          </a:solidFill>
          <a:latin typeface="Tw Cen MT" panose="020B0602020104020603"/>
          <a:ea typeface="Arial" panose="020B0604020202020204"/>
        </a:defRPr>
      </a:lvl4pPr>
      <a:lvl5pPr marL="1824355" lvl="4" indent="-227330" algn="l" rtl="0" fontAlgn="base">
        <a:spcBef>
          <a:spcPts val="390"/>
        </a:spcBef>
        <a:spcAft>
          <a:spcPct val="0"/>
        </a:spcAft>
        <a:buClr>
          <a:srgbClr val="D8B25C"/>
        </a:buClr>
        <a:buSzPct val="65000"/>
        <a:buFont typeface="Wingdings" panose="05000000000000000000" pitchFamily="2" charset="2"/>
        <a:buChar char=""/>
        <a:defRPr sz="2100" kern="1200">
          <a:solidFill>
            <a:schemeClr val="tx1"/>
          </a:solidFill>
          <a:latin typeface="Tw Cen MT" panose="020B0602020104020603"/>
          <a:ea typeface="Arial" panose="020B0604020202020204"/>
        </a:defRPr>
      </a:lvl5pPr>
      <a:lvl6pPr marL="2514600" lvl="5" indent="-228600" algn="l" rtl="0" fontAlgn="base">
        <a:spcBef>
          <a:spcPts val="390"/>
        </a:spcBef>
        <a:spcAft>
          <a:spcPct val="0"/>
        </a:spcAft>
        <a:buClr>
          <a:srgbClr val="D8B25C"/>
        </a:buClr>
        <a:buSzPct val="65000"/>
        <a:buFont typeface="Wingdings" panose="05000000000000000000" pitchFamily="2" charset="2"/>
        <a:buChar char=""/>
        <a:defRPr sz="2100" kern="1200">
          <a:solidFill>
            <a:schemeClr val="tx1"/>
          </a:solidFill>
          <a:latin typeface="Tw Cen MT" panose="020B0602020104020603"/>
          <a:ea typeface="Arial" panose="020B0604020202020204"/>
        </a:defRPr>
      </a:lvl6pPr>
      <a:lvl7pPr marL="2971800" lvl="6" indent="-228600" algn="l" rtl="0" fontAlgn="base">
        <a:spcBef>
          <a:spcPts val="390"/>
        </a:spcBef>
        <a:spcAft>
          <a:spcPct val="0"/>
        </a:spcAft>
        <a:buClr>
          <a:srgbClr val="D8B25C"/>
        </a:buClr>
        <a:buSzPct val="65000"/>
        <a:buFont typeface="Wingdings" panose="05000000000000000000" pitchFamily="2" charset="2"/>
        <a:buChar char=""/>
        <a:defRPr sz="2100" kern="1200">
          <a:solidFill>
            <a:schemeClr val="tx1"/>
          </a:solidFill>
          <a:latin typeface="Tw Cen MT" panose="020B0602020104020603"/>
          <a:ea typeface="Arial" panose="020B0604020202020204"/>
        </a:defRPr>
      </a:lvl7pPr>
      <a:lvl8pPr marL="3429000" lvl="7" indent="-228600" algn="l" rtl="0" fontAlgn="base">
        <a:spcBef>
          <a:spcPts val="390"/>
        </a:spcBef>
        <a:spcAft>
          <a:spcPct val="0"/>
        </a:spcAft>
        <a:buClr>
          <a:srgbClr val="D8B25C"/>
        </a:buClr>
        <a:buSzPct val="65000"/>
        <a:buFont typeface="Wingdings" panose="05000000000000000000" pitchFamily="2" charset="2"/>
        <a:buChar char=""/>
        <a:defRPr sz="2100" kern="1200">
          <a:solidFill>
            <a:schemeClr val="tx1"/>
          </a:solidFill>
          <a:latin typeface="Tw Cen MT" panose="020B0602020104020603"/>
          <a:ea typeface="Arial" panose="020B0604020202020204"/>
        </a:defRPr>
      </a:lvl8pPr>
      <a:lvl9pPr marL="3886200" lvl="8" indent="-228600" algn="l" rtl="0" fontAlgn="base">
        <a:spcBef>
          <a:spcPts val="390"/>
        </a:spcBef>
        <a:spcAft>
          <a:spcPct val="0"/>
        </a:spcAft>
        <a:buClr>
          <a:srgbClr val="D8B25C"/>
        </a:buClr>
        <a:buSzPct val="65000"/>
        <a:buFont typeface="Wingdings" panose="05000000000000000000" pitchFamily="2" charset="2"/>
        <a:buChar char=""/>
        <a:defRPr sz="2100" kern="1200">
          <a:solidFill>
            <a:schemeClr val="tx1"/>
          </a:solidFill>
          <a:latin typeface="Tw Cen MT" panose="020B0602020104020603"/>
          <a:ea typeface="Arial" panose="020B0604020202020204"/>
        </a:defRPr>
      </a:lvl9pPr>
    </p:bodyStyle>
    <p:otherStyle>
      <a:lvl1pPr marL="0" lvl="0" indent="0" algn="l" rtl="0" eaLnBrk="1" hangingPunct="1">
        <a:buNone/>
        <a:defRPr kern="1200">
          <a:solidFill>
            <a:schemeClr val="tx1"/>
          </a:solidFill>
          <a:latin typeface="Tw Cen MT" panose="020B0602020104020603"/>
          <a:ea typeface="Arial" panose="020B0604020202020204"/>
        </a:defRPr>
      </a:lvl1pPr>
      <a:lvl2pPr marL="455930" lvl="1" indent="0" algn="l" rtl="0" eaLnBrk="1" hangingPunct="1">
        <a:buNone/>
        <a:defRPr kern="1200">
          <a:solidFill>
            <a:schemeClr val="tx1"/>
          </a:solidFill>
          <a:latin typeface="Tw Cen MT" panose="020B0602020104020603"/>
          <a:ea typeface="Arial" panose="020B0604020202020204"/>
        </a:defRPr>
      </a:lvl2pPr>
      <a:lvl3pPr marL="911225" lvl="2" indent="0" algn="l" rtl="0" eaLnBrk="1" hangingPunct="1">
        <a:buNone/>
        <a:defRPr kern="1200">
          <a:solidFill>
            <a:schemeClr val="tx1"/>
          </a:solidFill>
          <a:latin typeface="Tw Cen MT" panose="020B0602020104020603"/>
          <a:ea typeface="Arial" panose="020B0604020202020204"/>
        </a:defRPr>
      </a:lvl3pPr>
      <a:lvl4pPr marL="1368425" lvl="3" indent="0" algn="l" rtl="0" eaLnBrk="1" hangingPunct="1">
        <a:buNone/>
        <a:defRPr kern="1200">
          <a:solidFill>
            <a:schemeClr val="tx1"/>
          </a:solidFill>
          <a:latin typeface="Tw Cen MT" panose="020B0602020104020603"/>
          <a:ea typeface="Arial" panose="020B0604020202020204"/>
        </a:defRPr>
      </a:lvl4pPr>
      <a:lvl5pPr marL="1824355" lvl="4" indent="0" algn="l" rtl="0" eaLnBrk="1" hangingPunct="1">
        <a:buNone/>
        <a:defRPr kern="1200">
          <a:solidFill>
            <a:schemeClr val="tx1"/>
          </a:solidFill>
          <a:latin typeface="Tw Cen MT" panose="020B0602020104020603"/>
          <a:ea typeface="Arial" panose="020B0604020202020204"/>
        </a:defRPr>
      </a:lvl5pPr>
      <a:lvl6pPr marL="2286000" lvl="5" indent="0" algn="l" rtl="0" eaLnBrk="1" hangingPunct="1">
        <a:buNone/>
        <a:defRPr kern="1200">
          <a:solidFill>
            <a:schemeClr val="tx1"/>
          </a:solidFill>
          <a:latin typeface="Tw Cen MT" panose="020B0602020104020603"/>
          <a:ea typeface="Arial" panose="020B0604020202020204"/>
        </a:defRPr>
      </a:lvl6pPr>
      <a:lvl7pPr marL="2743200" lvl="6" indent="0" algn="l" rtl="0" eaLnBrk="1" hangingPunct="1">
        <a:buNone/>
        <a:defRPr kern="1200">
          <a:solidFill>
            <a:schemeClr val="tx1"/>
          </a:solidFill>
          <a:latin typeface="Tw Cen MT" panose="020B0602020104020603"/>
          <a:ea typeface="Arial" panose="020B0604020202020204"/>
        </a:defRPr>
      </a:lvl7pPr>
      <a:lvl8pPr marL="3200400" lvl="7" indent="0" algn="l" rtl="0" eaLnBrk="1" hangingPunct="1">
        <a:buNone/>
        <a:defRPr kern="1200">
          <a:solidFill>
            <a:schemeClr val="tx1"/>
          </a:solidFill>
          <a:latin typeface="Tw Cen MT" panose="020B0602020104020603"/>
          <a:ea typeface="Arial" panose="020B0604020202020204"/>
        </a:defRPr>
      </a:lvl8pPr>
      <a:lvl9pPr marL="3657600" lvl="8" indent="0" algn="l" rtl="0" eaLnBrk="1" hangingPunct="1">
        <a:buNone/>
        <a:defRPr kern="1200">
          <a:solidFill>
            <a:schemeClr val="tx1"/>
          </a:solidFill>
          <a:latin typeface="Tw Cen MT" panose="020B0602020104020603"/>
          <a:ea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5.xml"/><Relationship Id="rId3" Type="http://schemas.openxmlformats.org/officeDocument/2006/relationships/image" Target="../media/image34.png"/><Relationship Id="rId2" Type="http://schemas.openxmlformats.org/officeDocument/2006/relationships/image" Target="../media/image33.w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6.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4.png"/><Relationship Id="rId1" Type="http://schemas.openxmlformats.org/officeDocument/2006/relationships/image" Target="../media/image38.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jpe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11.png"/><Relationship Id="rId2" Type="http://schemas.openxmlformats.org/officeDocument/2006/relationships/image" Target="../media/image40.png"/><Relationship Id="rId1" Type="http://schemas.openxmlformats.org/officeDocument/2006/relationships/image" Target="../media/image3.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image" Target="../media/image3.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3.jpe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image" Target="../media/image3.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image" Target="../media/image3.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3.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3.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3.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3.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3.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3.jpe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3.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3.jpe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3.jpe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3.jpeg"/></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2.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3.jpe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3.jpeg"/></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2.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image" Target="../media/image3.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63.xml"/><Relationship Id="rId7"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3.jpeg"/></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3.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3.jpe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3.jpe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3.jpe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3.jpe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3.jpe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3.jpe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3.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Subtitle 1"/>
          <p:cNvSpPr>
            <a:spLocks noGrp="1"/>
          </p:cNvSpPr>
          <p:nvPr>
            <p:ph type="subTitle" idx="1"/>
          </p:nvPr>
        </p:nvSpPr>
        <p:spPr>
          <a:xfrm>
            <a:off x="190500" y="176213"/>
            <a:ext cx="8839200" cy="4395787"/>
          </a:xfrm>
        </p:spPr>
        <p:txBody>
          <a:bodyPr wrap="square" lIns="91273" tIns="45636" rIns="91273" bIns="45636" anchor="ctr" anchorCtr="0"/>
          <a:p>
            <a:pPr indent="-317500" algn="ctr">
              <a:buClrTx/>
              <a:buSzTx/>
              <a:buFontTx/>
            </a:pPr>
            <a:r>
              <a:rPr lang="en-US" altLang="zh-CN" sz="2900" b="1" kern="1200">
                <a:solidFill>
                  <a:srgbClr val="FFFFFF"/>
                </a:solidFill>
                <a:latin typeface="Cambria" panose="02040503050406030204" pitchFamily="18" charset="0"/>
                <a:ea typeface="Arial" panose="020B0604020202020204"/>
              </a:rPr>
              <a:t>Data Structures and Algorithms (CS-2001)</a:t>
            </a:r>
            <a:endParaRPr lang="en-US" altLang="zh-CN" sz="2900" b="1" kern="1200">
              <a:solidFill>
                <a:srgbClr val="FFFFFF"/>
              </a:solidFill>
              <a:latin typeface="Cambria" panose="02040503050406030204" pitchFamily="18" charset="0"/>
              <a:ea typeface="Arial" panose="020B0604020202020204"/>
            </a:endParaRPr>
          </a:p>
          <a:p>
            <a:pPr indent="-317500" algn="ctr">
              <a:buClrTx/>
              <a:buSzTx/>
              <a:buFontTx/>
            </a:pPr>
            <a:endParaRPr lang="en-US" altLang="zh-CN" sz="1700" b="1" kern="1200">
              <a:solidFill>
                <a:srgbClr val="FFFFFF"/>
              </a:solidFill>
              <a:latin typeface="Cambria" panose="02040503050406030204" pitchFamily="18" charset="0"/>
              <a:ea typeface="Arial" panose="020B0604020202020204"/>
            </a:endParaRPr>
          </a:p>
          <a:p>
            <a:pPr indent="-317500" algn="ctr">
              <a:buClrTx/>
              <a:buSzTx/>
              <a:buFontTx/>
            </a:pPr>
            <a:r>
              <a:rPr lang="en-US" altLang="zh-CN" sz="3900" b="1" kern="1200">
                <a:solidFill>
                  <a:srgbClr val="FFFFFF"/>
                </a:solidFill>
                <a:latin typeface="Cambria" panose="02040503050406030204" pitchFamily="18" charset="0"/>
                <a:ea typeface="Arial" panose="020B0604020202020204"/>
              </a:rPr>
              <a:t>KALINGA INSTITUTE OF INDUSTRIAL TECHNOLOGY</a:t>
            </a:r>
            <a:endParaRPr lang="en-US" altLang="zh-CN" sz="3900" b="1" kern="1200">
              <a:solidFill>
                <a:srgbClr val="FFFFFF"/>
              </a:solidFill>
              <a:latin typeface="Cambria" panose="02040503050406030204" pitchFamily="18" charset="0"/>
              <a:ea typeface="Arial" panose="020B0604020202020204"/>
            </a:endParaRPr>
          </a:p>
          <a:p>
            <a:pPr indent="-317500" algn="ctr">
              <a:buClrTx/>
              <a:buSzTx/>
              <a:buFontTx/>
            </a:pPr>
            <a:endParaRPr lang="en-US" altLang="zh-CN" sz="1100" b="1" kern="1200">
              <a:solidFill>
                <a:srgbClr val="FFFFFF"/>
              </a:solidFill>
              <a:latin typeface="Cambria" panose="02040503050406030204" pitchFamily="18" charset="0"/>
              <a:ea typeface="Arial" panose="020B0604020202020204"/>
            </a:endParaRPr>
          </a:p>
          <a:p>
            <a:pPr indent="-317500" algn="ctr">
              <a:buClrTx/>
              <a:buSzTx/>
              <a:buFontTx/>
            </a:pPr>
            <a:r>
              <a:rPr lang="en-US" altLang="zh-CN" sz="1900" b="1" kern="1200">
                <a:solidFill>
                  <a:srgbClr val="FFFFFF"/>
                </a:solidFill>
                <a:latin typeface="Cambria" panose="02040503050406030204" pitchFamily="18" charset="0"/>
                <a:ea typeface="Arial" panose="020B0604020202020204"/>
              </a:rPr>
              <a:t> </a:t>
            </a:r>
            <a:endParaRPr lang="en-US" altLang="zh-CN" sz="1900" b="1" kern="1200">
              <a:solidFill>
                <a:srgbClr val="FFFFFF"/>
              </a:solidFill>
              <a:latin typeface="Cambria" panose="02040503050406030204" pitchFamily="18" charset="0"/>
              <a:ea typeface="Arial" panose="020B0604020202020204"/>
            </a:endParaRPr>
          </a:p>
          <a:p>
            <a:pPr indent="-317500" algn="ctr">
              <a:buClrTx/>
              <a:buSzTx/>
              <a:buFontTx/>
            </a:pPr>
            <a:r>
              <a:rPr lang="en-US" altLang="zh-CN" sz="1900" b="1" kern="1200">
                <a:solidFill>
                  <a:srgbClr val="FFFFFF"/>
                </a:solidFill>
                <a:latin typeface="Cambria" panose="02040503050406030204" pitchFamily="18" charset="0"/>
                <a:ea typeface="Arial" panose="020B0604020202020204"/>
              </a:rPr>
              <a:t> </a:t>
            </a:r>
            <a:r>
              <a:rPr lang="en-US" altLang="zh-CN" sz="3900" b="1" kern="1200">
                <a:solidFill>
                  <a:srgbClr val="FFFFFF"/>
                </a:solidFill>
                <a:latin typeface="Cambria" panose="02040503050406030204" pitchFamily="18" charset="0"/>
                <a:ea typeface="Arial" panose="020B0604020202020204"/>
              </a:rPr>
              <a:t>School of Computer Engineering</a:t>
            </a:r>
            <a:endParaRPr lang="en-US" altLang="zh-CN" sz="1900" b="1" kern="1200">
              <a:solidFill>
                <a:srgbClr val="FFFFFF"/>
              </a:solidFill>
              <a:latin typeface="Cambria" panose="02040503050406030204" pitchFamily="18" charset="0"/>
              <a:ea typeface="Arial" panose="020B0604020202020204"/>
            </a:endParaRPr>
          </a:p>
          <a:p>
            <a:pPr indent="-317500" algn="ctr">
              <a:buClrTx/>
              <a:buSzTx/>
              <a:buFontTx/>
            </a:pPr>
            <a:endParaRPr lang="en-US" altLang="zh-CN" sz="1200" b="1" kern="1200">
              <a:solidFill>
                <a:srgbClr val="FFFFFF"/>
              </a:solidFill>
              <a:latin typeface="Cambria" panose="02040503050406030204" pitchFamily="18" charset="0"/>
              <a:ea typeface="Times New Roman" panose="02020603050405020304" pitchFamily="18" charset="0"/>
            </a:endParaRPr>
          </a:p>
        </p:txBody>
      </p:sp>
      <p:pic>
        <p:nvPicPr>
          <p:cNvPr id="25602" name="Picture 2" descr="http://www.entranceforms.com/libs/img/logos/kiit0712.logo.jpg"/>
          <p:cNvPicPr>
            <a:picLocks noChangeAspect="1"/>
          </p:cNvPicPr>
          <p:nvPr/>
        </p:nvPicPr>
        <p:blipFill>
          <a:blip r:embed="rId1"/>
          <a:stretch>
            <a:fillRect/>
          </a:stretch>
        </p:blipFill>
        <p:spPr>
          <a:xfrm>
            <a:off x="3733800" y="4267200"/>
            <a:ext cx="1943100" cy="1366838"/>
          </a:xfrm>
          <a:prstGeom prst="rect">
            <a:avLst/>
          </a:prstGeom>
          <a:noFill/>
          <a:ln w="9525">
            <a:noFill/>
          </a:ln>
        </p:spPr>
      </p:pic>
      <p:sp>
        <p:nvSpPr>
          <p:cNvPr id="25603" name="TextBox 4"/>
          <p:cNvSpPr/>
          <p:nvPr/>
        </p:nvSpPr>
        <p:spPr>
          <a:xfrm>
            <a:off x="261938" y="6113463"/>
            <a:ext cx="1627187" cy="584200"/>
          </a:xfrm>
          <a:prstGeom prst="rect">
            <a:avLst/>
          </a:prstGeom>
          <a:noFill/>
          <a:ln w="9525">
            <a:noFill/>
          </a:ln>
        </p:spPr>
        <p:txBody>
          <a:bodyPr wrap="none" anchor="t" anchorCtr="0"/>
          <a:p>
            <a:r>
              <a:rPr lang="en-US" altLang="zh-CN" sz="3200" b="1" i="1">
                <a:latin typeface="Cambria" panose="02040503050406030204" pitchFamily="18" charset="0"/>
              </a:rPr>
              <a:t>4 Credit</a:t>
            </a:r>
            <a:endParaRPr lang="en-US" altLang="zh-CN" sz="3200" b="1" i="1">
              <a:latin typeface="Cambria" panose="02040503050406030204" pitchFamily="18" charset="0"/>
            </a:endParaRPr>
          </a:p>
        </p:txBody>
      </p:sp>
      <p:sp>
        <p:nvSpPr>
          <p:cNvPr id="25604" name="TextBox 6"/>
          <p:cNvSpPr/>
          <p:nvPr/>
        </p:nvSpPr>
        <p:spPr>
          <a:xfrm>
            <a:off x="287338" y="5646738"/>
            <a:ext cx="8686800" cy="292100"/>
          </a:xfrm>
          <a:prstGeom prst="rect">
            <a:avLst/>
          </a:prstGeom>
          <a:noFill/>
          <a:ln w="9525">
            <a:noFill/>
          </a:ln>
        </p:spPr>
        <p:txBody>
          <a:bodyPr wrap="square" anchor="t" anchorCtr="0"/>
          <a:p>
            <a:r>
              <a:rPr lang="en-US" altLang="zh-CN" sz="1300" b="1">
                <a:latin typeface="Cambria" panose="02040503050406030204" pitchFamily="18" charset="0"/>
              </a:rPr>
              <a:t>Strictly for internal circulation (within KIIT) and reference only. Not for outside circulation without permission</a:t>
            </a:r>
            <a:endParaRPr lang="en-US" altLang="zh-CN" sz="1300" b="1">
              <a:latin typeface="Cambria" panose="02040503050406030204" pitchFamily="18" charset="0"/>
              <a:ea typeface="Times New Roman" panose="02020603050405020304" pitchFamily="18" charset="0"/>
            </a:endParaRPr>
          </a:p>
        </p:txBody>
      </p:sp>
      <p:sp>
        <p:nvSpPr>
          <p:cNvPr id="25605" name="TextBox 7"/>
          <p:cNvSpPr/>
          <p:nvPr/>
        </p:nvSpPr>
        <p:spPr>
          <a:xfrm>
            <a:off x="4337050" y="6083300"/>
            <a:ext cx="2505075" cy="584200"/>
          </a:xfrm>
          <a:prstGeom prst="rect">
            <a:avLst/>
          </a:prstGeom>
          <a:noFill/>
          <a:ln w="9525">
            <a:noFill/>
          </a:ln>
        </p:spPr>
        <p:txBody>
          <a:bodyPr wrap="none" anchor="t" anchorCtr="0"/>
          <a:p>
            <a:r>
              <a:rPr lang="en-US" altLang="zh-CN" sz="3200" b="1" i="1">
                <a:latin typeface="Cambria" panose="02040503050406030204" pitchFamily="18" charset="0"/>
              </a:rPr>
              <a:t>Lecture Note</a:t>
            </a:r>
            <a:endParaRPr lang="en-US" altLang="zh-CN" sz="3200" b="1" i="1">
              <a:latin typeface="Cambria" panose="02040503050406030204"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Title 1"/>
          <p:cNvSpPr>
            <a:spLocks noGrp="1"/>
          </p:cNvSpPr>
          <p:nvPr>
            <p:ph type="title"/>
          </p:nvPr>
        </p:nvSpPr>
        <p:spPr>
          <a:xfrm>
            <a:off x="76200" y="3048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Intuitive Representation</a:t>
            </a:r>
            <a:endParaRPr lang="en-US" altLang="zh-CN" b="1">
              <a:solidFill>
                <a:schemeClr val="tx1"/>
              </a:solidFill>
              <a:latin typeface="Cambria" panose="02040503050406030204" pitchFamily="18" charset="0"/>
            </a:endParaRPr>
          </a:p>
        </p:txBody>
      </p:sp>
      <p:pic>
        <p:nvPicPr>
          <p:cNvPr id="4403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44035" name="Rectangle 3"/>
          <p:cNvSpPr/>
          <p:nvPr/>
        </p:nvSpPr>
        <p:spPr>
          <a:xfrm>
            <a:off x="457200" y="1566863"/>
            <a:ext cx="8229600" cy="3886200"/>
          </a:xfrm>
          <a:prstGeom prst="rect">
            <a:avLst/>
          </a:prstGeom>
          <a:noFill/>
          <a:ln w="9525">
            <a:noFill/>
          </a:ln>
        </p:spPr>
        <p:txBody>
          <a:bodyPr wrap="square" lIns="91273" tIns="45636" rIns="91273" bIns="45636" anchor="t" anchorCtr="0"/>
          <a:p>
            <a:pPr marL="317500" indent="-317500">
              <a:spcBef>
                <a:spcPts val="700"/>
              </a:spcBef>
              <a:buClr>
                <a:schemeClr val="accent2"/>
              </a:buClr>
              <a:buSzPct val="60000"/>
            </a:pPr>
            <a:r>
              <a:rPr lang="en-US" altLang="zh-CN" sz="2400" baseline="0">
                <a:latin typeface="Cambria" panose="02040503050406030204" pitchFamily="18" charset="0"/>
              </a:rPr>
              <a:t>Every tree node:</a:t>
            </a:r>
            <a:endParaRPr lang="en-US" altLang="zh-CN" sz="2400" baseline="0">
              <a:latin typeface="Cambria" panose="02040503050406030204" pitchFamily="18" charset="0"/>
            </a:endParaRPr>
          </a:p>
          <a:p>
            <a:pPr marL="317500" indent="-317500">
              <a:spcBef>
                <a:spcPts val="700"/>
              </a:spcBef>
              <a:buClr>
                <a:schemeClr val="accent2"/>
              </a:buClr>
              <a:buSzPct val="60000"/>
            </a:pPr>
            <a:endParaRPr lang="en-US" altLang="zh-CN" sz="2400" baseline="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700">
                <a:latin typeface="Cambria" panose="02040503050406030204" pitchFamily="18" charset="0"/>
              </a:rPr>
              <a:t>INFO – useful information</a:t>
            </a:r>
            <a:endParaRPr lang="en-US" altLang="zh-CN" sz="17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700">
                <a:latin typeface="Cambria" panose="02040503050406030204" pitchFamily="18" charset="0"/>
              </a:rPr>
              <a:t>Child – pointers to its children</a:t>
            </a:r>
            <a:endParaRPr lang="en-US" altLang="zh-CN" sz="1700">
              <a:latin typeface="Cambria" panose="02040503050406030204" pitchFamily="18" charset="0"/>
            </a:endParaRPr>
          </a:p>
        </p:txBody>
      </p:sp>
      <p:grpSp>
        <p:nvGrpSpPr>
          <p:cNvPr id="44036" name="Group 4"/>
          <p:cNvGrpSpPr/>
          <p:nvPr/>
        </p:nvGrpSpPr>
        <p:grpSpPr>
          <a:xfrm>
            <a:off x="1905000" y="3648075"/>
            <a:ext cx="1905000" cy="314325"/>
            <a:chOff x="1200" y="2298"/>
            <a:chExt cx="1200" cy="198"/>
          </a:xfrm>
        </p:grpSpPr>
        <p:sp>
          <p:nvSpPr>
            <p:cNvPr id="44037" name="Text Box 5"/>
            <p:cNvSpPr/>
            <p:nvPr/>
          </p:nvSpPr>
          <p:spPr>
            <a:xfrm>
              <a:off x="1200" y="2298"/>
              <a:ext cx="48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rPr>
                <a:t>Data</a:t>
              </a:r>
              <a:endParaRPr lang="en-US" altLang="zh-CN" sz="1400">
                <a:latin typeface="Cambria" panose="02040503050406030204" pitchFamily="18" charset="0"/>
              </a:endParaRPr>
            </a:p>
          </p:txBody>
        </p:sp>
        <p:sp>
          <p:nvSpPr>
            <p:cNvPr id="44038" name="Text Box 6"/>
            <p:cNvSpPr/>
            <p:nvPr/>
          </p:nvSpPr>
          <p:spPr>
            <a:xfrm>
              <a:off x="168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endParaRPr lang="en-US" altLang="zh-CN" sz="1400">
                <a:latin typeface="Cambria" panose="02040503050406030204" pitchFamily="18" charset="0"/>
              </a:endParaRPr>
            </a:p>
          </p:txBody>
        </p:sp>
        <p:sp>
          <p:nvSpPr>
            <p:cNvPr id="44039" name="Text Box 7"/>
            <p:cNvSpPr/>
            <p:nvPr/>
          </p:nvSpPr>
          <p:spPr>
            <a:xfrm>
              <a:off x="192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endParaRPr lang="en-US" altLang="zh-CN" sz="1400">
                <a:latin typeface="Cambria" panose="02040503050406030204" pitchFamily="18" charset="0"/>
              </a:endParaRPr>
            </a:p>
          </p:txBody>
        </p:sp>
        <p:sp>
          <p:nvSpPr>
            <p:cNvPr id="44040" name="Text Box 8"/>
            <p:cNvSpPr/>
            <p:nvPr/>
          </p:nvSpPr>
          <p:spPr>
            <a:xfrm>
              <a:off x="216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endParaRPr lang="en-US" altLang="zh-CN" sz="1400">
                <a:latin typeface="Cambria" panose="02040503050406030204" pitchFamily="18" charset="0"/>
              </a:endParaRPr>
            </a:p>
          </p:txBody>
        </p:sp>
      </p:grpSp>
      <p:grpSp>
        <p:nvGrpSpPr>
          <p:cNvPr id="44041" name="Group 9"/>
          <p:cNvGrpSpPr/>
          <p:nvPr/>
        </p:nvGrpSpPr>
        <p:grpSpPr>
          <a:xfrm>
            <a:off x="838200" y="4572000"/>
            <a:ext cx="1905000" cy="314325"/>
            <a:chOff x="1200" y="2298"/>
            <a:chExt cx="1200" cy="198"/>
          </a:xfrm>
        </p:grpSpPr>
        <p:sp>
          <p:nvSpPr>
            <p:cNvPr id="44042" name="Text Box 10"/>
            <p:cNvSpPr/>
            <p:nvPr/>
          </p:nvSpPr>
          <p:spPr>
            <a:xfrm>
              <a:off x="1200" y="2298"/>
              <a:ext cx="48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rPr>
                <a:t>Data</a:t>
              </a:r>
              <a:endParaRPr lang="en-US" altLang="zh-CN" sz="1400">
                <a:latin typeface="Cambria" panose="02040503050406030204" pitchFamily="18" charset="0"/>
              </a:endParaRPr>
            </a:p>
          </p:txBody>
        </p:sp>
        <p:sp>
          <p:nvSpPr>
            <p:cNvPr id="44043" name="Text Box 11"/>
            <p:cNvSpPr/>
            <p:nvPr/>
          </p:nvSpPr>
          <p:spPr>
            <a:xfrm>
              <a:off x="168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endParaRPr lang="en-US" altLang="zh-CN" sz="1400">
                <a:latin typeface="Cambria" panose="02040503050406030204" pitchFamily="18" charset="0"/>
              </a:endParaRPr>
            </a:p>
          </p:txBody>
        </p:sp>
        <p:sp>
          <p:nvSpPr>
            <p:cNvPr id="44044" name="Text Box 12"/>
            <p:cNvSpPr/>
            <p:nvPr/>
          </p:nvSpPr>
          <p:spPr>
            <a:xfrm>
              <a:off x="192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sym typeface="Symbol" panose="05050102010706020507" pitchFamily="18" charset="2"/>
                </a:rPr>
                <a:t></a:t>
              </a:r>
              <a:endParaRPr lang="en-US" altLang="zh-CN" sz="1400">
                <a:latin typeface="Cambria" panose="02040503050406030204" pitchFamily="18" charset="0"/>
                <a:sym typeface="Symbol" panose="05050102010706020507" pitchFamily="18" charset="2"/>
              </a:endParaRPr>
            </a:p>
          </p:txBody>
        </p:sp>
        <p:sp>
          <p:nvSpPr>
            <p:cNvPr id="44045" name="Text Box 13"/>
            <p:cNvSpPr/>
            <p:nvPr/>
          </p:nvSpPr>
          <p:spPr>
            <a:xfrm>
              <a:off x="216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sym typeface="Symbol" panose="05050102010706020507" pitchFamily="18" charset="2"/>
                </a:rPr>
                <a:t></a:t>
              </a:r>
              <a:endParaRPr lang="en-US" altLang="zh-CN" sz="1400">
                <a:latin typeface="Cambria" panose="02040503050406030204" pitchFamily="18" charset="0"/>
                <a:sym typeface="Symbol" panose="05050102010706020507" pitchFamily="18" charset="2"/>
              </a:endParaRPr>
            </a:p>
          </p:txBody>
        </p:sp>
      </p:grpSp>
      <p:grpSp>
        <p:nvGrpSpPr>
          <p:cNvPr id="44046" name="Group 14"/>
          <p:cNvGrpSpPr/>
          <p:nvPr/>
        </p:nvGrpSpPr>
        <p:grpSpPr>
          <a:xfrm>
            <a:off x="3657600" y="4572000"/>
            <a:ext cx="1905000" cy="314325"/>
            <a:chOff x="1200" y="2298"/>
            <a:chExt cx="1200" cy="198"/>
          </a:xfrm>
        </p:grpSpPr>
        <p:sp>
          <p:nvSpPr>
            <p:cNvPr id="44047" name="Text Box 15"/>
            <p:cNvSpPr/>
            <p:nvPr/>
          </p:nvSpPr>
          <p:spPr>
            <a:xfrm>
              <a:off x="1200" y="2298"/>
              <a:ext cx="48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rPr>
                <a:t>Data</a:t>
              </a:r>
              <a:endParaRPr lang="en-US" altLang="zh-CN" sz="1400">
                <a:latin typeface="Cambria" panose="02040503050406030204" pitchFamily="18" charset="0"/>
              </a:endParaRPr>
            </a:p>
          </p:txBody>
        </p:sp>
        <p:sp>
          <p:nvSpPr>
            <p:cNvPr id="44048" name="Text Box 16"/>
            <p:cNvSpPr/>
            <p:nvPr/>
          </p:nvSpPr>
          <p:spPr>
            <a:xfrm>
              <a:off x="168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endParaRPr lang="en-US" altLang="zh-CN" sz="1400">
                <a:latin typeface="Cambria" panose="02040503050406030204" pitchFamily="18" charset="0"/>
              </a:endParaRPr>
            </a:p>
          </p:txBody>
        </p:sp>
        <p:sp>
          <p:nvSpPr>
            <p:cNvPr id="44049" name="Text Box 17"/>
            <p:cNvSpPr/>
            <p:nvPr/>
          </p:nvSpPr>
          <p:spPr>
            <a:xfrm>
              <a:off x="192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endParaRPr lang="en-US" altLang="zh-CN" sz="1400">
                <a:latin typeface="Cambria" panose="02040503050406030204" pitchFamily="18" charset="0"/>
              </a:endParaRPr>
            </a:p>
          </p:txBody>
        </p:sp>
        <p:sp>
          <p:nvSpPr>
            <p:cNvPr id="44050" name="Text Box 18"/>
            <p:cNvSpPr/>
            <p:nvPr/>
          </p:nvSpPr>
          <p:spPr>
            <a:xfrm>
              <a:off x="216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sym typeface="Symbol" panose="05050102010706020507" pitchFamily="18" charset="2"/>
                </a:rPr>
                <a:t></a:t>
              </a:r>
              <a:endParaRPr lang="en-US" altLang="zh-CN" sz="1400">
                <a:latin typeface="Cambria" panose="02040503050406030204" pitchFamily="18" charset="0"/>
                <a:sym typeface="Symbol" panose="05050102010706020507" pitchFamily="18" charset="2"/>
              </a:endParaRPr>
            </a:p>
          </p:txBody>
        </p:sp>
      </p:grpSp>
      <p:grpSp>
        <p:nvGrpSpPr>
          <p:cNvPr id="44051" name="Group 19"/>
          <p:cNvGrpSpPr/>
          <p:nvPr/>
        </p:nvGrpSpPr>
        <p:grpSpPr>
          <a:xfrm>
            <a:off x="6324600" y="4572000"/>
            <a:ext cx="1905000" cy="314325"/>
            <a:chOff x="1200" y="2298"/>
            <a:chExt cx="1200" cy="198"/>
          </a:xfrm>
        </p:grpSpPr>
        <p:sp>
          <p:nvSpPr>
            <p:cNvPr id="44052" name="Text Box 20"/>
            <p:cNvSpPr/>
            <p:nvPr/>
          </p:nvSpPr>
          <p:spPr>
            <a:xfrm>
              <a:off x="1200" y="2298"/>
              <a:ext cx="48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rPr>
                <a:t>Data</a:t>
              </a:r>
              <a:endParaRPr lang="en-US" altLang="zh-CN" sz="1400">
                <a:latin typeface="Cambria" panose="02040503050406030204" pitchFamily="18" charset="0"/>
              </a:endParaRPr>
            </a:p>
          </p:txBody>
        </p:sp>
        <p:sp>
          <p:nvSpPr>
            <p:cNvPr id="44053" name="Text Box 21"/>
            <p:cNvSpPr/>
            <p:nvPr/>
          </p:nvSpPr>
          <p:spPr>
            <a:xfrm>
              <a:off x="168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endParaRPr lang="en-US" altLang="zh-CN" sz="1400">
                <a:latin typeface="Cambria" panose="02040503050406030204" pitchFamily="18" charset="0"/>
              </a:endParaRPr>
            </a:p>
          </p:txBody>
        </p:sp>
        <p:sp>
          <p:nvSpPr>
            <p:cNvPr id="44054" name="Text Box 22"/>
            <p:cNvSpPr/>
            <p:nvPr/>
          </p:nvSpPr>
          <p:spPr>
            <a:xfrm>
              <a:off x="192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sym typeface="Symbol" panose="05050102010706020507" pitchFamily="18" charset="2"/>
                </a:rPr>
                <a:t></a:t>
              </a:r>
              <a:endParaRPr lang="en-US" altLang="zh-CN" sz="1400">
                <a:latin typeface="Cambria" panose="02040503050406030204" pitchFamily="18" charset="0"/>
                <a:sym typeface="Symbol" panose="05050102010706020507" pitchFamily="18" charset="2"/>
              </a:endParaRPr>
            </a:p>
          </p:txBody>
        </p:sp>
        <p:sp>
          <p:nvSpPr>
            <p:cNvPr id="44055" name="Text Box 23"/>
            <p:cNvSpPr/>
            <p:nvPr/>
          </p:nvSpPr>
          <p:spPr>
            <a:xfrm>
              <a:off x="216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sym typeface="Symbol" panose="05050102010706020507" pitchFamily="18" charset="2"/>
                </a:rPr>
                <a:t></a:t>
              </a:r>
              <a:endParaRPr lang="en-US" altLang="zh-CN" sz="1400">
                <a:latin typeface="Cambria" panose="02040503050406030204" pitchFamily="18" charset="0"/>
                <a:sym typeface="Symbol" panose="05050102010706020507" pitchFamily="18" charset="2"/>
              </a:endParaRPr>
            </a:p>
          </p:txBody>
        </p:sp>
      </p:grpSp>
      <p:grpSp>
        <p:nvGrpSpPr>
          <p:cNvPr id="44056" name="Group 24"/>
          <p:cNvGrpSpPr/>
          <p:nvPr/>
        </p:nvGrpSpPr>
        <p:grpSpPr>
          <a:xfrm>
            <a:off x="1828800" y="5553075"/>
            <a:ext cx="1905000" cy="314325"/>
            <a:chOff x="1200" y="2298"/>
            <a:chExt cx="1200" cy="198"/>
          </a:xfrm>
        </p:grpSpPr>
        <p:sp>
          <p:nvSpPr>
            <p:cNvPr id="44057" name="Text Box 25"/>
            <p:cNvSpPr/>
            <p:nvPr/>
          </p:nvSpPr>
          <p:spPr>
            <a:xfrm>
              <a:off x="1200" y="2298"/>
              <a:ext cx="48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rPr>
                <a:t>Data</a:t>
              </a:r>
              <a:endParaRPr lang="en-US" altLang="zh-CN" sz="1400">
                <a:latin typeface="Cambria" panose="02040503050406030204" pitchFamily="18" charset="0"/>
              </a:endParaRPr>
            </a:p>
          </p:txBody>
        </p:sp>
        <p:sp>
          <p:nvSpPr>
            <p:cNvPr id="44058" name="Text Box 26"/>
            <p:cNvSpPr/>
            <p:nvPr/>
          </p:nvSpPr>
          <p:spPr>
            <a:xfrm>
              <a:off x="168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endParaRPr lang="en-US" altLang="zh-CN" sz="1400">
                <a:latin typeface="Cambria" panose="02040503050406030204" pitchFamily="18" charset="0"/>
              </a:endParaRPr>
            </a:p>
          </p:txBody>
        </p:sp>
        <p:sp>
          <p:nvSpPr>
            <p:cNvPr id="44059" name="Text Box 27"/>
            <p:cNvSpPr/>
            <p:nvPr/>
          </p:nvSpPr>
          <p:spPr>
            <a:xfrm>
              <a:off x="192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sym typeface="Symbol" panose="05050102010706020507" pitchFamily="18" charset="2"/>
                </a:rPr>
                <a:t></a:t>
              </a:r>
              <a:endParaRPr lang="en-US" altLang="zh-CN" sz="1400">
                <a:latin typeface="Cambria" panose="02040503050406030204" pitchFamily="18" charset="0"/>
                <a:sym typeface="Symbol" panose="05050102010706020507" pitchFamily="18" charset="2"/>
              </a:endParaRPr>
            </a:p>
          </p:txBody>
        </p:sp>
        <p:sp>
          <p:nvSpPr>
            <p:cNvPr id="44060" name="Text Box 28"/>
            <p:cNvSpPr/>
            <p:nvPr/>
          </p:nvSpPr>
          <p:spPr>
            <a:xfrm>
              <a:off x="216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sym typeface="Symbol" panose="05050102010706020507" pitchFamily="18" charset="2"/>
                </a:rPr>
                <a:t></a:t>
              </a:r>
              <a:endParaRPr lang="en-US" altLang="zh-CN" sz="1400">
                <a:latin typeface="Cambria" panose="02040503050406030204" pitchFamily="18" charset="0"/>
                <a:sym typeface="Symbol" panose="05050102010706020507" pitchFamily="18" charset="2"/>
              </a:endParaRPr>
            </a:p>
          </p:txBody>
        </p:sp>
      </p:grpSp>
      <p:grpSp>
        <p:nvGrpSpPr>
          <p:cNvPr id="44061" name="Group 29"/>
          <p:cNvGrpSpPr/>
          <p:nvPr/>
        </p:nvGrpSpPr>
        <p:grpSpPr>
          <a:xfrm>
            <a:off x="4343400" y="5553075"/>
            <a:ext cx="1905000" cy="314325"/>
            <a:chOff x="1200" y="2298"/>
            <a:chExt cx="1200" cy="198"/>
          </a:xfrm>
        </p:grpSpPr>
        <p:sp>
          <p:nvSpPr>
            <p:cNvPr id="44062" name="Text Box 30"/>
            <p:cNvSpPr/>
            <p:nvPr/>
          </p:nvSpPr>
          <p:spPr>
            <a:xfrm>
              <a:off x="1200" y="2298"/>
              <a:ext cx="48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rPr>
                <a:t>Data</a:t>
              </a:r>
              <a:endParaRPr lang="en-US" altLang="zh-CN" sz="1400">
                <a:latin typeface="Cambria" panose="02040503050406030204" pitchFamily="18" charset="0"/>
              </a:endParaRPr>
            </a:p>
          </p:txBody>
        </p:sp>
        <p:sp>
          <p:nvSpPr>
            <p:cNvPr id="44063" name="Text Box 31"/>
            <p:cNvSpPr/>
            <p:nvPr/>
          </p:nvSpPr>
          <p:spPr>
            <a:xfrm>
              <a:off x="168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endParaRPr lang="en-US" altLang="zh-CN" sz="1400">
                <a:latin typeface="Cambria" panose="02040503050406030204" pitchFamily="18" charset="0"/>
              </a:endParaRPr>
            </a:p>
          </p:txBody>
        </p:sp>
        <p:sp>
          <p:nvSpPr>
            <p:cNvPr id="44064" name="Text Box 32"/>
            <p:cNvSpPr/>
            <p:nvPr/>
          </p:nvSpPr>
          <p:spPr>
            <a:xfrm>
              <a:off x="192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sym typeface="Symbol" panose="05050102010706020507" pitchFamily="18" charset="2"/>
                </a:rPr>
                <a:t></a:t>
              </a:r>
              <a:endParaRPr lang="en-US" altLang="zh-CN" sz="1400">
                <a:latin typeface="Cambria" panose="02040503050406030204" pitchFamily="18" charset="0"/>
                <a:sym typeface="Symbol" panose="05050102010706020507" pitchFamily="18" charset="2"/>
              </a:endParaRPr>
            </a:p>
          </p:txBody>
        </p:sp>
        <p:sp>
          <p:nvSpPr>
            <p:cNvPr id="44065" name="Text Box 33"/>
            <p:cNvSpPr/>
            <p:nvPr/>
          </p:nvSpPr>
          <p:spPr>
            <a:xfrm>
              <a:off x="216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sym typeface="Symbol" panose="05050102010706020507" pitchFamily="18" charset="2"/>
                </a:rPr>
                <a:t></a:t>
              </a:r>
              <a:endParaRPr lang="en-US" altLang="zh-CN" sz="1400">
                <a:latin typeface="Cambria" panose="02040503050406030204" pitchFamily="18" charset="0"/>
                <a:sym typeface="Symbol" panose="05050102010706020507" pitchFamily="18" charset="2"/>
              </a:endParaRPr>
            </a:p>
          </p:txBody>
        </p:sp>
      </p:grpSp>
      <p:grpSp>
        <p:nvGrpSpPr>
          <p:cNvPr id="44066" name="Group 34"/>
          <p:cNvGrpSpPr/>
          <p:nvPr/>
        </p:nvGrpSpPr>
        <p:grpSpPr>
          <a:xfrm>
            <a:off x="6781800" y="5553075"/>
            <a:ext cx="1905000" cy="314325"/>
            <a:chOff x="1200" y="2298"/>
            <a:chExt cx="1200" cy="198"/>
          </a:xfrm>
        </p:grpSpPr>
        <p:sp>
          <p:nvSpPr>
            <p:cNvPr id="44067" name="Text Box 35"/>
            <p:cNvSpPr/>
            <p:nvPr/>
          </p:nvSpPr>
          <p:spPr>
            <a:xfrm>
              <a:off x="1200" y="2298"/>
              <a:ext cx="48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rPr>
                <a:t>Data</a:t>
              </a:r>
              <a:endParaRPr lang="en-US" altLang="zh-CN" sz="1400">
                <a:latin typeface="Cambria" panose="02040503050406030204" pitchFamily="18" charset="0"/>
              </a:endParaRPr>
            </a:p>
          </p:txBody>
        </p:sp>
        <p:sp>
          <p:nvSpPr>
            <p:cNvPr id="44068" name="Text Box 36"/>
            <p:cNvSpPr/>
            <p:nvPr/>
          </p:nvSpPr>
          <p:spPr>
            <a:xfrm>
              <a:off x="168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endParaRPr lang="en-US" altLang="zh-CN" sz="1400">
                <a:latin typeface="Cambria" panose="02040503050406030204" pitchFamily="18" charset="0"/>
              </a:endParaRPr>
            </a:p>
          </p:txBody>
        </p:sp>
        <p:sp>
          <p:nvSpPr>
            <p:cNvPr id="44069" name="Text Box 37"/>
            <p:cNvSpPr/>
            <p:nvPr/>
          </p:nvSpPr>
          <p:spPr>
            <a:xfrm>
              <a:off x="192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sym typeface="Symbol" panose="05050102010706020507" pitchFamily="18" charset="2"/>
                </a:rPr>
                <a:t></a:t>
              </a:r>
              <a:endParaRPr lang="en-US" altLang="zh-CN" sz="1400">
                <a:latin typeface="Cambria" panose="02040503050406030204" pitchFamily="18" charset="0"/>
                <a:sym typeface="Symbol" panose="05050102010706020507" pitchFamily="18" charset="2"/>
              </a:endParaRPr>
            </a:p>
          </p:txBody>
        </p:sp>
        <p:sp>
          <p:nvSpPr>
            <p:cNvPr id="44070" name="Text Box 38"/>
            <p:cNvSpPr/>
            <p:nvPr/>
          </p:nvSpPr>
          <p:spPr>
            <a:xfrm>
              <a:off x="2160" y="2298"/>
              <a:ext cx="240" cy="198"/>
            </a:xfrm>
            <a:prstGeom prst="rect">
              <a:avLst/>
            </a:prstGeom>
            <a:solidFill>
              <a:schemeClr val="accent1"/>
            </a:solidFill>
            <a:ln w="9525" cap="flat" cmpd="sng">
              <a:solidFill>
                <a:schemeClr val="tx1"/>
              </a:solidFill>
              <a:prstDash val="solid"/>
              <a:miter/>
              <a:headEnd type="none" w="med" len="med"/>
              <a:tailEnd type="none" w="med" len="med"/>
            </a:ln>
          </p:spPr>
          <p:txBody>
            <a:bodyPr anchor="t" anchorCtr="0"/>
            <a:p>
              <a:pPr algn="ctr" eaLnBrk="0" hangingPunct="0">
                <a:spcBef>
                  <a:spcPct val="50000"/>
                </a:spcBef>
              </a:pPr>
              <a:r>
                <a:rPr lang="en-US" altLang="zh-CN" sz="1400">
                  <a:latin typeface="Cambria" panose="02040503050406030204" pitchFamily="18" charset="0"/>
                  <a:sym typeface="Symbol" panose="05050102010706020507" pitchFamily="18" charset="2"/>
                </a:rPr>
                <a:t></a:t>
              </a:r>
              <a:endParaRPr lang="en-US" altLang="zh-CN" sz="1400">
                <a:latin typeface="Cambria" panose="02040503050406030204" pitchFamily="18" charset="0"/>
                <a:sym typeface="Symbol" panose="05050102010706020507" pitchFamily="18" charset="2"/>
              </a:endParaRPr>
            </a:p>
          </p:txBody>
        </p:sp>
      </p:grpSp>
      <p:cxnSp>
        <p:nvCxnSpPr>
          <p:cNvPr id="44071" name="AutoShape 39"/>
          <p:cNvCxnSpPr>
            <a:stCxn id="44038" idx="2"/>
            <a:endCxn id="44043" idx="0"/>
          </p:cNvCxnSpPr>
          <p:nvPr/>
        </p:nvCxnSpPr>
        <p:spPr>
          <a:xfrm flipH="1">
            <a:off x="1790700" y="3962400"/>
            <a:ext cx="1066800" cy="609600"/>
          </a:xfrm>
          <a:prstGeom prst="straightConnector1">
            <a:avLst/>
          </a:prstGeom>
          <a:ln w="9525" cap="flat" cmpd="sng">
            <a:solidFill>
              <a:schemeClr val="tx1"/>
            </a:solidFill>
            <a:prstDash val="solid"/>
            <a:round/>
            <a:headEnd type="none" w="med" len="med"/>
            <a:tailEnd type="triangle" w="med" len="med"/>
          </a:ln>
        </p:spPr>
      </p:cxnSp>
      <p:cxnSp>
        <p:nvCxnSpPr>
          <p:cNvPr id="44072" name="AutoShape 40"/>
          <p:cNvCxnSpPr>
            <a:stCxn id="44039" idx="2"/>
            <a:endCxn id="44048" idx="0"/>
          </p:cNvCxnSpPr>
          <p:nvPr/>
        </p:nvCxnSpPr>
        <p:spPr>
          <a:xfrm>
            <a:off x="3238500" y="3962400"/>
            <a:ext cx="1371600" cy="609600"/>
          </a:xfrm>
          <a:prstGeom prst="straightConnector1">
            <a:avLst/>
          </a:prstGeom>
          <a:ln w="9525" cap="flat" cmpd="sng">
            <a:solidFill>
              <a:schemeClr val="tx1"/>
            </a:solidFill>
            <a:prstDash val="solid"/>
            <a:round/>
            <a:headEnd type="none" w="med" len="med"/>
            <a:tailEnd type="triangle" w="med" len="med"/>
          </a:ln>
        </p:spPr>
      </p:cxnSp>
      <p:cxnSp>
        <p:nvCxnSpPr>
          <p:cNvPr id="44073" name="AutoShape 41"/>
          <p:cNvCxnSpPr>
            <a:stCxn id="44040" idx="2"/>
            <a:endCxn id="44053" idx="0"/>
          </p:cNvCxnSpPr>
          <p:nvPr/>
        </p:nvCxnSpPr>
        <p:spPr>
          <a:xfrm>
            <a:off x="3619500" y="3962400"/>
            <a:ext cx="3657600" cy="609600"/>
          </a:xfrm>
          <a:prstGeom prst="straightConnector1">
            <a:avLst/>
          </a:prstGeom>
          <a:ln w="9525" cap="flat" cmpd="sng">
            <a:solidFill>
              <a:schemeClr val="tx1"/>
            </a:solidFill>
            <a:prstDash val="solid"/>
            <a:round/>
            <a:headEnd type="none" w="med" len="med"/>
            <a:tailEnd type="triangle" w="med" len="med"/>
          </a:ln>
        </p:spPr>
      </p:cxnSp>
      <p:cxnSp>
        <p:nvCxnSpPr>
          <p:cNvPr id="44074" name="AutoShape 42"/>
          <p:cNvCxnSpPr>
            <a:stCxn id="44048" idx="2"/>
            <a:endCxn id="44058" idx="0"/>
          </p:cNvCxnSpPr>
          <p:nvPr/>
        </p:nvCxnSpPr>
        <p:spPr>
          <a:xfrm flipH="1">
            <a:off x="2781300" y="4886325"/>
            <a:ext cx="1828800" cy="666750"/>
          </a:xfrm>
          <a:prstGeom prst="straightConnector1">
            <a:avLst/>
          </a:prstGeom>
          <a:ln w="9525" cap="flat" cmpd="sng">
            <a:solidFill>
              <a:schemeClr val="tx1"/>
            </a:solidFill>
            <a:prstDash val="solid"/>
            <a:round/>
            <a:headEnd type="none" w="med" len="med"/>
            <a:tailEnd type="triangle" w="med" len="med"/>
          </a:ln>
        </p:spPr>
      </p:cxnSp>
      <p:cxnSp>
        <p:nvCxnSpPr>
          <p:cNvPr id="44075" name="AutoShape 43"/>
          <p:cNvCxnSpPr>
            <a:stCxn id="44049" idx="2"/>
            <a:endCxn id="44063" idx="0"/>
          </p:cNvCxnSpPr>
          <p:nvPr/>
        </p:nvCxnSpPr>
        <p:spPr>
          <a:xfrm>
            <a:off x="4991100" y="4886325"/>
            <a:ext cx="304800" cy="666750"/>
          </a:xfrm>
          <a:prstGeom prst="straightConnector1">
            <a:avLst/>
          </a:prstGeom>
          <a:ln w="9525" cap="flat" cmpd="sng">
            <a:solidFill>
              <a:schemeClr val="tx1"/>
            </a:solidFill>
            <a:prstDash val="solid"/>
            <a:round/>
            <a:headEnd type="none" w="med" len="med"/>
            <a:tailEnd type="triangle" w="med" len="med"/>
          </a:ln>
        </p:spPr>
      </p:cxnSp>
      <p:cxnSp>
        <p:nvCxnSpPr>
          <p:cNvPr id="44076" name="AutoShape 44"/>
          <p:cNvCxnSpPr>
            <a:stCxn id="44053" idx="2"/>
            <a:endCxn id="44068" idx="0"/>
          </p:cNvCxnSpPr>
          <p:nvPr/>
        </p:nvCxnSpPr>
        <p:spPr>
          <a:xfrm>
            <a:off x="7277100" y="4886325"/>
            <a:ext cx="457200" cy="666750"/>
          </a:xfrm>
          <a:prstGeom prst="straightConnector1">
            <a:avLst/>
          </a:prstGeom>
          <a:ln w="9525" cap="flat" cmpd="sng">
            <a:solidFill>
              <a:schemeClr val="tx1"/>
            </a:solidFill>
            <a:prstDash val="solid"/>
            <a:round/>
            <a:headEnd type="none" w="med" len="med"/>
            <a:tailEnd type="triangle" w="med" len="med"/>
          </a:ln>
        </p:spPr>
      </p:cxnSp>
      <p:sp>
        <p:nvSpPr>
          <p:cNvPr id="44077" name="Rectangle 47"/>
          <p:cNvSpPr/>
          <p:nvPr/>
        </p:nvSpPr>
        <p:spPr>
          <a:xfrm>
            <a:off x="1633538" y="4572000"/>
            <a:ext cx="320675" cy="307975"/>
          </a:xfrm>
          <a:prstGeom prst="rect">
            <a:avLst/>
          </a:prstGeom>
          <a:noFill/>
          <a:ln w="9525">
            <a:noFill/>
          </a:ln>
        </p:spPr>
        <p:txBody>
          <a:bodyPr wrap="none" anchor="t" anchorCtr="0"/>
          <a:p>
            <a:r>
              <a:rPr lang="en-US" altLang="zh-CN" sz="1400">
                <a:latin typeface="Cambria" panose="02040503050406030204" pitchFamily="18" charset="0"/>
                <a:sym typeface="Symbol" panose="05050102010706020507" pitchFamily="18" charset="2"/>
              </a:rPr>
              <a:t></a:t>
            </a:r>
            <a:endParaRPr lang="en-US" altLang="zh-CN" sz="1400">
              <a:latin typeface="Arial" panose="020B0604020202020204"/>
            </a:endParaRPr>
          </a:p>
        </p:txBody>
      </p:sp>
      <p:sp>
        <p:nvSpPr>
          <p:cNvPr id="44078" name="Rectangle 48"/>
          <p:cNvSpPr/>
          <p:nvPr/>
        </p:nvSpPr>
        <p:spPr>
          <a:xfrm>
            <a:off x="2633663" y="5562600"/>
            <a:ext cx="320675" cy="307975"/>
          </a:xfrm>
          <a:prstGeom prst="rect">
            <a:avLst/>
          </a:prstGeom>
          <a:noFill/>
          <a:ln w="9525">
            <a:noFill/>
          </a:ln>
        </p:spPr>
        <p:txBody>
          <a:bodyPr wrap="none" anchor="t" anchorCtr="0"/>
          <a:p>
            <a:r>
              <a:rPr lang="en-US" altLang="zh-CN" sz="1400">
                <a:latin typeface="Cambria" panose="02040503050406030204" pitchFamily="18" charset="0"/>
                <a:sym typeface="Symbol" panose="05050102010706020507" pitchFamily="18" charset="2"/>
              </a:rPr>
              <a:t></a:t>
            </a:r>
            <a:endParaRPr lang="en-US" altLang="zh-CN" sz="1400">
              <a:latin typeface="Arial" panose="020B0604020202020204"/>
            </a:endParaRPr>
          </a:p>
        </p:txBody>
      </p:sp>
      <p:sp>
        <p:nvSpPr>
          <p:cNvPr id="44079" name="Rectangle 49"/>
          <p:cNvSpPr/>
          <p:nvPr/>
        </p:nvSpPr>
        <p:spPr>
          <a:xfrm>
            <a:off x="5138738" y="5554663"/>
            <a:ext cx="320675" cy="307975"/>
          </a:xfrm>
          <a:prstGeom prst="rect">
            <a:avLst/>
          </a:prstGeom>
          <a:noFill/>
          <a:ln w="9525">
            <a:noFill/>
          </a:ln>
        </p:spPr>
        <p:txBody>
          <a:bodyPr wrap="none" anchor="t" anchorCtr="0"/>
          <a:p>
            <a:r>
              <a:rPr lang="en-US" altLang="zh-CN" sz="1400">
                <a:latin typeface="Cambria" panose="02040503050406030204" pitchFamily="18" charset="0"/>
                <a:sym typeface="Symbol" panose="05050102010706020507" pitchFamily="18" charset="2"/>
              </a:rPr>
              <a:t></a:t>
            </a:r>
            <a:endParaRPr lang="en-US" altLang="zh-CN" sz="1400">
              <a:latin typeface="Arial" panose="020B0604020202020204"/>
            </a:endParaRPr>
          </a:p>
        </p:txBody>
      </p:sp>
      <p:sp>
        <p:nvSpPr>
          <p:cNvPr id="44080" name="Rectangle 50"/>
          <p:cNvSpPr/>
          <p:nvPr/>
        </p:nvSpPr>
        <p:spPr>
          <a:xfrm>
            <a:off x="7570788" y="5559425"/>
            <a:ext cx="320675" cy="307975"/>
          </a:xfrm>
          <a:prstGeom prst="rect">
            <a:avLst/>
          </a:prstGeom>
          <a:noFill/>
          <a:ln w="9525">
            <a:noFill/>
          </a:ln>
        </p:spPr>
        <p:txBody>
          <a:bodyPr wrap="none" anchor="t" anchorCtr="0"/>
          <a:p>
            <a:r>
              <a:rPr lang="en-US" altLang="zh-CN" sz="1400">
                <a:latin typeface="Cambria" panose="02040503050406030204" pitchFamily="18" charset="0"/>
                <a:sym typeface="Symbol" panose="05050102010706020507" pitchFamily="18" charset="2"/>
              </a:rPr>
              <a:t></a:t>
            </a:r>
            <a:endParaRPr lang="en-US" altLang="zh-CN" sz="1400">
              <a:latin typeface="Arial" panose="020B0604020202020204"/>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Title 1"/>
          <p:cNvSpPr>
            <a:spLocks noGrp="1"/>
          </p:cNvSpPr>
          <p:nvPr>
            <p:ph type="title"/>
          </p:nvPr>
        </p:nvSpPr>
        <p:spPr>
          <a:xfrm>
            <a:off x="76200" y="3048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Trees Application</a:t>
            </a:r>
            <a:endParaRPr lang="en-US" altLang="zh-CN" b="1">
              <a:solidFill>
                <a:schemeClr val="tx1"/>
              </a:solidFill>
              <a:latin typeface="Cambria" panose="02040503050406030204" pitchFamily="18" charset="0"/>
            </a:endParaRPr>
          </a:p>
        </p:txBody>
      </p:sp>
      <p:pic>
        <p:nvPicPr>
          <p:cNvPr id="4608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46083" name="Rectangle 3"/>
          <p:cNvSpPr/>
          <p:nvPr/>
        </p:nvSpPr>
        <p:spPr>
          <a:xfrm>
            <a:off x="76200" y="1566863"/>
            <a:ext cx="8915400" cy="4833937"/>
          </a:xfrm>
          <a:prstGeom prst="rect">
            <a:avLst/>
          </a:prstGeom>
          <a:noFill/>
          <a:ln w="9525">
            <a:noFill/>
          </a:ln>
        </p:spPr>
        <p:txBody>
          <a:bodyPr wrap="square" lIns="91273" tIns="45636" rIns="91273" bIns="45636" anchor="t" anchorCtr="0"/>
          <a:p>
            <a:pPr marL="317500" indent="-317500">
              <a:spcBef>
                <a:spcPts val="700"/>
              </a:spcBef>
              <a:buClr>
                <a:schemeClr val="accent2"/>
              </a:buClr>
              <a:buSzPct val="60000"/>
            </a:pPr>
            <a:r>
              <a:rPr lang="en-US" altLang="zh-CN" sz="1600">
                <a:latin typeface="Cambria" panose="02040503050406030204" pitchFamily="18" charset="0"/>
              </a:rPr>
              <a:t>Tree is a fundamentally hierarchical structure.  Thus, a tree is appropriate to model any reality that exhibits hierarchy:</a:t>
            </a:r>
            <a:endParaRPr lang="en-US" altLang="zh-CN" sz="2000" baseline="0">
              <a:latin typeface="Cambria" panose="02040503050406030204" pitchFamily="18" charset="0"/>
            </a:endParaRPr>
          </a:p>
          <a:p>
            <a:pPr marL="317500" indent="-317500">
              <a:spcBef>
                <a:spcPts val="1200"/>
              </a:spcBef>
              <a:buClr>
                <a:srgbClr val="C00000"/>
              </a:buClr>
              <a:buSzPct val="80000"/>
              <a:buFont typeface="Wingdings" panose="05000000000000000000" pitchFamily="2" charset="2"/>
              <a:buChar char="q"/>
            </a:pPr>
            <a:r>
              <a:rPr lang="en-US" altLang="zh-CN" sz="1600">
                <a:latin typeface="Cambria" panose="02040503050406030204" pitchFamily="18" charset="0"/>
              </a:rPr>
              <a:t>File system directories.</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Genealogical trees of all sorts: family relationships among  individuals, tribes, languages etc.</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Classifications systems:</a:t>
            </a:r>
            <a:endParaRPr lang="en-US" altLang="zh-CN" sz="1600">
              <a:latin typeface="Cambria" panose="02040503050406030204" pitchFamily="18" charset="0"/>
            </a:endParaRPr>
          </a:p>
          <a:p>
            <a:pPr marL="774700" lvl="1" indent="-317500" eaLnBrk="1" latinLnBrk="0" hangingPunct="1">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Taxonomic classification of plants and animals.</a:t>
            </a:r>
            <a:endParaRPr lang="en-US" altLang="zh-CN" sz="1600">
              <a:latin typeface="Cambria" panose="02040503050406030204" pitchFamily="18" charset="0"/>
            </a:endParaRPr>
          </a:p>
          <a:p>
            <a:pPr marL="774700" lvl="1" indent="-317500" eaLnBrk="1" latinLnBrk="0" hangingPunct="1">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Dewey decimal (or Library of Congress) classification of books.</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Breakdown of a manufactured product into subassemblies, each of  turn consists of sub-subassemblies etc. down to the smallest components.</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Structure of a program - main routine is the root, procedures it contains are subtrees, each of which contains nested procedure definitions etc.</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Information storage and retrieval situations such as symbol tables, even though hierarchy may not be involved.</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Expression Tress – Compilers and Interpreters as well in symbolic mathematics program to represent arithmetic expressions.</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Game Tree – Game playing</a:t>
            </a:r>
            <a:endParaRPr lang="en-US" altLang="zh-CN" sz="1600">
              <a:latin typeface="Cambria" panose="02040503050406030204" pitchFamily="18"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Binary Trees</a:t>
            </a:r>
            <a:endParaRPr lang="en-US" altLang="zh-CN" b="1">
              <a:solidFill>
                <a:schemeClr val="tx1"/>
              </a:solidFill>
              <a:latin typeface="Cambria" panose="02040503050406030204" pitchFamily="18" charset="0"/>
            </a:endParaRPr>
          </a:p>
        </p:txBody>
      </p:sp>
      <p:pic>
        <p:nvPicPr>
          <p:cNvPr id="4813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48131" name="TextBox 13"/>
          <p:cNvSpPr/>
          <p:nvPr/>
        </p:nvSpPr>
        <p:spPr>
          <a:xfrm>
            <a:off x="152400" y="1600200"/>
            <a:ext cx="8763000" cy="3416300"/>
          </a:xfrm>
          <a:prstGeom prst="rect">
            <a:avLst/>
          </a:prstGeom>
          <a:noFill/>
          <a:ln w="9525">
            <a:noFill/>
          </a:ln>
        </p:spPr>
        <p:txBody>
          <a:bodyPr wrap="square" anchor="t" anchorCtr="0"/>
          <a:p>
            <a:pPr marL="342900" indent="-342900" algn="just"/>
            <a:r>
              <a:rPr lang="en-US" altLang="zh-CN">
                <a:latin typeface="Cambria" panose="02040503050406030204" pitchFamily="18" charset="0"/>
              </a:rPr>
              <a:t>A binary tree T is defined as a </a:t>
            </a:r>
            <a:r>
              <a:rPr lang="en-US" altLang="zh-CN" b="1">
                <a:latin typeface="Cambria" panose="02040503050406030204" pitchFamily="18" charset="0"/>
              </a:rPr>
              <a:t>finite set of elements </a:t>
            </a:r>
            <a:r>
              <a:rPr lang="en-US" altLang="zh-CN">
                <a:latin typeface="Cambria" panose="02040503050406030204" pitchFamily="18" charset="0"/>
              </a:rPr>
              <a:t>called </a:t>
            </a:r>
            <a:r>
              <a:rPr lang="en-US" altLang="zh-CN" b="1">
                <a:latin typeface="Cambria" panose="02040503050406030204" pitchFamily="18" charset="0"/>
              </a:rPr>
              <a:t>node</a:t>
            </a:r>
            <a:r>
              <a:rPr lang="en-US" altLang="zh-CN">
                <a:latin typeface="Cambria" panose="02040503050406030204" pitchFamily="18" charset="0"/>
              </a:rPr>
              <a:t> such that :</a:t>
            </a:r>
            <a:endParaRPr lang="en-US" altLang="zh-CN">
              <a:latin typeface="Cambria" panose="02040503050406030204" pitchFamily="18" charset="0"/>
            </a:endParaRPr>
          </a:p>
          <a:p>
            <a:pPr marL="342900" indent="-342900" algn="just"/>
            <a:endParaRPr lang="en-US" altLang="zh-CN">
              <a:latin typeface="Cambria" panose="02040503050406030204" pitchFamily="18" charset="0"/>
            </a:endParaRPr>
          </a:p>
          <a:p>
            <a:pPr marL="342900" indent="-342900" algn="just">
              <a:buFont typeface="Tw Cen MT" panose="020B0602020104020603"/>
              <a:buChar char="•"/>
            </a:pPr>
            <a:r>
              <a:rPr lang="en-US" altLang="zh-CN">
                <a:latin typeface="Cambria" panose="02040503050406030204" pitchFamily="18" charset="0"/>
              </a:rPr>
              <a:t>T is empty (called the empty tree or null tree) or</a:t>
            </a:r>
            <a:endParaRPr lang="en-US" altLang="zh-CN">
              <a:latin typeface="Cambria" panose="02040503050406030204" pitchFamily="18" charset="0"/>
            </a:endParaRPr>
          </a:p>
          <a:p>
            <a:pPr marL="342900" indent="-342900" algn="just">
              <a:buFont typeface="Tw Cen MT" panose="020B0602020104020603"/>
              <a:buChar char="•"/>
            </a:pPr>
            <a:r>
              <a:rPr lang="en-US" altLang="zh-CN">
                <a:latin typeface="Cambria" panose="02040503050406030204" pitchFamily="18" charset="0"/>
              </a:rPr>
              <a:t>T contains a distinguished node R, called the </a:t>
            </a:r>
            <a:r>
              <a:rPr lang="en-US" altLang="zh-CN" b="1">
                <a:latin typeface="Cambria" panose="02040503050406030204" pitchFamily="18" charset="0"/>
              </a:rPr>
              <a:t>root node </a:t>
            </a:r>
            <a:r>
              <a:rPr lang="en-US" altLang="zh-CN">
                <a:latin typeface="Cambria" panose="02040503050406030204" pitchFamily="18" charset="0"/>
              </a:rPr>
              <a:t>of T and the remaining nodes of T form an </a:t>
            </a:r>
            <a:r>
              <a:rPr lang="en-US" altLang="zh-CN" b="1">
                <a:latin typeface="Cambria" panose="02040503050406030204" pitchFamily="18" charset="0"/>
              </a:rPr>
              <a:t>ordered pair of disjoint </a:t>
            </a:r>
            <a:r>
              <a:rPr lang="en-US" altLang="zh-CN">
                <a:latin typeface="Cambria" panose="02040503050406030204" pitchFamily="18" charset="0"/>
              </a:rPr>
              <a:t>binary trees T1 and T2.</a:t>
            </a:r>
            <a:endParaRPr lang="en-US" altLang="zh-CN">
              <a:latin typeface="Cambria" panose="02040503050406030204" pitchFamily="18" charset="0"/>
            </a:endParaRPr>
          </a:p>
          <a:p>
            <a:pPr marL="342900" indent="-342900" algn="just"/>
            <a:endParaRPr lang="en-US" altLang="zh-CN">
              <a:latin typeface="Cambria" panose="02040503050406030204" pitchFamily="18" charset="0"/>
            </a:endParaRPr>
          </a:p>
          <a:p>
            <a:pPr marL="342900" indent="-342900" algn="just"/>
            <a:r>
              <a:rPr lang="en-US" altLang="zh-CN">
                <a:latin typeface="Cambria" panose="02040503050406030204" pitchFamily="18" charset="0"/>
              </a:rPr>
              <a:t>So - a binary tree is a tree data structure in which each node has </a:t>
            </a:r>
            <a:r>
              <a:rPr lang="en-US" altLang="zh-CN" b="1">
                <a:latin typeface="Cambria" panose="02040503050406030204" pitchFamily="18" charset="0"/>
              </a:rPr>
              <a:t>at most two children </a:t>
            </a:r>
            <a:r>
              <a:rPr lang="en-US" altLang="zh-CN">
                <a:latin typeface="Cambria" panose="02040503050406030204" pitchFamily="18" charset="0"/>
              </a:rPr>
              <a:t>(i.e. either 0 or 1 or 2), which are referred to as the left child and the right child.</a:t>
            </a:r>
            <a:endParaRPr lang="en-US" altLang="zh-CN">
              <a:latin typeface="Cambria" panose="02040503050406030204" pitchFamily="18" charset="0"/>
            </a:endParaRPr>
          </a:p>
          <a:p>
            <a:pPr marL="342900" indent="-342900" algn="just"/>
            <a:endParaRPr lang="en-US" altLang="zh-CN">
              <a:latin typeface="Cambria" panose="02040503050406030204" pitchFamily="18" charset="0"/>
            </a:endParaRPr>
          </a:p>
          <a:p>
            <a:pPr marL="342900" indent="-342900" algn="just"/>
            <a:r>
              <a:rPr lang="en-US" altLang="zh-CN">
                <a:latin typeface="Cambria" panose="02040503050406030204" pitchFamily="18" charset="0"/>
              </a:rPr>
              <a:t>If T contains a root R, then the two trees T1 and T2 are called the </a:t>
            </a:r>
            <a:r>
              <a:rPr lang="en-US" altLang="zh-CN" b="1">
                <a:latin typeface="Cambria" panose="02040503050406030204" pitchFamily="18" charset="0"/>
              </a:rPr>
              <a:t>left</a:t>
            </a:r>
            <a:r>
              <a:rPr lang="en-US" altLang="zh-CN">
                <a:latin typeface="Cambria" panose="02040503050406030204" pitchFamily="18" charset="0"/>
              </a:rPr>
              <a:t> and </a:t>
            </a:r>
            <a:r>
              <a:rPr lang="en-US" altLang="zh-CN" b="1">
                <a:latin typeface="Cambria" panose="02040503050406030204" pitchFamily="18" charset="0"/>
              </a:rPr>
              <a:t>right</a:t>
            </a:r>
            <a:r>
              <a:rPr lang="en-US" altLang="zh-CN">
                <a:latin typeface="Cambria" panose="02040503050406030204" pitchFamily="18" charset="0"/>
              </a:rPr>
              <a:t> subtree of R.  If T1 is </a:t>
            </a:r>
            <a:r>
              <a:rPr lang="en-US" altLang="zh-CN" b="1">
                <a:latin typeface="Cambria" panose="02040503050406030204" pitchFamily="18" charset="0"/>
              </a:rPr>
              <a:t>non empty </a:t>
            </a:r>
            <a:r>
              <a:rPr lang="en-US" altLang="zh-CN">
                <a:latin typeface="Cambria" panose="02040503050406030204" pitchFamily="18" charset="0"/>
              </a:rPr>
              <a:t>then its root is called the </a:t>
            </a:r>
            <a:r>
              <a:rPr lang="en-US" altLang="zh-CN" b="1">
                <a:latin typeface="Cambria" panose="02040503050406030204" pitchFamily="18" charset="0"/>
              </a:rPr>
              <a:t>left successor of R</a:t>
            </a:r>
            <a:r>
              <a:rPr lang="en-US" altLang="zh-CN">
                <a:latin typeface="Cambria" panose="02040503050406030204" pitchFamily="18" charset="0"/>
              </a:rPr>
              <a:t>. Similarly if T2 is </a:t>
            </a:r>
            <a:r>
              <a:rPr lang="en-US" altLang="zh-CN" b="1">
                <a:latin typeface="Cambria" panose="02040503050406030204" pitchFamily="18" charset="0"/>
              </a:rPr>
              <a:t>not empty </a:t>
            </a:r>
            <a:r>
              <a:rPr lang="en-US" altLang="zh-CN">
                <a:latin typeface="Cambria" panose="02040503050406030204" pitchFamily="18" charset="0"/>
              </a:rPr>
              <a:t>then its root is called the </a:t>
            </a:r>
            <a:r>
              <a:rPr lang="en-US" altLang="zh-CN" b="1">
                <a:latin typeface="Cambria" panose="02040503050406030204" pitchFamily="18" charset="0"/>
              </a:rPr>
              <a:t>right successor of R</a:t>
            </a:r>
            <a:r>
              <a:rPr lang="en-US" altLang="zh-CN">
                <a:latin typeface="Cambria" panose="02040503050406030204" pitchFamily="18" charset="0"/>
              </a:rPr>
              <a:t>. </a:t>
            </a:r>
            <a:endParaRPr lang="en-US" altLang="zh-CN">
              <a:latin typeface="Cambria" panose="02040503050406030204" pitchFamily="18" charset="0"/>
            </a:endParaRPr>
          </a:p>
        </p:txBody>
      </p:sp>
      <p:pic>
        <p:nvPicPr>
          <p:cNvPr id="48132" name="Picture 3"/>
          <p:cNvPicPr>
            <a:picLocks noChangeAspect="1"/>
          </p:cNvPicPr>
          <p:nvPr/>
        </p:nvPicPr>
        <p:blipFill>
          <a:blip r:embed="rId2"/>
          <a:stretch>
            <a:fillRect/>
          </a:stretch>
        </p:blipFill>
        <p:spPr>
          <a:xfrm>
            <a:off x="3454400" y="5181600"/>
            <a:ext cx="1971675" cy="1143000"/>
          </a:xfrm>
          <a:prstGeom prst="rect">
            <a:avLst/>
          </a:prstGeom>
          <a:noFill/>
          <a:ln w="9525">
            <a:noFill/>
          </a:ln>
        </p:spPr>
      </p:pic>
      <p:sp>
        <p:nvSpPr>
          <p:cNvPr id="48133" name="Rectangle 8"/>
          <p:cNvSpPr/>
          <p:nvPr/>
        </p:nvSpPr>
        <p:spPr>
          <a:xfrm>
            <a:off x="3378200" y="5486400"/>
            <a:ext cx="1066800" cy="838200"/>
          </a:xfrm>
          <a:prstGeom prst="rect">
            <a:avLst/>
          </a:prstGeom>
          <a:noFill/>
          <a:ln w="19050" cap="flat" cmpd="sng">
            <a:solidFill>
              <a:srgbClr val="FF0000"/>
            </a:solidFill>
            <a:prstDash val="solid"/>
            <a:round/>
            <a:headEnd type="none" w="med" len="med"/>
            <a:tailEnd type="none" w="med" len="med"/>
          </a:ln>
        </p:spPr>
        <p:txBody>
          <a:bodyPr anchor="ctr" anchorCtr="0"/>
          <a:p>
            <a:pPr algn="ctr"/>
            <a:endParaRPr lang="en-US" altLang="zh-CN">
              <a:latin typeface="Arial" panose="020B0604020202020204"/>
            </a:endParaRPr>
          </a:p>
        </p:txBody>
      </p:sp>
      <p:sp>
        <p:nvSpPr>
          <p:cNvPr id="48134" name="Rectangle 9"/>
          <p:cNvSpPr/>
          <p:nvPr/>
        </p:nvSpPr>
        <p:spPr>
          <a:xfrm>
            <a:off x="4495800" y="5494338"/>
            <a:ext cx="1066800" cy="838200"/>
          </a:xfrm>
          <a:prstGeom prst="rect">
            <a:avLst/>
          </a:prstGeom>
          <a:noFill/>
          <a:ln w="19050" cap="flat" cmpd="sng">
            <a:solidFill>
              <a:srgbClr val="00B050"/>
            </a:solidFill>
            <a:prstDash val="solid"/>
            <a:round/>
            <a:headEnd type="none" w="med" len="med"/>
            <a:tailEnd type="none" w="med" len="med"/>
          </a:ln>
        </p:spPr>
        <p:txBody>
          <a:bodyPr anchor="ctr" anchorCtr="0"/>
          <a:p>
            <a:pPr algn="ctr"/>
            <a:endParaRPr lang="en-US" altLang="zh-CN">
              <a:latin typeface="Arial" panose="020B0604020202020204"/>
            </a:endParaRPr>
          </a:p>
        </p:txBody>
      </p:sp>
      <p:sp>
        <p:nvSpPr>
          <p:cNvPr id="48135" name="TextBox 10"/>
          <p:cNvSpPr/>
          <p:nvPr/>
        </p:nvSpPr>
        <p:spPr>
          <a:xfrm>
            <a:off x="3609975" y="5199063"/>
            <a:ext cx="468313" cy="369887"/>
          </a:xfrm>
          <a:prstGeom prst="rect">
            <a:avLst/>
          </a:prstGeom>
          <a:noFill/>
          <a:ln w="9525">
            <a:noFill/>
          </a:ln>
        </p:spPr>
        <p:txBody>
          <a:bodyPr wrap="none" anchor="t" anchorCtr="0"/>
          <a:p>
            <a:r>
              <a:rPr lang="en-US" altLang="zh-CN" b="1">
                <a:latin typeface="Cambria" panose="02040503050406030204" pitchFamily="18" charset="0"/>
              </a:rPr>
              <a:t>T1</a:t>
            </a:r>
            <a:endParaRPr lang="en-US" altLang="zh-CN" b="1">
              <a:latin typeface="Cambria" panose="02040503050406030204" pitchFamily="18" charset="0"/>
            </a:endParaRPr>
          </a:p>
        </p:txBody>
      </p:sp>
      <p:sp>
        <p:nvSpPr>
          <p:cNvPr id="48136" name="TextBox 11"/>
          <p:cNvSpPr/>
          <p:nvPr/>
        </p:nvSpPr>
        <p:spPr>
          <a:xfrm>
            <a:off x="4833938" y="5181600"/>
            <a:ext cx="468312" cy="369888"/>
          </a:xfrm>
          <a:prstGeom prst="rect">
            <a:avLst/>
          </a:prstGeom>
          <a:noFill/>
          <a:ln w="9525">
            <a:noFill/>
          </a:ln>
        </p:spPr>
        <p:txBody>
          <a:bodyPr wrap="none" anchor="t" anchorCtr="0"/>
          <a:p>
            <a:r>
              <a:rPr lang="en-US" altLang="zh-CN" b="1">
                <a:latin typeface="Cambria" panose="02040503050406030204" pitchFamily="18" charset="0"/>
              </a:rPr>
              <a:t>T2</a:t>
            </a:r>
            <a:endParaRPr lang="en-US" altLang="zh-CN" b="1">
              <a:latin typeface="Cambria" panose="02040503050406030204" pitchFamily="18"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Similar Trees and Tree Copies</a:t>
            </a:r>
            <a:endParaRPr lang="en-US" altLang="zh-CN" b="1">
              <a:solidFill>
                <a:schemeClr val="tx1"/>
              </a:solidFill>
              <a:latin typeface="Cambria" panose="02040503050406030204" pitchFamily="18" charset="0"/>
            </a:endParaRPr>
          </a:p>
        </p:txBody>
      </p:sp>
      <p:pic>
        <p:nvPicPr>
          <p:cNvPr id="5017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50179" name="TextBox 9"/>
          <p:cNvSpPr/>
          <p:nvPr/>
        </p:nvSpPr>
        <p:spPr>
          <a:xfrm>
            <a:off x="109538" y="1931988"/>
            <a:ext cx="4386262" cy="2586037"/>
          </a:xfrm>
          <a:prstGeom prst="rect">
            <a:avLst/>
          </a:prstGeom>
          <a:noFill/>
          <a:ln w="9525">
            <a:noFill/>
          </a:ln>
        </p:spPr>
        <p:txBody>
          <a:bodyPr wrap="square" anchor="t" anchorCtr="0"/>
          <a:p>
            <a:pPr algn="just">
              <a:lnSpc>
                <a:spcPct val="120000"/>
              </a:lnSpc>
              <a:buClr>
                <a:srgbClr val="C00000"/>
              </a:buClr>
              <a:buSzPct val="80000"/>
            </a:pPr>
            <a:r>
              <a:rPr lang="en-US" altLang="zh-CN" sz="2700">
                <a:latin typeface="Cambria" panose="02040503050406030204" pitchFamily="18" charset="0"/>
              </a:rPr>
              <a:t>Binary trees are said to be similar if they have the </a:t>
            </a:r>
            <a:r>
              <a:rPr lang="en-US" altLang="zh-CN" sz="2700" b="1">
                <a:latin typeface="Cambria" panose="02040503050406030204" pitchFamily="18" charset="0"/>
              </a:rPr>
              <a:t>same</a:t>
            </a:r>
            <a:r>
              <a:rPr lang="en-US" altLang="zh-CN" sz="2700">
                <a:latin typeface="Cambria" panose="02040503050406030204" pitchFamily="18" charset="0"/>
              </a:rPr>
              <a:t> </a:t>
            </a:r>
            <a:r>
              <a:rPr lang="en-US" altLang="zh-CN" sz="2700" b="1">
                <a:latin typeface="Cambria" panose="02040503050406030204" pitchFamily="18" charset="0"/>
              </a:rPr>
              <a:t>structure</a:t>
            </a:r>
            <a:r>
              <a:rPr lang="en-US" altLang="zh-CN" sz="2700">
                <a:latin typeface="Cambria" panose="02040503050406030204" pitchFamily="18" charset="0"/>
              </a:rPr>
              <a:t> or in other words, if they have the </a:t>
            </a:r>
            <a:r>
              <a:rPr lang="en-US" altLang="zh-CN" sz="2700" b="1">
                <a:latin typeface="Cambria" panose="02040503050406030204" pitchFamily="18" charset="0"/>
              </a:rPr>
              <a:t>same</a:t>
            </a:r>
            <a:r>
              <a:rPr lang="en-US" altLang="zh-CN" sz="2700">
                <a:latin typeface="Cambria" panose="02040503050406030204" pitchFamily="18" charset="0"/>
              </a:rPr>
              <a:t> </a:t>
            </a:r>
            <a:r>
              <a:rPr lang="en-US" altLang="zh-CN" sz="2700" b="1">
                <a:latin typeface="Cambria" panose="02040503050406030204" pitchFamily="18" charset="0"/>
              </a:rPr>
              <a:t>shape</a:t>
            </a:r>
            <a:r>
              <a:rPr lang="en-US" altLang="zh-CN" sz="2700">
                <a:latin typeface="Cambria" panose="02040503050406030204" pitchFamily="18" charset="0"/>
              </a:rPr>
              <a:t>.</a:t>
            </a:r>
            <a:endParaRPr lang="en-US" altLang="zh-CN" sz="2700">
              <a:latin typeface="Cambria" panose="02040503050406030204" pitchFamily="18" charset="0"/>
            </a:endParaRPr>
          </a:p>
        </p:txBody>
      </p:sp>
      <p:sp>
        <p:nvSpPr>
          <p:cNvPr id="50180" name="TextBox 7"/>
          <p:cNvSpPr/>
          <p:nvPr/>
        </p:nvSpPr>
        <p:spPr>
          <a:xfrm>
            <a:off x="109538" y="1633538"/>
            <a:ext cx="1319212" cy="369887"/>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Similar Trees</a:t>
            </a:r>
            <a:endParaRPr lang="en-US" altLang="zh-CN" i="1">
              <a:solidFill>
                <a:schemeClr val="bg1"/>
              </a:solidFill>
              <a:latin typeface="Tw Cen MT" panose="020B0602020104020603"/>
            </a:endParaRPr>
          </a:p>
        </p:txBody>
      </p:sp>
      <p:sp>
        <p:nvSpPr>
          <p:cNvPr id="50181" name="TextBox 8"/>
          <p:cNvSpPr/>
          <p:nvPr/>
        </p:nvSpPr>
        <p:spPr>
          <a:xfrm>
            <a:off x="4597400" y="1939925"/>
            <a:ext cx="4437063" cy="2586038"/>
          </a:xfrm>
          <a:prstGeom prst="rect">
            <a:avLst/>
          </a:prstGeom>
          <a:noFill/>
          <a:ln w="9525">
            <a:noFill/>
          </a:ln>
        </p:spPr>
        <p:txBody>
          <a:bodyPr wrap="square" anchor="t" anchorCtr="0"/>
          <a:p>
            <a:pPr algn="just">
              <a:lnSpc>
                <a:spcPct val="120000"/>
              </a:lnSpc>
              <a:buClr>
                <a:srgbClr val="C00000"/>
              </a:buClr>
              <a:buSzPct val="80000"/>
            </a:pPr>
            <a:r>
              <a:rPr lang="en-US" altLang="zh-CN" sz="2700">
                <a:latin typeface="Cambria" panose="02040503050406030204" pitchFamily="18" charset="0"/>
              </a:rPr>
              <a:t>The trees are said to be copies if they are </a:t>
            </a:r>
            <a:r>
              <a:rPr lang="en-US" altLang="zh-CN" sz="2700" b="1">
                <a:latin typeface="Cambria" panose="02040503050406030204" pitchFamily="18" charset="0"/>
              </a:rPr>
              <a:t>similar</a:t>
            </a:r>
            <a:r>
              <a:rPr lang="en-US" altLang="zh-CN" sz="2700">
                <a:latin typeface="Cambria" panose="02040503050406030204" pitchFamily="18" charset="0"/>
              </a:rPr>
              <a:t> and if they have </a:t>
            </a:r>
            <a:r>
              <a:rPr lang="en-US" altLang="zh-CN" sz="2700" b="1">
                <a:latin typeface="Cambria" panose="02040503050406030204" pitchFamily="18" charset="0"/>
              </a:rPr>
              <a:t>same contents</a:t>
            </a:r>
            <a:r>
              <a:rPr lang="en-US" altLang="zh-CN" sz="2700">
                <a:latin typeface="Cambria" panose="02040503050406030204" pitchFamily="18" charset="0"/>
              </a:rPr>
              <a:t> </a:t>
            </a:r>
            <a:r>
              <a:rPr lang="en-US" altLang="zh-CN" sz="2700" b="1">
                <a:latin typeface="Cambria" panose="02040503050406030204" pitchFamily="18" charset="0"/>
              </a:rPr>
              <a:t>at corresponding nodes</a:t>
            </a:r>
            <a:endParaRPr lang="en-US" altLang="zh-CN" sz="2700" b="1">
              <a:latin typeface="Cambria" panose="02040503050406030204" pitchFamily="18" charset="0"/>
            </a:endParaRPr>
          </a:p>
        </p:txBody>
      </p:sp>
      <p:sp>
        <p:nvSpPr>
          <p:cNvPr id="50182" name="TextBox 10"/>
          <p:cNvSpPr/>
          <p:nvPr/>
        </p:nvSpPr>
        <p:spPr>
          <a:xfrm>
            <a:off x="4614863" y="1633538"/>
            <a:ext cx="1225550" cy="369887"/>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Tree Copies</a:t>
            </a:r>
            <a:endParaRPr lang="en-US" altLang="zh-CN" i="1">
              <a:solidFill>
                <a:schemeClr val="bg1"/>
              </a:solidFill>
              <a:latin typeface="Tw Cen MT" panose="020B0602020104020603"/>
            </a:endParaRPr>
          </a:p>
        </p:txBody>
      </p:sp>
      <p:pic>
        <p:nvPicPr>
          <p:cNvPr id="50183" name="Picture 3"/>
          <p:cNvPicPr>
            <a:picLocks noChangeAspect="1"/>
          </p:cNvPicPr>
          <p:nvPr/>
        </p:nvPicPr>
        <p:blipFill>
          <a:blip r:embed="rId2"/>
          <a:stretch>
            <a:fillRect/>
          </a:stretch>
        </p:blipFill>
        <p:spPr>
          <a:xfrm>
            <a:off x="4724400" y="4783138"/>
            <a:ext cx="1971675" cy="1143000"/>
          </a:xfrm>
          <a:prstGeom prst="rect">
            <a:avLst/>
          </a:prstGeom>
          <a:noFill/>
          <a:ln w="9525">
            <a:noFill/>
          </a:ln>
        </p:spPr>
      </p:pic>
      <p:pic>
        <p:nvPicPr>
          <p:cNvPr id="50184" name="Picture 3"/>
          <p:cNvPicPr>
            <a:picLocks noChangeAspect="1"/>
          </p:cNvPicPr>
          <p:nvPr/>
        </p:nvPicPr>
        <p:blipFill>
          <a:blip r:embed="rId2"/>
          <a:stretch>
            <a:fillRect/>
          </a:stretch>
        </p:blipFill>
        <p:spPr>
          <a:xfrm>
            <a:off x="6883400" y="4767263"/>
            <a:ext cx="1971675" cy="1143000"/>
          </a:xfrm>
          <a:prstGeom prst="rect">
            <a:avLst/>
          </a:prstGeom>
          <a:noFill/>
          <a:ln w="9525">
            <a:noFill/>
          </a:ln>
        </p:spPr>
      </p:pic>
      <p:sp>
        <p:nvSpPr>
          <p:cNvPr id="50185" name="Rectangle 13"/>
          <p:cNvSpPr/>
          <p:nvPr/>
        </p:nvSpPr>
        <p:spPr>
          <a:xfrm>
            <a:off x="152400" y="2057400"/>
            <a:ext cx="8915400" cy="4038600"/>
          </a:xfrm>
          <a:prstGeom prst="rect">
            <a:avLst/>
          </a:prstGeom>
          <a:noFill/>
          <a:ln w="19050" cap="flat" cmpd="sng">
            <a:solidFill>
              <a:srgbClr val="6B859A"/>
            </a:solidFill>
            <a:prstDash val="solid"/>
            <a:round/>
            <a:headEnd type="none" w="med" len="med"/>
            <a:tailEnd type="none" w="med" len="med"/>
          </a:ln>
        </p:spPr>
        <p:txBody>
          <a:bodyPr anchor="ctr" anchorCtr="0"/>
          <a:p>
            <a:pPr algn="ctr"/>
            <a:endParaRPr lang="en-US" altLang="zh-CN">
              <a:latin typeface="Arial" panose="020B0604020202020204"/>
            </a:endParaRPr>
          </a:p>
        </p:txBody>
      </p:sp>
      <p:cxnSp>
        <p:nvCxnSpPr>
          <p:cNvPr id="50186" name="Straight Connector 15"/>
          <p:cNvCxnSpPr>
            <a:stCxn id="50185" idx="0"/>
            <a:endCxn id="50185" idx="2"/>
          </p:cNvCxnSpPr>
          <p:nvPr/>
        </p:nvCxnSpPr>
        <p:spPr>
          <a:xfrm rot="-5400000" flipH="1">
            <a:off x="2589213" y="4076700"/>
            <a:ext cx="4038600" cy="1588"/>
          </a:xfrm>
          <a:prstGeom prst="line">
            <a:avLst/>
          </a:prstGeom>
          <a:ln w="19050" cap="flat" cmpd="sng">
            <a:solidFill>
              <a:srgbClr val="94B6D2"/>
            </a:solidFill>
            <a:prstDash val="solid"/>
            <a:round/>
            <a:headEnd type="none" w="med" len="med"/>
            <a:tailEnd type="none" w="med" len="med"/>
          </a:ln>
        </p:spPr>
      </p:cxnSp>
      <p:pic>
        <p:nvPicPr>
          <p:cNvPr id="50187" name="Picture 3"/>
          <p:cNvPicPr>
            <a:picLocks noChangeAspect="1"/>
          </p:cNvPicPr>
          <p:nvPr/>
        </p:nvPicPr>
        <p:blipFill>
          <a:blip r:embed="rId2"/>
          <a:stretch>
            <a:fillRect/>
          </a:stretch>
        </p:blipFill>
        <p:spPr>
          <a:xfrm>
            <a:off x="304800" y="4833938"/>
            <a:ext cx="1971675" cy="1143000"/>
          </a:xfrm>
          <a:prstGeom prst="rect">
            <a:avLst/>
          </a:prstGeom>
          <a:noFill/>
          <a:ln w="9525">
            <a:noFill/>
          </a:ln>
        </p:spPr>
      </p:pic>
      <p:pic>
        <p:nvPicPr>
          <p:cNvPr id="50188" name="Picture 5"/>
          <p:cNvPicPr>
            <a:picLocks noChangeAspect="1"/>
          </p:cNvPicPr>
          <p:nvPr/>
        </p:nvPicPr>
        <p:blipFill>
          <a:blip r:embed="rId3"/>
          <a:stretch>
            <a:fillRect/>
          </a:stretch>
        </p:blipFill>
        <p:spPr>
          <a:xfrm>
            <a:off x="2438400" y="4833938"/>
            <a:ext cx="2057400" cy="1143000"/>
          </a:xfrm>
          <a:prstGeom prst="rect">
            <a:avLst/>
          </a:prstGeom>
          <a:noFill/>
          <a:ln w="9525">
            <a:noFill/>
          </a:ln>
        </p:spPr>
      </p:pic>
      <p:sp>
        <p:nvSpPr>
          <p:cNvPr id="50189" name="Oval 17"/>
          <p:cNvSpPr/>
          <p:nvPr/>
        </p:nvSpPr>
        <p:spPr>
          <a:xfrm>
            <a:off x="4114800" y="5638800"/>
            <a:ext cx="381000" cy="381000"/>
          </a:xfrm>
          <a:prstGeom prst="ellipse">
            <a:avLst/>
          </a:prstGeom>
          <a:noFill/>
          <a:ln w="19050" cap="flat" cmpd="sng">
            <a:solidFill>
              <a:srgbClr val="C00000"/>
            </a:solidFill>
            <a:prstDash val="solid"/>
            <a:round/>
            <a:headEnd type="none" w="med" len="med"/>
            <a:tailEnd type="none" w="med" len="med"/>
          </a:ln>
        </p:spPr>
        <p:txBody>
          <a:bodyPr anchor="ctr" anchorCtr="0"/>
          <a:p>
            <a:pPr algn="ctr"/>
            <a:endParaRPr lang="en-US" altLang="zh-CN">
              <a:latin typeface="Arial" panose="020B0604020202020204"/>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Binary Expression Trees</a:t>
            </a:r>
            <a:endParaRPr lang="en-US" altLang="zh-CN" b="1">
              <a:solidFill>
                <a:schemeClr val="tx1"/>
              </a:solidFill>
              <a:latin typeface="Cambria" panose="02040503050406030204" pitchFamily="18" charset="0"/>
            </a:endParaRPr>
          </a:p>
        </p:txBody>
      </p:sp>
      <p:pic>
        <p:nvPicPr>
          <p:cNvPr id="5222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52227" name="TextBox 13"/>
          <p:cNvSpPr/>
          <p:nvPr/>
        </p:nvSpPr>
        <p:spPr>
          <a:xfrm>
            <a:off x="152400" y="1600200"/>
            <a:ext cx="8763000" cy="2246313"/>
          </a:xfrm>
          <a:prstGeom prst="rect">
            <a:avLst/>
          </a:prstGeom>
          <a:noFill/>
          <a:ln w="9525">
            <a:noFill/>
          </a:ln>
        </p:spPr>
        <p:txBody>
          <a:bodyPr wrap="square" anchor="t" anchorCtr="0"/>
          <a:p>
            <a:pPr algn="just"/>
            <a:r>
              <a:rPr lang="en-US" altLang="zh-CN" sz="2000">
                <a:latin typeface="Cambria" panose="02040503050406030204" pitchFamily="18" charset="0"/>
              </a:rPr>
              <a:t>A binary expression tree is a specific kind of a binary tree used to represent expressions. Each node of a binary tree, and hence of a binary expression tree, has zero, one, or two children. This restricted structure simplifies the processing of expression trees. The leaves of a binary expression tree are operands, such as constants or variable names, and the other nodes contain operators i.e. each internal node corresponds to operator and each leaf node corresponds to operand.</a:t>
            </a:r>
            <a:endParaRPr lang="en-US" altLang="zh-CN" sz="2000">
              <a:latin typeface="Cambria" panose="02040503050406030204" pitchFamily="18" charset="0"/>
            </a:endParaRPr>
          </a:p>
        </p:txBody>
      </p:sp>
      <p:pic>
        <p:nvPicPr>
          <p:cNvPr id="52228" name="Picture 7"/>
          <p:cNvPicPr>
            <a:picLocks noChangeAspect="1"/>
          </p:cNvPicPr>
          <p:nvPr/>
        </p:nvPicPr>
        <p:blipFill>
          <a:blip r:embed="rId2"/>
          <a:stretch>
            <a:fillRect/>
          </a:stretch>
        </p:blipFill>
        <p:spPr>
          <a:xfrm>
            <a:off x="381000" y="3876675"/>
            <a:ext cx="8077200" cy="2505075"/>
          </a:xfrm>
          <a:prstGeom prst="rect">
            <a:avLst/>
          </a:prstGeom>
          <a:noFill/>
          <a:ln w="9525">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Title 1"/>
          <p:cNvSpPr>
            <a:spLocks noGrp="1"/>
          </p:cNvSpPr>
          <p:nvPr>
            <p:ph type="title"/>
          </p:nvPr>
        </p:nvSpPr>
        <p:spPr>
          <a:xfrm>
            <a:off x="68263" y="127000"/>
            <a:ext cx="8153400" cy="990600"/>
          </a:xfrm>
        </p:spPr>
        <p:txBody>
          <a:bodyPr wrap="square" lIns="91273" tIns="45636" rIns="91273" bIns="45636" anchor="ctr" anchorCtr="0"/>
          <a:p>
            <a:r>
              <a:rPr lang="en-US" altLang="zh-CN" sz="2800" b="1">
                <a:solidFill>
                  <a:schemeClr val="tx1"/>
                </a:solidFill>
                <a:latin typeface="Cambria" panose="02040503050406030204" pitchFamily="18" charset="0"/>
              </a:rPr>
              <a:t>Algebraic Expressions Representation</a:t>
            </a:r>
            <a:endParaRPr lang="en-US" altLang="zh-CN" sz="2800" b="1">
              <a:solidFill>
                <a:schemeClr val="tx1"/>
              </a:solidFill>
              <a:latin typeface="Cambria" panose="02040503050406030204" pitchFamily="18" charset="0"/>
            </a:endParaRPr>
          </a:p>
        </p:txBody>
      </p:sp>
      <p:pic>
        <p:nvPicPr>
          <p:cNvPr id="5427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54275" name="Picture 4"/>
          <p:cNvPicPr>
            <a:picLocks noChangeAspect="1"/>
          </p:cNvPicPr>
          <p:nvPr/>
        </p:nvPicPr>
        <p:blipFill>
          <a:blip r:embed="rId2"/>
          <a:stretch>
            <a:fillRect/>
          </a:stretch>
        </p:blipFill>
        <p:spPr>
          <a:xfrm>
            <a:off x="1828800" y="1752600"/>
            <a:ext cx="1504950" cy="304800"/>
          </a:xfrm>
          <a:prstGeom prst="rect">
            <a:avLst/>
          </a:prstGeom>
          <a:noFill/>
          <a:ln w="9525">
            <a:noFill/>
          </a:ln>
        </p:spPr>
      </p:pic>
      <p:pic>
        <p:nvPicPr>
          <p:cNvPr id="26629" name="Picture 5"/>
          <p:cNvPicPr>
            <a:picLocks noChangeAspect="1"/>
          </p:cNvPicPr>
          <p:nvPr/>
        </p:nvPicPr>
        <p:blipFill>
          <a:blip r:embed="rId3"/>
          <a:stretch>
            <a:fillRect/>
          </a:stretch>
        </p:blipFill>
        <p:spPr>
          <a:xfrm>
            <a:off x="1598613" y="2133600"/>
            <a:ext cx="2009775" cy="1438275"/>
          </a:xfrm>
          <a:prstGeom prst="rect">
            <a:avLst/>
          </a:prstGeom>
          <a:noFill/>
          <a:ln w="9525">
            <a:noFill/>
          </a:ln>
        </p:spPr>
      </p:pic>
      <p:pic>
        <p:nvPicPr>
          <p:cNvPr id="26630" name="Picture 6"/>
          <p:cNvPicPr>
            <a:picLocks noChangeAspect="1"/>
          </p:cNvPicPr>
          <p:nvPr/>
        </p:nvPicPr>
        <p:blipFill>
          <a:blip r:embed="rId4"/>
          <a:stretch>
            <a:fillRect/>
          </a:stretch>
        </p:blipFill>
        <p:spPr>
          <a:xfrm>
            <a:off x="4341813" y="2057400"/>
            <a:ext cx="2686050" cy="1447800"/>
          </a:xfrm>
          <a:prstGeom prst="rect">
            <a:avLst/>
          </a:prstGeom>
          <a:noFill/>
          <a:ln w="9525">
            <a:noFill/>
          </a:ln>
        </p:spPr>
      </p:pic>
      <p:sp>
        <p:nvSpPr>
          <p:cNvPr id="54278" name="TextBox 20"/>
          <p:cNvSpPr/>
          <p:nvPr/>
        </p:nvSpPr>
        <p:spPr>
          <a:xfrm>
            <a:off x="4840288" y="1709738"/>
            <a:ext cx="1616075" cy="369887"/>
          </a:xfrm>
          <a:prstGeom prst="rect">
            <a:avLst/>
          </a:prstGeom>
          <a:noFill/>
          <a:ln w="9525">
            <a:noFill/>
          </a:ln>
        </p:spPr>
        <p:txBody>
          <a:bodyPr wrap="none" anchor="t" anchorCtr="0"/>
          <a:p>
            <a:r>
              <a:rPr lang="en-US" altLang="zh-CN" b="1">
                <a:latin typeface="Cambria" panose="02040503050406030204" pitchFamily="18" charset="0"/>
              </a:rPr>
              <a:t>((3+4)*(1-2))</a:t>
            </a:r>
            <a:endParaRPr lang="en-US" altLang="zh-CN" b="1">
              <a:latin typeface="Cambria" panose="02040503050406030204" pitchFamily="18" charset="0"/>
            </a:endParaRPr>
          </a:p>
        </p:txBody>
      </p:sp>
      <p:sp>
        <p:nvSpPr>
          <p:cNvPr id="26632" name="TextBox 12"/>
          <p:cNvSpPr/>
          <p:nvPr/>
        </p:nvSpPr>
        <p:spPr>
          <a:xfrm>
            <a:off x="3200400" y="3810000"/>
            <a:ext cx="1652588" cy="400050"/>
          </a:xfrm>
          <a:prstGeom prst="rect">
            <a:avLst/>
          </a:prstGeom>
          <a:noFill/>
          <a:ln w="9525">
            <a:noFill/>
          </a:ln>
        </p:spPr>
        <p:txBody>
          <a:bodyPr wrap="none" anchor="t" anchorCtr="0"/>
          <a:p>
            <a:r>
              <a:rPr lang="en-US" altLang="zh-CN" sz="2000">
                <a:latin typeface="Cambria" panose="02040503050406030204" pitchFamily="18" charset="0"/>
              </a:rPr>
              <a:t>3 + ((5+9)*2)</a:t>
            </a:r>
            <a:endParaRPr lang="en-US" altLang="zh-CN" sz="2000">
              <a:latin typeface="Cambria" panose="02040503050406030204" pitchFamily="18" charset="0"/>
            </a:endParaRPr>
          </a:p>
        </p:txBody>
      </p:sp>
      <p:pic>
        <p:nvPicPr>
          <p:cNvPr id="26633" name="Picture 2" descr="expressiontre"/>
          <p:cNvPicPr>
            <a:picLocks noChangeAspect="1"/>
          </p:cNvPicPr>
          <p:nvPr/>
        </p:nvPicPr>
        <p:blipFill>
          <a:blip r:embed="rId5"/>
          <a:stretch>
            <a:fillRect/>
          </a:stretch>
        </p:blipFill>
        <p:spPr>
          <a:xfrm>
            <a:off x="3124200" y="4233863"/>
            <a:ext cx="2514600" cy="20955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fade">
                                      <p:cBhvr>
                                        <p:cTn id="7" dur="20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30"/>
                                        </p:tgtEl>
                                        <p:attrNameLst>
                                          <p:attrName>style.visibility</p:attrName>
                                        </p:attrNameLst>
                                      </p:cBhvr>
                                      <p:to>
                                        <p:strVal val="visible"/>
                                      </p:to>
                                    </p:set>
                                    <p:animEffect transition="in" filter="fade">
                                      <p:cBhvr>
                                        <p:cTn id="12" dur="2000"/>
                                        <p:tgtEl>
                                          <p:spTgt spid="266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632">
                                            <p:txEl>
                                              <p:charRg st="0" end="14"/>
                                            </p:txEl>
                                          </p:spTgt>
                                        </p:tgtEl>
                                        <p:attrNameLst>
                                          <p:attrName>style.visibility</p:attrName>
                                        </p:attrNameLst>
                                      </p:cBhvr>
                                      <p:to>
                                        <p:strVal val="visible"/>
                                      </p:to>
                                    </p:set>
                                    <p:animEffect transition="in" filter="fade">
                                      <p:cBhvr>
                                        <p:cTn id="17" dur="2000"/>
                                        <p:tgtEl>
                                          <p:spTgt spid="26632">
                                            <p:txEl>
                                              <p:charRg st="0" end="1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33"/>
                                        </p:tgtEl>
                                        <p:attrNameLst>
                                          <p:attrName>style.visibility</p:attrName>
                                        </p:attrNameLst>
                                      </p:cBhvr>
                                      <p:to>
                                        <p:strVal val="visible"/>
                                      </p:to>
                                    </p:set>
                                    <p:animEffect transition="in" filter="fade">
                                      <p:cBhvr>
                                        <p:cTn id="22" dur="2000"/>
                                        <p:tgtEl>
                                          <p:spTgt spid="26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2" grpId="0" animBg="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Expression Tree Class Work</a:t>
            </a:r>
            <a:endParaRPr lang="en-US" altLang="zh-CN" b="1">
              <a:solidFill>
                <a:schemeClr val="tx1"/>
              </a:solidFill>
              <a:latin typeface="Cambria" panose="02040503050406030204" pitchFamily="18" charset="0"/>
            </a:endParaRPr>
          </a:p>
        </p:txBody>
      </p:sp>
      <p:pic>
        <p:nvPicPr>
          <p:cNvPr id="5632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56323" name="Picture 2"/>
          <p:cNvPicPr>
            <a:picLocks noChangeAspect="1"/>
          </p:cNvPicPr>
          <p:nvPr/>
        </p:nvPicPr>
        <p:blipFill>
          <a:blip r:embed="rId2"/>
          <a:stretch>
            <a:fillRect/>
          </a:stretch>
        </p:blipFill>
        <p:spPr>
          <a:xfrm>
            <a:off x="6477000" y="2819400"/>
            <a:ext cx="1219200" cy="1066800"/>
          </a:xfrm>
          <a:prstGeom prst="rect">
            <a:avLst/>
          </a:prstGeom>
          <a:noFill/>
          <a:ln w="9525">
            <a:noFill/>
          </a:ln>
        </p:spPr>
      </p:pic>
      <p:sp>
        <p:nvSpPr>
          <p:cNvPr id="56324" name="Content Placeholder 2"/>
          <p:cNvSpPr/>
          <p:nvPr/>
        </p:nvSpPr>
        <p:spPr>
          <a:xfrm>
            <a:off x="228600" y="1557338"/>
            <a:ext cx="8780463" cy="3352800"/>
          </a:xfrm>
          <a:prstGeom prst="rect">
            <a:avLst/>
          </a:prstGeom>
          <a:noFill/>
          <a:ln w="9525">
            <a:noFill/>
          </a:ln>
        </p:spPr>
        <p:txBody>
          <a:bodyPr wrap="square" lIns="91273" tIns="45636" rIns="91273" bIns="45636" anchor="t" anchorCtr="0"/>
          <a:p>
            <a:pPr marL="317500" indent="-317500" algn="just">
              <a:lnSpc>
                <a:spcPct val="120000"/>
              </a:lnSpc>
              <a:buClr>
                <a:srgbClr val="C00000"/>
              </a:buClr>
              <a:buSzPct val="80000"/>
            </a:pPr>
            <a:r>
              <a:rPr lang="en-US" altLang="zh-CN" sz="2000">
                <a:latin typeface="Cambria" panose="02040503050406030204" pitchFamily="18" charset="0"/>
              </a:rPr>
              <a:t>Draw the expression tree corresponding to the following:</a:t>
            </a:r>
            <a:endParaRPr lang="en-US" altLang="zh-CN" sz="2000">
              <a:latin typeface="Cambria" panose="02040503050406030204" pitchFamily="18" charset="0"/>
            </a:endParaRPr>
          </a:p>
          <a:p>
            <a:pPr marL="317500" indent="-317500" algn="just">
              <a:lnSpc>
                <a:spcPct val="120000"/>
              </a:lnSpc>
              <a:buClr>
                <a:srgbClr val="C00000"/>
              </a:buClr>
              <a:buSzPct val="80000"/>
            </a:pPr>
            <a:endParaRPr lang="en-US" altLang="zh-CN" sz="20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E = (a/(b + d)) + ((a</a:t>
            </a:r>
            <a:r>
              <a:rPr lang="en-US" altLang="zh-CN" sz="2000" baseline="30000">
                <a:latin typeface="Cambria" panose="02040503050406030204" pitchFamily="18" charset="0"/>
              </a:rPr>
              <a:t>2</a:t>
            </a:r>
            <a:r>
              <a:rPr lang="en-US" altLang="zh-CN" sz="2000">
                <a:latin typeface="Cambria" panose="02040503050406030204" pitchFamily="18" charset="0"/>
              </a:rPr>
              <a:t> – d</a:t>
            </a:r>
            <a:r>
              <a:rPr lang="en-US" altLang="zh-CN" sz="2000" baseline="30000">
                <a:latin typeface="Cambria" panose="02040503050406030204" pitchFamily="18" charset="0"/>
              </a:rPr>
              <a:t>2</a:t>
            </a:r>
            <a:r>
              <a:rPr lang="en-US" altLang="zh-CN" sz="2000">
                <a:latin typeface="Cambria" panose="02040503050406030204" pitchFamily="18" charset="0"/>
              </a:rPr>
              <a:t>)/2)</a:t>
            </a:r>
            <a:endParaRPr lang="en-US" altLang="zh-CN" sz="20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F = ((X +Y)^2) – ((X-4)/12)</a:t>
            </a:r>
            <a:endParaRPr lang="en-US" altLang="zh-CN" sz="20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A = 10/4 + 2*(5+1)</a:t>
            </a:r>
            <a:endParaRPr lang="en-US" altLang="zh-CN" sz="20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X = ((5*A+B)*(3*C+D))^3</a:t>
            </a:r>
            <a:endParaRPr lang="en-US" altLang="zh-CN" sz="20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Y = (35 - 3*(3+2)) / 4</a:t>
            </a:r>
            <a:endParaRPr lang="en-US" altLang="zh-CN" sz="2000">
              <a:latin typeface="Cambria" panose="02040503050406030204" pitchFamily="18"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Full and Complete Binary Trees</a:t>
            </a:r>
            <a:endParaRPr lang="en-US" altLang="zh-CN" b="1">
              <a:solidFill>
                <a:schemeClr val="tx1"/>
              </a:solidFill>
              <a:latin typeface="Cambria" panose="02040503050406030204" pitchFamily="18" charset="0"/>
            </a:endParaRPr>
          </a:p>
        </p:txBody>
      </p:sp>
      <p:pic>
        <p:nvPicPr>
          <p:cNvPr id="5837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58371" name="TextBox 17"/>
          <p:cNvSpPr/>
          <p:nvPr/>
        </p:nvSpPr>
        <p:spPr>
          <a:xfrm>
            <a:off x="33338" y="1844675"/>
            <a:ext cx="3852862" cy="2085975"/>
          </a:xfrm>
          <a:prstGeom prst="rect">
            <a:avLst/>
          </a:prstGeom>
          <a:noFill/>
          <a:ln w="9525">
            <a:noFill/>
          </a:ln>
        </p:spPr>
        <p:txBody>
          <a:bodyPr wrap="square" anchor="t" anchorCtr="0"/>
          <a:p>
            <a:pPr algn="just">
              <a:lnSpc>
                <a:spcPct val="120000"/>
              </a:lnSpc>
              <a:buClr>
                <a:srgbClr val="C00000"/>
              </a:buClr>
              <a:buSzPct val="80000"/>
            </a:pPr>
            <a:r>
              <a:rPr lang="en-US" altLang="zh-CN" sz="2700">
                <a:latin typeface="Cambria" panose="02040503050406030204" pitchFamily="18" charset="0"/>
              </a:rPr>
              <a:t>A binary tree T if each node is either a leaf or possesses exactly two child nodes.</a:t>
            </a:r>
            <a:endParaRPr lang="en-US" altLang="zh-CN" sz="2700">
              <a:latin typeface="Cambria" panose="02040503050406030204" pitchFamily="18" charset="0"/>
            </a:endParaRPr>
          </a:p>
        </p:txBody>
      </p:sp>
      <p:sp>
        <p:nvSpPr>
          <p:cNvPr id="58372" name="TextBox 18"/>
          <p:cNvSpPr/>
          <p:nvPr/>
        </p:nvSpPr>
        <p:spPr>
          <a:xfrm>
            <a:off x="109538" y="1541463"/>
            <a:ext cx="1560512" cy="369887"/>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Full Binary Tree</a:t>
            </a:r>
            <a:endParaRPr lang="en-US" altLang="zh-CN" i="1">
              <a:solidFill>
                <a:schemeClr val="bg1"/>
              </a:solidFill>
              <a:latin typeface="Tw Cen MT" panose="020B0602020104020603"/>
            </a:endParaRPr>
          </a:p>
        </p:txBody>
      </p:sp>
      <p:sp>
        <p:nvSpPr>
          <p:cNvPr id="58373" name="TextBox 19"/>
          <p:cNvSpPr/>
          <p:nvPr/>
        </p:nvSpPr>
        <p:spPr>
          <a:xfrm>
            <a:off x="4114800" y="1838325"/>
            <a:ext cx="4876800" cy="2266950"/>
          </a:xfrm>
          <a:prstGeom prst="rect">
            <a:avLst/>
          </a:prstGeom>
          <a:noFill/>
          <a:ln w="9525">
            <a:noFill/>
          </a:ln>
        </p:spPr>
        <p:txBody>
          <a:bodyPr wrap="square" anchor="t" anchorCtr="0"/>
          <a:p>
            <a:pPr algn="just">
              <a:lnSpc>
                <a:spcPct val="120000"/>
              </a:lnSpc>
              <a:buClr>
                <a:srgbClr val="C00000"/>
              </a:buClr>
              <a:buSzPct val="80000"/>
            </a:pPr>
            <a:r>
              <a:rPr lang="en-US" altLang="zh-CN" sz="2400">
                <a:latin typeface="Cambria" panose="02040503050406030204" pitchFamily="18" charset="0"/>
              </a:rPr>
              <a:t>A binary tree T with n levels is complete if </a:t>
            </a:r>
            <a:r>
              <a:rPr lang="en-US" altLang="zh-CN" sz="2400" b="1">
                <a:latin typeface="Cambria" panose="02040503050406030204" pitchFamily="18" charset="0"/>
              </a:rPr>
              <a:t>all levels except possibly the last are completely full</a:t>
            </a:r>
            <a:r>
              <a:rPr lang="en-US" altLang="zh-CN" sz="2400">
                <a:latin typeface="Cambria" panose="02040503050406030204" pitchFamily="18" charset="0"/>
              </a:rPr>
              <a:t>, and the </a:t>
            </a:r>
            <a:r>
              <a:rPr lang="en-US" altLang="zh-CN" sz="2400" b="1">
                <a:latin typeface="Cambria" panose="02040503050406030204" pitchFamily="18" charset="0"/>
              </a:rPr>
              <a:t>last level has all its nodes to the left side.</a:t>
            </a:r>
            <a:endParaRPr lang="en-US" altLang="zh-CN" sz="2400" b="1">
              <a:latin typeface="Cambria" panose="02040503050406030204" pitchFamily="18" charset="0"/>
            </a:endParaRPr>
          </a:p>
        </p:txBody>
      </p:sp>
      <p:sp>
        <p:nvSpPr>
          <p:cNvPr id="58374" name="TextBox 20"/>
          <p:cNvSpPr/>
          <p:nvPr/>
        </p:nvSpPr>
        <p:spPr>
          <a:xfrm>
            <a:off x="4275138" y="1541463"/>
            <a:ext cx="2095500" cy="369887"/>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Complete Binary Tree</a:t>
            </a:r>
            <a:endParaRPr lang="en-US" altLang="zh-CN" i="1">
              <a:solidFill>
                <a:schemeClr val="bg1"/>
              </a:solidFill>
              <a:latin typeface="Tw Cen MT" panose="020B0602020104020603"/>
            </a:endParaRPr>
          </a:p>
        </p:txBody>
      </p:sp>
      <p:sp>
        <p:nvSpPr>
          <p:cNvPr id="58375" name="TextBox 16"/>
          <p:cNvSpPr/>
          <p:nvPr/>
        </p:nvSpPr>
        <p:spPr>
          <a:xfrm>
            <a:off x="139700" y="4124325"/>
            <a:ext cx="87757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Class Work</a:t>
            </a:r>
            <a:endParaRPr lang="en-US" altLang="zh-CN" i="1">
              <a:solidFill>
                <a:schemeClr val="bg1"/>
              </a:solidFill>
              <a:latin typeface="Tw Cen MT" panose="020B0602020104020603"/>
            </a:endParaRPr>
          </a:p>
        </p:txBody>
      </p:sp>
      <p:sp>
        <p:nvSpPr>
          <p:cNvPr id="28681" name="TextBox 21"/>
          <p:cNvSpPr/>
          <p:nvPr/>
        </p:nvSpPr>
        <p:spPr>
          <a:xfrm>
            <a:off x="439738" y="6299200"/>
            <a:ext cx="1516062" cy="254000"/>
          </a:xfrm>
          <a:prstGeom prst="rect">
            <a:avLst/>
          </a:prstGeom>
          <a:noFill/>
          <a:ln w="9525">
            <a:noFill/>
          </a:ln>
        </p:spPr>
        <p:txBody>
          <a:bodyPr wrap="none" anchor="t" anchorCtr="0"/>
          <a:p>
            <a:r>
              <a:rPr lang="en-US" altLang="zh-CN" sz="1000" b="1">
                <a:latin typeface="Cambria" panose="02040503050406030204" pitchFamily="18" charset="0"/>
              </a:rPr>
              <a:t>Full but not Complete</a:t>
            </a:r>
            <a:endParaRPr lang="en-US" altLang="zh-CN" sz="1000" b="1">
              <a:latin typeface="Cambria" panose="02040503050406030204" pitchFamily="18" charset="0"/>
            </a:endParaRPr>
          </a:p>
        </p:txBody>
      </p:sp>
      <p:sp>
        <p:nvSpPr>
          <p:cNvPr id="28682" name="TextBox 22"/>
          <p:cNvSpPr/>
          <p:nvPr/>
        </p:nvSpPr>
        <p:spPr>
          <a:xfrm>
            <a:off x="2809875" y="6307138"/>
            <a:ext cx="1516063" cy="254000"/>
          </a:xfrm>
          <a:prstGeom prst="rect">
            <a:avLst/>
          </a:prstGeom>
          <a:noFill/>
          <a:ln w="9525">
            <a:noFill/>
          </a:ln>
        </p:spPr>
        <p:txBody>
          <a:bodyPr wrap="none" anchor="t" anchorCtr="0"/>
          <a:p>
            <a:r>
              <a:rPr lang="en-US" altLang="zh-CN" sz="1000" b="1">
                <a:latin typeface="Cambria" panose="02040503050406030204" pitchFamily="18" charset="0"/>
              </a:rPr>
              <a:t>Complete but not Full</a:t>
            </a:r>
            <a:endParaRPr lang="en-US" altLang="zh-CN" sz="1000" b="1">
              <a:latin typeface="Cambria" panose="02040503050406030204" pitchFamily="18" charset="0"/>
            </a:endParaRPr>
          </a:p>
        </p:txBody>
      </p:sp>
      <p:sp>
        <p:nvSpPr>
          <p:cNvPr id="28683" name="TextBox 23"/>
          <p:cNvSpPr/>
          <p:nvPr/>
        </p:nvSpPr>
        <p:spPr>
          <a:xfrm>
            <a:off x="5249863" y="6291263"/>
            <a:ext cx="1303337" cy="254000"/>
          </a:xfrm>
          <a:prstGeom prst="rect">
            <a:avLst/>
          </a:prstGeom>
          <a:noFill/>
          <a:ln w="9525">
            <a:noFill/>
          </a:ln>
        </p:spPr>
        <p:txBody>
          <a:bodyPr wrap="none" anchor="t" anchorCtr="0"/>
          <a:p>
            <a:r>
              <a:rPr lang="en-US" altLang="zh-CN" sz="1000" b="1">
                <a:latin typeface="Cambria" panose="02040503050406030204" pitchFamily="18" charset="0"/>
              </a:rPr>
              <a:t>Full and Complete</a:t>
            </a:r>
            <a:endParaRPr lang="en-US" altLang="zh-CN" sz="1000" b="1">
              <a:latin typeface="Cambria" panose="02040503050406030204" pitchFamily="18" charset="0"/>
            </a:endParaRPr>
          </a:p>
        </p:txBody>
      </p:sp>
      <p:sp>
        <p:nvSpPr>
          <p:cNvPr id="28684" name="TextBox 24"/>
          <p:cNvSpPr/>
          <p:nvPr/>
        </p:nvSpPr>
        <p:spPr>
          <a:xfrm>
            <a:off x="6850063" y="6291263"/>
            <a:ext cx="1817687" cy="254000"/>
          </a:xfrm>
          <a:prstGeom prst="rect">
            <a:avLst/>
          </a:prstGeom>
          <a:noFill/>
          <a:ln w="9525">
            <a:noFill/>
          </a:ln>
        </p:spPr>
        <p:txBody>
          <a:bodyPr wrap="none" anchor="t" anchorCtr="0"/>
          <a:p>
            <a:r>
              <a:rPr lang="en-US" altLang="zh-CN" sz="1000" b="1">
                <a:latin typeface="Cambria" panose="02040503050406030204" pitchFamily="18" charset="0"/>
              </a:rPr>
              <a:t>Neither Full nor Complete</a:t>
            </a:r>
            <a:endParaRPr lang="en-US" altLang="zh-CN" sz="1000" b="1">
              <a:latin typeface="Cambria" panose="02040503050406030204" pitchFamily="18" charset="0"/>
            </a:endParaRPr>
          </a:p>
        </p:txBody>
      </p:sp>
      <p:pic>
        <p:nvPicPr>
          <p:cNvPr id="58380" name="Picture 2"/>
          <p:cNvPicPr>
            <a:picLocks noChangeAspect="1"/>
          </p:cNvPicPr>
          <p:nvPr/>
        </p:nvPicPr>
        <p:blipFill>
          <a:blip r:embed="rId2"/>
          <a:stretch>
            <a:fillRect/>
          </a:stretch>
        </p:blipFill>
        <p:spPr>
          <a:xfrm>
            <a:off x="8504238" y="4160838"/>
            <a:ext cx="381000" cy="304800"/>
          </a:xfrm>
          <a:prstGeom prst="rect">
            <a:avLst/>
          </a:prstGeom>
          <a:noFill/>
          <a:ln w="9525">
            <a:noFill/>
          </a:ln>
        </p:spPr>
      </p:pic>
      <p:pic>
        <p:nvPicPr>
          <p:cNvPr id="58381" name="Picture 1"/>
          <p:cNvPicPr>
            <a:picLocks noChangeAspect="1"/>
          </p:cNvPicPr>
          <p:nvPr/>
        </p:nvPicPr>
        <p:blipFill>
          <a:blip r:embed="rId3"/>
          <a:stretch>
            <a:fillRect/>
          </a:stretch>
        </p:blipFill>
        <p:spPr>
          <a:xfrm>
            <a:off x="176213" y="4584700"/>
            <a:ext cx="2228850" cy="1771650"/>
          </a:xfrm>
          <a:prstGeom prst="rect">
            <a:avLst/>
          </a:prstGeom>
          <a:noFill/>
          <a:ln w="9525">
            <a:noFill/>
          </a:ln>
        </p:spPr>
      </p:pic>
      <p:pic>
        <p:nvPicPr>
          <p:cNvPr id="58382" name="Picture 2"/>
          <p:cNvPicPr>
            <a:picLocks noChangeAspect="1"/>
          </p:cNvPicPr>
          <p:nvPr/>
        </p:nvPicPr>
        <p:blipFill>
          <a:blip r:embed="rId4"/>
          <a:stretch>
            <a:fillRect/>
          </a:stretch>
        </p:blipFill>
        <p:spPr>
          <a:xfrm>
            <a:off x="2471738" y="4572000"/>
            <a:ext cx="2428875" cy="1771650"/>
          </a:xfrm>
          <a:prstGeom prst="rect">
            <a:avLst/>
          </a:prstGeom>
          <a:noFill/>
          <a:ln w="9525">
            <a:noFill/>
          </a:ln>
        </p:spPr>
      </p:pic>
      <p:pic>
        <p:nvPicPr>
          <p:cNvPr id="58383" name="Picture 3"/>
          <p:cNvPicPr>
            <a:picLocks noChangeAspect="1"/>
          </p:cNvPicPr>
          <p:nvPr/>
        </p:nvPicPr>
        <p:blipFill>
          <a:blip r:embed="rId5"/>
          <a:stretch>
            <a:fillRect/>
          </a:stretch>
        </p:blipFill>
        <p:spPr>
          <a:xfrm>
            <a:off x="4897438" y="5210175"/>
            <a:ext cx="1990725" cy="1123950"/>
          </a:xfrm>
          <a:prstGeom prst="rect">
            <a:avLst/>
          </a:prstGeom>
          <a:noFill/>
          <a:ln w="9525">
            <a:noFill/>
          </a:ln>
        </p:spPr>
      </p:pic>
      <p:pic>
        <p:nvPicPr>
          <p:cNvPr id="58384" name="Picture 4"/>
          <p:cNvPicPr>
            <a:picLocks noChangeAspect="1"/>
          </p:cNvPicPr>
          <p:nvPr/>
        </p:nvPicPr>
        <p:blipFill>
          <a:blip r:embed="rId6"/>
          <a:stretch>
            <a:fillRect/>
          </a:stretch>
        </p:blipFill>
        <p:spPr>
          <a:xfrm>
            <a:off x="7239000" y="5194300"/>
            <a:ext cx="847725" cy="11239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681">
                                            <p:txEl>
                                              <p:charRg st="0" end="22"/>
                                            </p:txEl>
                                          </p:spTgt>
                                        </p:tgtEl>
                                        <p:attrNameLst>
                                          <p:attrName>style.visibility</p:attrName>
                                        </p:attrNameLst>
                                      </p:cBhvr>
                                      <p:to>
                                        <p:strVal val="visible"/>
                                      </p:to>
                                    </p:set>
                                    <p:animEffect transition="in" filter="fade">
                                      <p:cBhvr>
                                        <p:cTn id="7" dur="2000"/>
                                        <p:tgtEl>
                                          <p:spTgt spid="28681">
                                            <p:txEl>
                                              <p:charRg st="0" end="2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682">
                                            <p:txEl>
                                              <p:charRg st="0" end="22"/>
                                            </p:txEl>
                                          </p:spTgt>
                                        </p:tgtEl>
                                        <p:attrNameLst>
                                          <p:attrName>style.visibility</p:attrName>
                                        </p:attrNameLst>
                                      </p:cBhvr>
                                      <p:to>
                                        <p:strVal val="visible"/>
                                      </p:to>
                                    </p:set>
                                    <p:animEffect transition="in" filter="fade">
                                      <p:cBhvr>
                                        <p:cTn id="12" dur="2000"/>
                                        <p:tgtEl>
                                          <p:spTgt spid="28682">
                                            <p:txEl>
                                              <p:charRg st="0" end="2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683">
                                            <p:txEl>
                                              <p:charRg st="0" end="18"/>
                                            </p:txEl>
                                          </p:spTgt>
                                        </p:tgtEl>
                                        <p:attrNameLst>
                                          <p:attrName>style.visibility</p:attrName>
                                        </p:attrNameLst>
                                      </p:cBhvr>
                                      <p:to>
                                        <p:strVal val="visible"/>
                                      </p:to>
                                    </p:set>
                                    <p:animEffect transition="in" filter="fade">
                                      <p:cBhvr>
                                        <p:cTn id="17" dur="2000"/>
                                        <p:tgtEl>
                                          <p:spTgt spid="28683">
                                            <p:txEl>
                                              <p:charRg st="0" end="1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684">
                                            <p:txEl>
                                              <p:charRg st="0" end="26"/>
                                            </p:txEl>
                                          </p:spTgt>
                                        </p:tgtEl>
                                        <p:attrNameLst>
                                          <p:attrName>style.visibility</p:attrName>
                                        </p:attrNameLst>
                                      </p:cBhvr>
                                      <p:to>
                                        <p:strVal val="visible"/>
                                      </p:to>
                                    </p:set>
                                    <p:animEffect transition="in" filter="fade">
                                      <p:cBhvr>
                                        <p:cTn id="22" dur="2000"/>
                                        <p:tgtEl>
                                          <p:spTgt spid="28684">
                                            <p:txEl>
                                              <p:charRg st="0" end="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1" grpId="0" animBg="1" build="allAtOnce"/>
      <p:bldP spid="28682" grpId="1" animBg="1" build="allAtOnce"/>
      <p:bldP spid="28683" grpId="2" animBg="1" build="allAtOnce"/>
      <p:bldP spid="28684" grpId="3" animBg="1"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Title 1"/>
          <p:cNvSpPr>
            <a:spLocks noGrp="1"/>
          </p:cNvSpPr>
          <p:nvPr>
            <p:ph type="title"/>
          </p:nvPr>
        </p:nvSpPr>
        <p:spPr>
          <a:xfrm>
            <a:off x="682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Extended Binary Trees : 2-Trees</a:t>
            </a:r>
            <a:endParaRPr lang="en-US" altLang="zh-CN" sz="4000" b="1">
              <a:solidFill>
                <a:schemeClr val="tx1"/>
              </a:solidFill>
              <a:latin typeface="Cambria" panose="02040503050406030204" pitchFamily="18" charset="0"/>
            </a:endParaRPr>
          </a:p>
        </p:txBody>
      </p:sp>
      <p:pic>
        <p:nvPicPr>
          <p:cNvPr id="6041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60419" name="TextBox 17"/>
          <p:cNvSpPr/>
          <p:nvPr/>
        </p:nvSpPr>
        <p:spPr>
          <a:xfrm>
            <a:off x="58738" y="1531938"/>
            <a:ext cx="8991600" cy="1200150"/>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The tree is said to be </a:t>
            </a:r>
            <a:r>
              <a:rPr lang="en-US" altLang="zh-CN" sz="2000" b="1">
                <a:latin typeface="Cambria" panose="02040503050406030204" pitchFamily="18" charset="0"/>
              </a:rPr>
              <a:t>strictly</a:t>
            </a:r>
            <a:r>
              <a:rPr lang="en-US" altLang="zh-CN" sz="2000">
                <a:latin typeface="Cambria" panose="02040503050406030204" pitchFamily="18" charset="0"/>
              </a:rPr>
              <a:t> or </a:t>
            </a:r>
            <a:r>
              <a:rPr lang="en-US" altLang="zh-CN" sz="2000" b="1">
                <a:latin typeface="Cambria" panose="02040503050406030204" pitchFamily="18" charset="0"/>
              </a:rPr>
              <a:t>extended</a:t>
            </a:r>
            <a:r>
              <a:rPr lang="en-US" altLang="zh-CN" sz="2000">
                <a:latin typeface="Cambria" panose="02040503050406030204" pitchFamily="18" charset="0"/>
              </a:rPr>
              <a:t> or </a:t>
            </a:r>
            <a:r>
              <a:rPr lang="en-US" altLang="zh-CN" sz="2000" b="1">
                <a:latin typeface="Cambria" panose="02040503050406030204" pitchFamily="18" charset="0"/>
              </a:rPr>
              <a:t>2-trees</a:t>
            </a:r>
            <a:r>
              <a:rPr lang="en-US" altLang="zh-CN" sz="2000">
                <a:latin typeface="Cambria" panose="02040503050406030204" pitchFamily="18" charset="0"/>
              </a:rPr>
              <a:t> binary tree, </a:t>
            </a:r>
            <a:r>
              <a:rPr lang="en-US" altLang="zh-CN" sz="2000" b="1">
                <a:latin typeface="Cambria" panose="02040503050406030204" pitchFamily="18" charset="0"/>
              </a:rPr>
              <a:t>if every non-leaf made in a binary tree has non-empty left and right sub trees</a:t>
            </a:r>
            <a:r>
              <a:rPr lang="en-US" altLang="zh-CN" sz="2000">
                <a:latin typeface="Cambria" panose="02040503050406030204" pitchFamily="18" charset="0"/>
              </a:rPr>
              <a:t>. A strictly binary tree with n leaves always contains </a:t>
            </a:r>
            <a:r>
              <a:rPr lang="en-US" altLang="zh-CN" sz="2000" b="1">
                <a:latin typeface="Cambria" panose="02040503050406030204" pitchFamily="18" charset="0"/>
              </a:rPr>
              <a:t>2*n–1</a:t>
            </a:r>
            <a:r>
              <a:rPr lang="en-US" altLang="zh-CN" sz="2000">
                <a:latin typeface="Cambria" panose="02040503050406030204" pitchFamily="18" charset="0"/>
              </a:rPr>
              <a:t> nodes.</a:t>
            </a:r>
            <a:endParaRPr lang="en-US" altLang="zh-CN" sz="2000">
              <a:latin typeface="Cambria" panose="02040503050406030204" pitchFamily="18" charset="0"/>
            </a:endParaRPr>
          </a:p>
        </p:txBody>
      </p:sp>
      <p:pic>
        <p:nvPicPr>
          <p:cNvPr id="60420" name="Picture 2"/>
          <p:cNvPicPr>
            <a:picLocks noChangeAspect="1"/>
          </p:cNvPicPr>
          <p:nvPr/>
        </p:nvPicPr>
        <p:blipFill>
          <a:blip r:embed="rId2"/>
          <a:stretch>
            <a:fillRect/>
          </a:stretch>
        </p:blipFill>
        <p:spPr>
          <a:xfrm>
            <a:off x="1638300" y="2743200"/>
            <a:ext cx="5676900" cy="3505200"/>
          </a:xfrm>
          <a:prstGeom prst="rect">
            <a:avLst/>
          </a:prstGeom>
          <a:noFill/>
          <a:ln w="9525">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Title 1"/>
          <p:cNvSpPr>
            <a:spLocks noGrp="1"/>
          </p:cNvSpPr>
          <p:nvPr>
            <p:ph type="title"/>
          </p:nvPr>
        </p:nvSpPr>
        <p:spPr>
          <a:xfrm>
            <a:off x="682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Extended Binary Trees cont…</a:t>
            </a:r>
            <a:endParaRPr lang="en-US" altLang="zh-CN" sz="4000" b="1">
              <a:solidFill>
                <a:schemeClr val="tx1"/>
              </a:solidFill>
              <a:latin typeface="Cambria" panose="02040503050406030204" pitchFamily="18" charset="0"/>
            </a:endParaRPr>
          </a:p>
        </p:txBody>
      </p:sp>
      <p:pic>
        <p:nvPicPr>
          <p:cNvPr id="6246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62467" name="TextBox 17"/>
          <p:cNvSpPr/>
          <p:nvPr/>
        </p:nvSpPr>
        <p:spPr>
          <a:xfrm>
            <a:off x="58738" y="1531938"/>
            <a:ext cx="8991600" cy="1200150"/>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The main application of a 2-tree is to represent and compute any algebraic expression using binary operation. For example, consider an algebraic expression E, where </a:t>
            </a:r>
            <a:r>
              <a:rPr lang="en-US" altLang="zh-CN" sz="2000" b="1">
                <a:latin typeface="Cambria" panose="02040503050406030204" pitchFamily="18" charset="0"/>
              </a:rPr>
              <a:t>E = (a +b ) / ((c – d) * e)</a:t>
            </a:r>
            <a:endParaRPr lang="en-US" altLang="zh-CN" sz="2000" b="1">
              <a:latin typeface="Cambria" panose="02040503050406030204" pitchFamily="18" charset="0"/>
            </a:endParaRPr>
          </a:p>
        </p:txBody>
      </p:sp>
      <p:pic>
        <p:nvPicPr>
          <p:cNvPr id="30725" name="Picture 2"/>
          <p:cNvPicPr>
            <a:picLocks noChangeAspect="1"/>
          </p:cNvPicPr>
          <p:nvPr/>
        </p:nvPicPr>
        <p:blipFill>
          <a:blip r:embed="rId2"/>
          <a:stretch>
            <a:fillRect/>
          </a:stretch>
        </p:blipFill>
        <p:spPr>
          <a:xfrm>
            <a:off x="1828800" y="2862263"/>
            <a:ext cx="5286375" cy="34194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fade">
                                      <p:cBhvr>
                                        <p:cTn id="7" dur="20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Title 1"/>
          <p:cNvSpPr>
            <a:spLocks noGrp="1"/>
          </p:cNvSpPr>
          <p:nvPr>
            <p:ph type="title"/>
          </p:nvPr>
        </p:nvSpPr>
        <p:spPr>
          <a:xfrm>
            <a:off x="304800"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Chapter Contents</a:t>
            </a:r>
            <a:endParaRPr lang="en-US" altLang="zh-CN" b="1">
              <a:solidFill>
                <a:schemeClr val="tx1"/>
              </a:solidFill>
              <a:latin typeface="Cambria" panose="02040503050406030204" pitchFamily="18" charset="0"/>
            </a:endParaRPr>
          </a:p>
        </p:txBody>
      </p:sp>
      <p:pic>
        <p:nvPicPr>
          <p:cNvPr id="2765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graphicFrame>
        <p:nvGraphicFramePr>
          <p:cNvPr id="13316" name="Table 13315"/>
          <p:cNvGraphicFramePr/>
          <p:nvPr/>
        </p:nvGraphicFramePr>
        <p:xfrm>
          <a:off x="228600" y="1617663"/>
          <a:ext cx="8686800" cy="3932238"/>
        </p:xfrm>
        <a:graphic>
          <a:graphicData uri="http://schemas.openxmlformats.org/drawingml/2006/table">
            <a:tbl>
              <a:tblPr/>
              <a:tblGrid>
                <a:gridCol w="838200"/>
                <a:gridCol w="7239000"/>
                <a:gridCol w="609600"/>
              </a:tblGrid>
              <a:tr h="457200">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lvl="0" eaLnBrk="1" latinLnBrk="0" hangingPunct="1">
                        <a:buNone/>
                      </a:pPr>
                      <a:r>
                        <a:rPr lang="en-US" sz="2400"/>
                        <a:t>Sr #</a:t>
                      </a:r>
                      <a:endParaRPr lang="en-US" sz="2400"/>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lvl="0" eaLnBrk="1" latinLnBrk="0" hangingPunct="1">
                        <a:buNone/>
                      </a:pPr>
                      <a:r>
                        <a:rPr lang="en-US" sz="2400"/>
                        <a:t>Major and</a:t>
                      </a:r>
                      <a:r>
                        <a:rPr lang="en-US" sz="2400" baseline="0"/>
                        <a:t> Detailed Coverage Area</a:t>
                      </a:r>
                      <a:endParaRPr lang="en-US" sz="2400"/>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lvl="0" eaLnBrk="1" latinLnBrk="0" hangingPunct="1">
                        <a:buNone/>
                      </a:pPr>
                      <a:r>
                        <a:rPr lang="en-US" sz="2400"/>
                        <a:t>Hrs</a:t>
                      </a:r>
                      <a:endParaRPr lang="en-US" sz="2400"/>
                    </a:p>
                  </a:txBody>
                  <a:tcPr>
                    <a:lnL>
                      <a:noFill/>
                    </a:lnL>
                    <a:lnR>
                      <a:noFill/>
                    </a:lnR>
                    <a:lnT>
                      <a:noFill/>
                    </a:lnT>
                    <a:lnB>
                      <a:noFill/>
                    </a:lnB>
                    <a:lnTlToBr>
                      <a:noFill/>
                    </a:lnTlToBr>
                    <a:lnBlToTr>
                      <a:noFill/>
                    </a:lnBlToTr>
                    <a:noFill/>
                  </a:tcPr>
                </a:tc>
              </a:tr>
              <a:tr h="577850">
                <a:tc rowSpan="2">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3200">
                          <a:solidFill>
                            <a:srgbClr val="000000"/>
                          </a:solidFill>
                          <a:latin typeface="Tw Cen MT" panose="020B0602020104020603"/>
                        </a:rPr>
                        <a:t>5</a:t>
                      </a:r>
                      <a:endParaRPr lang="en-US" sz="3200">
                        <a:solidFill>
                          <a:srgbClr val="000000"/>
                        </a:solidFill>
                        <a:latin typeface="Tw Cen MT" panose="020B0602020104020603"/>
                      </a:endParaRPr>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defTabSz="914400" rtl="0" eaLnBrk="1" fontAlgn="base" latinLnBrk="0" hangingPunct="1">
                        <a:lnSpc>
                          <a:spcPct val="100000"/>
                        </a:lnSpc>
                        <a:spcBef>
                          <a:spcPct val="0"/>
                        </a:spcBef>
                        <a:spcAft>
                          <a:spcPct val="0"/>
                        </a:spcAft>
                        <a:buClrTx/>
                        <a:buSzPct val="100000"/>
                        <a:buFontTx/>
                        <a:buNone/>
                      </a:pPr>
                      <a:r>
                        <a:rPr lang="en-US" sz="3200" b="1">
                          <a:solidFill>
                            <a:srgbClr val="000000"/>
                          </a:solidFill>
                          <a:latin typeface="Tw Cen MT" panose="020B0602020104020603"/>
                        </a:rPr>
                        <a:t>Trees</a:t>
                      </a:r>
                      <a:endParaRPr lang="en-US" sz="3200" b="1">
                        <a:solidFill>
                          <a:srgbClr val="000000"/>
                        </a:solidFill>
                        <a:latin typeface="Tw Cen MT" panose="020B0602020104020603"/>
                      </a:endParaRPr>
                    </a:p>
                  </a:txBody>
                  <a:tcPr>
                    <a:lnL>
                      <a:noFill/>
                    </a:lnL>
                    <a:lnR>
                      <a:noFill/>
                    </a:lnR>
                    <a:lnT>
                      <a:noFill/>
                    </a:lnT>
                    <a:lnB>
                      <a:noFill/>
                    </a:lnB>
                    <a:lnTlToBr>
                      <a:noFill/>
                    </a:lnTlToBr>
                    <a:lnBlToTr>
                      <a:noFill/>
                    </a:lnBlToTr>
                    <a:noFill/>
                  </a:tcPr>
                </a:tc>
                <a:tc rowSpan="2">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3200">
                          <a:solidFill>
                            <a:srgbClr val="000000"/>
                          </a:solidFill>
                          <a:latin typeface="Tw Cen MT" panose="020B0602020104020603"/>
                        </a:rPr>
                        <a:t>8</a:t>
                      </a:r>
                      <a:endParaRPr lang="en-US" sz="3200">
                        <a:solidFill>
                          <a:srgbClr val="000000"/>
                        </a:solidFill>
                        <a:latin typeface="Tw Cen MT" panose="020B0602020104020603"/>
                      </a:endParaRPr>
                    </a:p>
                  </a:txBody>
                  <a:tcPr>
                    <a:lnL>
                      <a:noFill/>
                    </a:lnL>
                    <a:lnR>
                      <a:noFill/>
                    </a:lnR>
                    <a:lnT>
                      <a:noFill/>
                    </a:lnT>
                    <a:lnB>
                      <a:noFill/>
                    </a:lnB>
                    <a:lnTlToBr>
                      <a:noFill/>
                    </a:lnTlToBr>
                    <a:lnBlToTr>
                      <a:noFill/>
                    </a:lnBlToTr>
                    <a:noFill/>
                  </a:tcPr>
                </a:tc>
              </a:tr>
              <a:tr h="2530475">
                <a:tc vMerge="1">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3200">
                          <a:solidFill>
                            <a:srgbClr val="000000"/>
                          </a:solidFill>
                          <a:latin typeface="Tw Cen MT" panose="020B0602020104020603"/>
                        </a:rPr>
                        <a:t>Introduction, Binary Trees, Binary Tree Traversals, Threaded Binary Trees, Binary Search Trees, AVL Trees</a:t>
                      </a:r>
                      <a:endParaRPr lang="en-US" sz="3200">
                        <a:solidFill>
                          <a:srgbClr val="000000"/>
                        </a:solidFill>
                        <a:latin typeface="Tw Cen MT" panose="020B0602020104020603"/>
                      </a:endParaRPr>
                    </a:p>
                  </a:txBody>
                  <a:tcPr>
                    <a:lnL>
                      <a:noFill/>
                    </a:lnL>
                    <a:lnR>
                      <a:noFill/>
                    </a:lnR>
                    <a:lnT>
                      <a:noFill/>
                    </a:lnT>
                    <a:lnB>
                      <a:noFill/>
                    </a:lnB>
                    <a:lnTlToBr>
                      <a:noFill/>
                    </a:lnTlToBr>
                    <a:lnBlToTr>
                      <a:noFill/>
                    </a:lnBlToTr>
                    <a:noFill/>
                  </a:tcPr>
                </a:tc>
                <a:tc vMerge="1">
                  <a:tcPr/>
                </a:tc>
              </a:tr>
            </a:tbl>
          </a:graphicData>
        </a:graphic>
      </p:graphicFrame>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Title 1"/>
          <p:cNvSpPr>
            <a:spLocks noGrp="1"/>
          </p:cNvSpPr>
          <p:nvPr>
            <p:ph type="title"/>
          </p:nvPr>
        </p:nvSpPr>
        <p:spPr>
          <a:xfrm>
            <a:off x="68263" y="228600"/>
            <a:ext cx="8153400" cy="990600"/>
          </a:xfrm>
        </p:spPr>
        <p:txBody>
          <a:bodyPr wrap="square" lIns="91273" tIns="45636" rIns="91273" bIns="45636" anchor="ctr" anchorCtr="0"/>
          <a:p>
            <a:r>
              <a:rPr lang="en-US" altLang="zh-CN" sz="3200" b="1">
                <a:solidFill>
                  <a:schemeClr val="tx1"/>
                </a:solidFill>
                <a:latin typeface="Cambria" panose="02040503050406030204" pitchFamily="18" charset="0"/>
              </a:rPr>
              <a:t>Representing Binary Trees in Memory</a:t>
            </a:r>
            <a:endParaRPr lang="en-US" altLang="zh-CN" sz="3200" b="1">
              <a:solidFill>
                <a:schemeClr val="tx1"/>
              </a:solidFill>
              <a:latin typeface="Cambria" panose="02040503050406030204" pitchFamily="18" charset="0"/>
            </a:endParaRPr>
          </a:p>
        </p:txBody>
      </p:sp>
      <p:pic>
        <p:nvPicPr>
          <p:cNvPr id="6451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64515" name="TextBox 17"/>
          <p:cNvSpPr/>
          <p:nvPr/>
        </p:nvSpPr>
        <p:spPr>
          <a:xfrm>
            <a:off x="58738" y="1531938"/>
            <a:ext cx="8991600" cy="1200150"/>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Let T be the binary tree. There are 2 ways of representing binary tree in memory. The first and usual way is called the </a:t>
            </a:r>
            <a:r>
              <a:rPr lang="en-US" altLang="zh-CN" sz="2000" b="1">
                <a:latin typeface="Cambria" panose="02040503050406030204" pitchFamily="18" charset="0"/>
              </a:rPr>
              <a:t>link representation of T </a:t>
            </a:r>
            <a:r>
              <a:rPr lang="en-US" altLang="zh-CN" sz="2000">
                <a:latin typeface="Cambria" panose="02040503050406030204" pitchFamily="18" charset="0"/>
              </a:rPr>
              <a:t>and the second way which uses a </a:t>
            </a:r>
            <a:r>
              <a:rPr lang="en-US" altLang="zh-CN" sz="2000" b="1">
                <a:latin typeface="Cambria" panose="02040503050406030204" pitchFamily="18" charset="0"/>
              </a:rPr>
              <a:t>single array </a:t>
            </a:r>
            <a:r>
              <a:rPr lang="en-US" altLang="zh-CN" sz="2000">
                <a:latin typeface="Cambria" panose="02040503050406030204" pitchFamily="18" charset="0"/>
              </a:rPr>
              <a:t>called the </a:t>
            </a:r>
            <a:r>
              <a:rPr lang="en-US" altLang="zh-CN" sz="2000" b="1">
                <a:latin typeface="Cambria" panose="02040503050406030204" pitchFamily="18" charset="0"/>
              </a:rPr>
              <a:t>sequential representation of T</a:t>
            </a:r>
            <a:r>
              <a:rPr lang="en-US" altLang="zh-CN" sz="2000">
                <a:latin typeface="Cambria" panose="02040503050406030204" pitchFamily="18" charset="0"/>
              </a:rPr>
              <a:t>.</a:t>
            </a:r>
            <a:endParaRPr lang="en-US" altLang="zh-CN" sz="2000" b="1">
              <a:latin typeface="Cambria" panose="02040503050406030204" pitchFamily="18" charset="0"/>
            </a:endParaRPr>
          </a:p>
        </p:txBody>
      </p:sp>
      <p:sp>
        <p:nvSpPr>
          <p:cNvPr id="64516" name="TextBox 6"/>
          <p:cNvSpPr/>
          <p:nvPr/>
        </p:nvSpPr>
        <p:spPr>
          <a:xfrm>
            <a:off x="160338" y="2786063"/>
            <a:ext cx="2463800" cy="369887"/>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Sequential Representation</a:t>
            </a:r>
            <a:endParaRPr lang="en-US" altLang="zh-CN" i="1">
              <a:solidFill>
                <a:schemeClr val="bg1"/>
              </a:solidFill>
              <a:latin typeface="Tw Cen MT" panose="020B0602020104020603"/>
            </a:endParaRPr>
          </a:p>
        </p:txBody>
      </p:sp>
      <p:sp>
        <p:nvSpPr>
          <p:cNvPr id="64517" name="TextBox 7"/>
          <p:cNvSpPr/>
          <p:nvPr/>
        </p:nvSpPr>
        <p:spPr>
          <a:xfrm>
            <a:off x="50800" y="3067050"/>
            <a:ext cx="8991600" cy="3163888"/>
          </a:xfrm>
          <a:prstGeom prst="rect">
            <a:avLst/>
          </a:prstGeom>
          <a:noFill/>
          <a:ln w="9525">
            <a:noFill/>
          </a:ln>
        </p:spPr>
        <p:txBody>
          <a:bodyPr wrap="square" anchor="t" anchorCtr="0"/>
          <a:p>
            <a:pPr marL="317500" indent="-317500" algn="just">
              <a:lnSpc>
                <a:spcPct val="120000"/>
              </a:lnSpc>
              <a:buClr>
                <a:srgbClr val="C00000"/>
              </a:buClr>
              <a:buSzPct val="80000"/>
            </a:pPr>
            <a:r>
              <a:rPr lang="en-US" altLang="zh-CN" sz="2000">
                <a:latin typeface="Cambria" panose="02040503050406030204" pitchFamily="18" charset="0"/>
              </a:rPr>
              <a:t>Binary Trees can be represented using 1-D array in memory. The rule to store binary tree in array are :</a:t>
            </a:r>
            <a:endParaRPr lang="en-US" altLang="zh-CN" sz="2000">
              <a:latin typeface="Cambria" panose="02040503050406030204" pitchFamily="18" charset="0"/>
            </a:endParaRPr>
          </a:p>
          <a:p>
            <a:pPr marL="317500" indent="-317500" algn="just">
              <a:lnSpc>
                <a:spcPct val="120000"/>
              </a:lnSpc>
              <a:buClr>
                <a:srgbClr val="C00000"/>
              </a:buClr>
              <a:buSzPct val="80000"/>
            </a:pPr>
            <a:endParaRPr lang="en-US" altLang="zh-CN" sz="20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The values of binary tree is stored in an array called as </a:t>
            </a:r>
            <a:r>
              <a:rPr lang="en-US" altLang="zh-CN" b="1">
                <a:latin typeface="Cambria" panose="02040503050406030204" pitchFamily="18" charset="0"/>
              </a:rPr>
              <a:t>tree</a:t>
            </a:r>
            <a:r>
              <a:rPr lang="en-US" altLang="zh-CN">
                <a:latin typeface="Cambria" panose="02040503050406030204" pitchFamily="18" charset="0"/>
              </a:rPr>
              <a:t>.</a:t>
            </a:r>
            <a:endParaRPr lang="en-US" altLang="zh-CN">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The root of the tree is stored at first location i.e. at  tree[0](or at 0</a:t>
            </a:r>
            <a:r>
              <a:rPr lang="en-US" altLang="zh-CN" baseline="30000">
                <a:latin typeface="Cambria" panose="02040503050406030204" pitchFamily="18" charset="0"/>
              </a:rPr>
              <a:t>th</a:t>
            </a:r>
            <a:r>
              <a:rPr lang="en-US" altLang="zh-CN">
                <a:latin typeface="Cambria" panose="02040503050406030204" pitchFamily="18" charset="0"/>
              </a:rPr>
              <a:t> index).</a:t>
            </a:r>
            <a:endParaRPr lang="en-US" altLang="zh-CN">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The left child of tree is stored at  2i +1 and right child is stored at  2i+2 location.</a:t>
            </a:r>
            <a:endParaRPr lang="en-US" altLang="zh-CN">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The maximum size of the array tree is given as  2</a:t>
            </a:r>
            <a:r>
              <a:rPr lang="en-US" altLang="zh-CN" baseline="30000">
                <a:latin typeface="Cambria" panose="02040503050406030204" pitchFamily="18" charset="0"/>
              </a:rPr>
              <a:t>h+1</a:t>
            </a:r>
            <a:r>
              <a:rPr lang="en-US" altLang="zh-CN">
                <a:latin typeface="Cambria" panose="02040503050406030204" pitchFamily="18" charset="0"/>
              </a:rPr>
              <a:t>-1, where h is the height of the tree.</a:t>
            </a:r>
            <a:endParaRPr lang="en-US" altLang="zh-CN">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An empty tree or sub-tree is specified using NULL. If tree[0] = NULL, then it means that tree is empty.</a:t>
            </a:r>
            <a:endParaRPr lang="en-US" altLang="zh-CN">
              <a:latin typeface="Cambria" panose="02040503050406030204" pitchFamily="18"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Title 1"/>
          <p:cNvSpPr>
            <a:spLocks noGrp="1"/>
          </p:cNvSpPr>
          <p:nvPr>
            <p:ph type="title"/>
          </p:nvPr>
        </p:nvSpPr>
        <p:spPr>
          <a:xfrm>
            <a:off x="68263" y="228600"/>
            <a:ext cx="8153400" cy="990600"/>
          </a:xfrm>
        </p:spPr>
        <p:txBody>
          <a:bodyPr wrap="square" lIns="91273" tIns="45636" rIns="91273" bIns="45636" anchor="ctr" anchorCtr="0"/>
          <a:p>
            <a:r>
              <a:rPr lang="en-US" altLang="zh-CN" sz="3200" b="1">
                <a:solidFill>
                  <a:schemeClr val="tx1"/>
                </a:solidFill>
                <a:latin typeface="Cambria" panose="02040503050406030204" pitchFamily="18" charset="0"/>
              </a:rPr>
              <a:t>Sequential Representation of Binary Tree</a:t>
            </a:r>
            <a:endParaRPr lang="en-US" altLang="zh-CN" sz="3200" b="1">
              <a:solidFill>
                <a:schemeClr val="tx1"/>
              </a:solidFill>
              <a:latin typeface="Cambria" panose="02040503050406030204" pitchFamily="18" charset="0"/>
            </a:endParaRPr>
          </a:p>
        </p:txBody>
      </p:sp>
      <p:pic>
        <p:nvPicPr>
          <p:cNvPr id="6656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66563" name="Picture 2"/>
          <p:cNvPicPr>
            <a:picLocks noChangeAspect="1"/>
          </p:cNvPicPr>
          <p:nvPr/>
        </p:nvPicPr>
        <p:blipFill>
          <a:blip r:embed="rId2"/>
          <a:stretch>
            <a:fillRect/>
          </a:stretch>
        </p:blipFill>
        <p:spPr>
          <a:xfrm>
            <a:off x="47625" y="1600200"/>
            <a:ext cx="3533775" cy="4410075"/>
          </a:xfrm>
          <a:prstGeom prst="rect">
            <a:avLst/>
          </a:prstGeom>
          <a:noFill/>
          <a:ln w="9525">
            <a:noFill/>
          </a:ln>
        </p:spPr>
      </p:pic>
      <p:pic>
        <p:nvPicPr>
          <p:cNvPr id="66564" name="Picture 3"/>
          <p:cNvPicPr>
            <a:picLocks noChangeAspect="1"/>
          </p:cNvPicPr>
          <p:nvPr/>
        </p:nvPicPr>
        <p:blipFill>
          <a:blip r:embed="rId3"/>
          <a:stretch>
            <a:fillRect/>
          </a:stretch>
        </p:blipFill>
        <p:spPr>
          <a:xfrm>
            <a:off x="3370263" y="1846263"/>
            <a:ext cx="5629275" cy="485775"/>
          </a:xfrm>
          <a:prstGeom prst="rect">
            <a:avLst/>
          </a:prstGeom>
          <a:noFill/>
          <a:ln w="9525">
            <a:noFill/>
          </a:ln>
        </p:spPr>
      </p:pic>
      <p:sp>
        <p:nvSpPr>
          <p:cNvPr id="66565" name="TextBox 10"/>
          <p:cNvSpPr/>
          <p:nvPr/>
        </p:nvSpPr>
        <p:spPr>
          <a:xfrm>
            <a:off x="3352800" y="1524000"/>
            <a:ext cx="4572000" cy="393700"/>
          </a:xfrm>
          <a:prstGeom prst="rect">
            <a:avLst/>
          </a:prstGeom>
          <a:noFill/>
          <a:ln w="9525">
            <a:noFill/>
          </a:ln>
        </p:spPr>
        <p:txBody>
          <a:bodyPr wrap="square" anchor="t" anchorCtr="0"/>
          <a:p>
            <a:pPr algn="just">
              <a:lnSpc>
                <a:spcPct val="120000"/>
              </a:lnSpc>
              <a:buClr>
                <a:srgbClr val="C00000"/>
              </a:buClr>
              <a:buSzPct val="80000"/>
            </a:pPr>
            <a:r>
              <a:rPr lang="en-US" altLang="zh-CN" b="1">
                <a:latin typeface="Cambria" panose="02040503050406030204" pitchFamily="18" charset="0"/>
              </a:rPr>
              <a:t>tree</a:t>
            </a:r>
            <a:endParaRPr lang="en-US" altLang="zh-CN" b="1">
              <a:latin typeface="Cambria" panose="02040503050406030204" pitchFamily="18" charset="0"/>
            </a:endParaRPr>
          </a:p>
        </p:txBody>
      </p:sp>
      <p:pic>
        <p:nvPicPr>
          <p:cNvPr id="66566" name="Picture 4"/>
          <p:cNvPicPr>
            <a:picLocks noChangeAspect="1"/>
          </p:cNvPicPr>
          <p:nvPr/>
        </p:nvPicPr>
        <p:blipFill>
          <a:blip r:embed="rId4"/>
          <a:stretch>
            <a:fillRect/>
          </a:stretch>
        </p:blipFill>
        <p:spPr>
          <a:xfrm>
            <a:off x="3306763" y="3886200"/>
            <a:ext cx="5829300" cy="1638300"/>
          </a:xfrm>
          <a:prstGeom prst="rect">
            <a:avLst/>
          </a:prstGeom>
          <a:noFill/>
          <a:ln w="9525">
            <a:noFill/>
          </a:ln>
        </p:spPr>
      </p:pic>
      <p:sp>
        <p:nvSpPr>
          <p:cNvPr id="66567" name="TextBox 12"/>
          <p:cNvSpPr/>
          <p:nvPr/>
        </p:nvSpPr>
        <p:spPr>
          <a:xfrm>
            <a:off x="3251200" y="3563938"/>
            <a:ext cx="4572000" cy="393700"/>
          </a:xfrm>
          <a:prstGeom prst="rect">
            <a:avLst/>
          </a:prstGeom>
          <a:noFill/>
          <a:ln w="9525">
            <a:noFill/>
          </a:ln>
        </p:spPr>
        <p:txBody>
          <a:bodyPr wrap="square" anchor="t" anchorCtr="0"/>
          <a:p>
            <a:pPr algn="just">
              <a:lnSpc>
                <a:spcPct val="120000"/>
              </a:lnSpc>
              <a:buClr>
                <a:srgbClr val="C00000"/>
              </a:buClr>
              <a:buSzPct val="80000"/>
            </a:pPr>
            <a:r>
              <a:rPr lang="en-US" altLang="zh-CN" b="1">
                <a:latin typeface="Cambria" panose="02040503050406030204" pitchFamily="18" charset="0"/>
              </a:rPr>
              <a:t>Position of left and right child</a:t>
            </a:r>
            <a:endParaRPr lang="en-US" altLang="zh-CN" b="1">
              <a:latin typeface="Cambria" panose="02040503050406030204" pitchFamily="18"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Title 1"/>
          <p:cNvSpPr>
            <a:spLocks noGrp="1"/>
          </p:cNvSpPr>
          <p:nvPr>
            <p:ph type="title"/>
          </p:nvPr>
        </p:nvSpPr>
        <p:spPr>
          <a:xfrm>
            <a:off x="68263" y="228600"/>
            <a:ext cx="8153400" cy="990600"/>
          </a:xfrm>
        </p:spPr>
        <p:txBody>
          <a:bodyPr wrap="square" lIns="91273" tIns="45636" rIns="91273" bIns="45636" anchor="ctr" anchorCtr="0"/>
          <a:p>
            <a:r>
              <a:rPr lang="en-US" altLang="zh-CN" sz="3200" b="1">
                <a:solidFill>
                  <a:schemeClr val="tx1"/>
                </a:solidFill>
                <a:latin typeface="Cambria" panose="02040503050406030204" pitchFamily="18" charset="0"/>
              </a:rPr>
              <a:t>Linked Representation of Binary Tree</a:t>
            </a:r>
            <a:endParaRPr lang="en-US" altLang="zh-CN" sz="3200" b="1">
              <a:solidFill>
                <a:schemeClr val="tx1"/>
              </a:solidFill>
              <a:latin typeface="Cambria" panose="02040503050406030204" pitchFamily="18" charset="0"/>
            </a:endParaRPr>
          </a:p>
        </p:txBody>
      </p:sp>
      <p:pic>
        <p:nvPicPr>
          <p:cNvPr id="6861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68611" name="TextBox 13"/>
          <p:cNvSpPr/>
          <p:nvPr/>
        </p:nvSpPr>
        <p:spPr>
          <a:xfrm>
            <a:off x="50800" y="1855788"/>
            <a:ext cx="8991600" cy="4154487"/>
          </a:xfrm>
          <a:prstGeom prst="rect">
            <a:avLst/>
          </a:prstGeom>
          <a:noFill/>
          <a:ln w="9525">
            <a:noFill/>
          </a:ln>
        </p:spPr>
        <p:txBody>
          <a:bodyPr wrap="square" anchor="t" anchorCtr="0"/>
          <a:p>
            <a:pPr marL="317500" indent="-317500" algn="just">
              <a:lnSpc>
                <a:spcPct val="120000"/>
              </a:lnSpc>
              <a:buClr>
                <a:srgbClr val="C00000"/>
              </a:buClr>
              <a:buSzPct val="80000"/>
            </a:pPr>
            <a:r>
              <a:rPr lang="en-US" altLang="zh-CN" sz="2000">
                <a:latin typeface="Cambria" panose="02040503050406030204" pitchFamily="18" charset="0"/>
              </a:rPr>
              <a:t>Consider a binary tree T. The linked representation uses three parallel arrays i.e. INFO,LEFT &amp; RIGHT &amp; a pointer variable ROOT. Each node N of T will correspond to a location K such that: </a:t>
            </a:r>
            <a:endParaRPr lang="en-US" altLang="zh-CN" sz="2000">
              <a:latin typeface="Cambria" panose="02040503050406030204" pitchFamily="18" charset="0"/>
            </a:endParaRPr>
          </a:p>
          <a:p>
            <a:pPr marL="317500" indent="-317500" algn="just">
              <a:lnSpc>
                <a:spcPct val="120000"/>
              </a:lnSpc>
              <a:buClr>
                <a:srgbClr val="C00000"/>
              </a:buClr>
              <a:buSzPct val="80000"/>
            </a:pPr>
            <a:endParaRPr lang="en-US" altLang="zh-CN" sz="20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INFO[K] contains the data at node N. </a:t>
            </a:r>
            <a:endParaRPr lang="en-US" altLang="zh-CN" sz="20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LEFT[K] contains the location of left child of node N. </a:t>
            </a:r>
            <a:endParaRPr lang="en-US" altLang="zh-CN" sz="20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RIGHT[K] contains the location of right child of node N. </a:t>
            </a:r>
            <a:endParaRPr lang="en-US" altLang="zh-CN" sz="20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ROOT will contain location of root R of T.</a:t>
            </a:r>
            <a:endParaRPr lang="en-US" altLang="zh-CN" sz="2000">
              <a:latin typeface="Cambria" panose="02040503050406030204" pitchFamily="18" charset="0"/>
            </a:endParaRPr>
          </a:p>
          <a:p>
            <a:pPr marL="317500" indent="-317500">
              <a:lnSpc>
                <a:spcPct val="120000"/>
              </a:lnSpc>
              <a:buClr>
                <a:srgbClr val="C00000"/>
              </a:buClr>
              <a:buSzPct val="80000"/>
            </a:pPr>
            <a:endParaRPr lang="en-US" altLang="zh-CN" sz="2000">
              <a:latin typeface="Cambria" panose="02040503050406030204" pitchFamily="18" charset="0"/>
            </a:endParaRPr>
          </a:p>
          <a:p>
            <a:pPr marL="317500" indent="-317500">
              <a:lnSpc>
                <a:spcPct val="120000"/>
              </a:lnSpc>
              <a:buClr>
                <a:srgbClr val="C00000"/>
              </a:buClr>
              <a:buSzPct val="80000"/>
            </a:pPr>
            <a:r>
              <a:rPr lang="en-US" altLang="zh-CN" sz="2000">
                <a:latin typeface="Cambria" panose="02040503050406030204" pitchFamily="18" charset="0"/>
              </a:rPr>
              <a:t>If any subtree is empty, then the corresponding pointer will contain NULL values; if the tree T itself is empty, then ROOT will contain NULL</a:t>
            </a:r>
            <a:endParaRPr lang="en-US" altLang="zh-CN" sz="2000">
              <a:latin typeface="Cambria" panose="02040503050406030204" pitchFamily="18" charset="0"/>
            </a:endParaRPr>
          </a:p>
        </p:txBody>
      </p:sp>
      <p:sp>
        <p:nvSpPr>
          <p:cNvPr id="68612" name="TextBox 6"/>
          <p:cNvSpPr/>
          <p:nvPr/>
        </p:nvSpPr>
        <p:spPr>
          <a:xfrm>
            <a:off x="160338" y="1603375"/>
            <a:ext cx="2692400" cy="369888"/>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Approach 1 - Parallel Array</a:t>
            </a:r>
            <a:endParaRPr lang="en-US" altLang="zh-CN" i="1">
              <a:solidFill>
                <a:schemeClr val="bg1"/>
              </a:solidFill>
              <a:latin typeface="Tw Cen MT" panose="020B0602020104020603"/>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Title 1"/>
          <p:cNvSpPr>
            <a:spLocks noGrp="1"/>
          </p:cNvSpPr>
          <p:nvPr>
            <p:ph type="title"/>
          </p:nvPr>
        </p:nvSpPr>
        <p:spPr>
          <a:xfrm>
            <a:off x="68263" y="228600"/>
            <a:ext cx="8153400" cy="990600"/>
          </a:xfrm>
        </p:spPr>
        <p:txBody>
          <a:bodyPr wrap="square" lIns="91273" tIns="45636" rIns="91273" bIns="45636" anchor="ctr" anchorCtr="0"/>
          <a:p>
            <a:r>
              <a:rPr lang="en-US" altLang="zh-CN" sz="2800" b="1">
                <a:solidFill>
                  <a:schemeClr val="tx1"/>
                </a:solidFill>
                <a:latin typeface="Cambria" panose="02040503050406030204" pitchFamily="18" charset="0"/>
              </a:rPr>
              <a:t>Linked Representation – Parallel Arrays</a:t>
            </a:r>
            <a:endParaRPr lang="en-US" altLang="zh-CN" sz="2800" b="1">
              <a:solidFill>
                <a:schemeClr val="tx1"/>
              </a:solidFill>
              <a:latin typeface="Cambria" panose="02040503050406030204" pitchFamily="18" charset="0"/>
            </a:endParaRPr>
          </a:p>
        </p:txBody>
      </p:sp>
      <p:pic>
        <p:nvPicPr>
          <p:cNvPr id="7065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70659" name="Picture 1"/>
          <p:cNvPicPr>
            <a:picLocks noChangeAspect="1"/>
          </p:cNvPicPr>
          <p:nvPr/>
        </p:nvPicPr>
        <p:blipFill>
          <a:blip r:embed="rId2"/>
          <a:stretch>
            <a:fillRect/>
          </a:stretch>
        </p:blipFill>
        <p:spPr>
          <a:xfrm>
            <a:off x="2286000" y="1803400"/>
            <a:ext cx="4295775" cy="4133850"/>
          </a:xfrm>
          <a:prstGeom prst="rect">
            <a:avLst/>
          </a:prstGeom>
          <a:noFill/>
          <a:ln w="9525">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Title 1"/>
          <p:cNvSpPr>
            <a:spLocks noGrp="1"/>
          </p:cNvSpPr>
          <p:nvPr>
            <p:ph type="title"/>
          </p:nvPr>
        </p:nvSpPr>
        <p:spPr>
          <a:xfrm>
            <a:off x="68263" y="228600"/>
            <a:ext cx="8153400" cy="990600"/>
          </a:xfrm>
        </p:spPr>
        <p:txBody>
          <a:bodyPr wrap="square" lIns="91273" tIns="45636" rIns="91273" bIns="45636" anchor="ctr" anchorCtr="0"/>
          <a:p>
            <a:r>
              <a:rPr lang="en-US" altLang="zh-CN" sz="3200" b="1">
                <a:solidFill>
                  <a:schemeClr val="tx1"/>
                </a:solidFill>
                <a:latin typeface="Cambria" panose="02040503050406030204" pitchFamily="18" charset="0"/>
              </a:rPr>
              <a:t>Linked Representation of Binary Tree</a:t>
            </a:r>
            <a:endParaRPr lang="en-US" altLang="zh-CN" sz="3200" b="1">
              <a:solidFill>
                <a:schemeClr val="tx1"/>
              </a:solidFill>
              <a:latin typeface="Cambria" panose="02040503050406030204" pitchFamily="18" charset="0"/>
            </a:endParaRPr>
          </a:p>
        </p:txBody>
      </p:sp>
      <p:pic>
        <p:nvPicPr>
          <p:cNvPr id="7270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72707" name="TextBox 13"/>
          <p:cNvSpPr/>
          <p:nvPr/>
        </p:nvSpPr>
        <p:spPr>
          <a:xfrm>
            <a:off x="50800" y="1855788"/>
            <a:ext cx="8991600" cy="4400550"/>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Binary trees can be represented by links where each node contains the address of the left child and the right child. If any node has its left or right child empty then it will have in its respective link field, a null value. A leaf node has null value in both of its links. </a:t>
            </a:r>
            <a:endParaRPr lang="en-US" altLang="zh-CN" sz="2000">
              <a:latin typeface="Cambria" panose="02040503050406030204" pitchFamily="18" charset="0"/>
            </a:endParaRPr>
          </a:p>
          <a:p>
            <a:pPr algn="just">
              <a:spcBef>
                <a:spcPts val="1200"/>
              </a:spcBef>
              <a:spcAft>
                <a:spcPts val="1200"/>
              </a:spcAft>
              <a:buClr>
                <a:srgbClr val="C00000"/>
              </a:buClr>
              <a:buSzPct val="80000"/>
            </a:pPr>
            <a:r>
              <a:rPr lang="en-US" altLang="zh-CN" sz="2000">
                <a:latin typeface="Cambria" panose="02040503050406030204" pitchFamily="18" charset="0"/>
              </a:rPr>
              <a:t>The structure defining a node of binary tree in C is as follows.</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struct node</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   struct node *leftChild ; /* points to the left child */</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   int data; /* data field */</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   struct node *rightChild; /* points to the right child */</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a:t>
            </a:r>
            <a:endParaRPr lang="en-US" altLang="zh-CN" sz="2000">
              <a:latin typeface="Cambria" panose="02040503050406030204" pitchFamily="18" charset="0"/>
            </a:endParaRPr>
          </a:p>
        </p:txBody>
      </p:sp>
      <p:sp>
        <p:nvSpPr>
          <p:cNvPr id="72708" name="TextBox 6"/>
          <p:cNvSpPr/>
          <p:nvPr/>
        </p:nvSpPr>
        <p:spPr>
          <a:xfrm>
            <a:off x="160338" y="1603375"/>
            <a:ext cx="2012950" cy="369888"/>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Approach 2 - Nodes</a:t>
            </a:r>
            <a:endParaRPr lang="en-US" altLang="zh-CN" i="1">
              <a:solidFill>
                <a:schemeClr val="bg1"/>
              </a:solidFill>
              <a:latin typeface="Tw Cen MT" panose="020B0602020104020603"/>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Linked Representation – Nodes</a:t>
            </a:r>
            <a:endParaRPr lang="en-US" altLang="zh-CN" b="1">
              <a:solidFill>
                <a:schemeClr val="tx1"/>
              </a:solidFill>
              <a:latin typeface="Cambria" panose="02040503050406030204" pitchFamily="18" charset="0"/>
            </a:endParaRPr>
          </a:p>
        </p:txBody>
      </p:sp>
      <p:pic>
        <p:nvPicPr>
          <p:cNvPr id="7475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74755" name="Picture 2"/>
          <p:cNvPicPr>
            <a:picLocks noChangeAspect="1"/>
          </p:cNvPicPr>
          <p:nvPr/>
        </p:nvPicPr>
        <p:blipFill>
          <a:blip r:embed="rId2"/>
          <a:stretch>
            <a:fillRect/>
          </a:stretch>
        </p:blipFill>
        <p:spPr>
          <a:xfrm>
            <a:off x="1905000" y="1676400"/>
            <a:ext cx="5305425" cy="685800"/>
          </a:xfrm>
          <a:prstGeom prst="rect">
            <a:avLst/>
          </a:prstGeom>
          <a:noFill/>
          <a:ln w="9525">
            <a:noFill/>
          </a:ln>
        </p:spPr>
      </p:pic>
      <p:pic>
        <p:nvPicPr>
          <p:cNvPr id="74756" name="Picture 3"/>
          <p:cNvPicPr>
            <a:picLocks noChangeAspect="1"/>
          </p:cNvPicPr>
          <p:nvPr/>
        </p:nvPicPr>
        <p:blipFill>
          <a:blip r:embed="rId3"/>
          <a:stretch>
            <a:fillRect/>
          </a:stretch>
        </p:blipFill>
        <p:spPr>
          <a:xfrm>
            <a:off x="533400" y="2590800"/>
            <a:ext cx="7696200" cy="3771900"/>
          </a:xfrm>
          <a:prstGeom prst="rect">
            <a:avLst/>
          </a:prstGeom>
          <a:noFill/>
          <a:ln w="9525">
            <a:noFill/>
          </a:ln>
        </p:spPr>
      </p:pic>
      <p:sp>
        <p:nvSpPr>
          <p:cNvPr id="74757" name="TextBox 8"/>
          <p:cNvSpPr/>
          <p:nvPr/>
        </p:nvSpPr>
        <p:spPr>
          <a:xfrm>
            <a:off x="160338" y="1603375"/>
            <a:ext cx="1519237" cy="369888"/>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Node Structure</a:t>
            </a:r>
            <a:endParaRPr lang="en-US" altLang="zh-CN" i="1">
              <a:solidFill>
                <a:schemeClr val="bg1"/>
              </a:solidFill>
              <a:latin typeface="Tw Cen MT" panose="020B0602020104020603"/>
            </a:endParaRPr>
          </a:p>
        </p:txBody>
      </p:sp>
      <p:sp>
        <p:nvSpPr>
          <p:cNvPr id="74758" name="TextBox 9"/>
          <p:cNvSpPr/>
          <p:nvPr/>
        </p:nvSpPr>
        <p:spPr>
          <a:xfrm>
            <a:off x="228600" y="3048000"/>
            <a:ext cx="1117600" cy="369888"/>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Illustration</a:t>
            </a:r>
            <a:endParaRPr lang="en-US" altLang="zh-CN" i="1">
              <a:solidFill>
                <a:schemeClr val="bg1"/>
              </a:solidFill>
              <a:latin typeface="Tw Cen MT" panose="020B0602020104020603"/>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Title 1"/>
          <p:cNvSpPr>
            <a:spLocks noGrp="1"/>
          </p:cNvSpPr>
          <p:nvPr>
            <p:ph type="title"/>
          </p:nvPr>
        </p:nvSpPr>
        <p:spPr>
          <a:xfrm>
            <a:off x="68263" y="228600"/>
            <a:ext cx="8153400" cy="990600"/>
          </a:xfrm>
        </p:spPr>
        <p:txBody>
          <a:bodyPr wrap="square" lIns="91273" tIns="45636" rIns="91273" bIns="45636" anchor="ctr" anchorCtr="0"/>
          <a:p>
            <a:r>
              <a:rPr lang="en-US" altLang="zh-CN" sz="2800" b="1">
                <a:solidFill>
                  <a:schemeClr val="tx1"/>
                </a:solidFill>
                <a:latin typeface="Cambria" panose="02040503050406030204" pitchFamily="18" charset="0"/>
              </a:rPr>
              <a:t>Binary Tree Node Structure &amp; Basic Operation</a:t>
            </a:r>
            <a:endParaRPr lang="en-US" altLang="zh-CN" sz="2800" b="1">
              <a:solidFill>
                <a:schemeClr val="tx1"/>
              </a:solidFill>
              <a:latin typeface="Cambria" panose="02040503050406030204" pitchFamily="18" charset="0"/>
            </a:endParaRPr>
          </a:p>
        </p:txBody>
      </p:sp>
      <p:pic>
        <p:nvPicPr>
          <p:cNvPr id="7680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76803" name="TextBox 6"/>
          <p:cNvSpPr/>
          <p:nvPr/>
        </p:nvSpPr>
        <p:spPr>
          <a:xfrm>
            <a:off x="50800" y="1560513"/>
            <a:ext cx="8991600" cy="4838700"/>
          </a:xfrm>
          <a:prstGeom prst="rect">
            <a:avLst/>
          </a:prstGeom>
          <a:noFill/>
          <a:ln w="9525">
            <a:noFill/>
          </a:ln>
        </p:spPr>
        <p:txBody>
          <a:bodyPr wrap="square" anchor="t" anchorCtr="0"/>
          <a:p>
            <a:pPr marL="317500" indent="-317500" algn="just">
              <a:lnSpc>
                <a:spcPct val="120000"/>
              </a:lnSpc>
              <a:buClr>
                <a:srgbClr val="C00000"/>
              </a:buClr>
              <a:buSzPct val="80000"/>
            </a:pPr>
            <a:r>
              <a:rPr lang="en-US" altLang="zh-CN" sz="1600">
                <a:latin typeface="Cambria" panose="02040503050406030204" pitchFamily="18" charset="0"/>
              </a:rPr>
              <a:t>A tree node should look like the below structure. It has data part and references to its left and right child nodes.</a:t>
            </a:r>
            <a:endParaRPr lang="en-US" altLang="zh-CN" sz="1600">
              <a:latin typeface="Cambria" panose="02040503050406030204" pitchFamily="18" charset="0"/>
            </a:endParaRPr>
          </a:p>
          <a:p>
            <a:pPr marL="317500" indent="-317500" algn="just">
              <a:spcBef>
                <a:spcPts val="1200"/>
              </a:spcBef>
              <a:buClr>
                <a:srgbClr val="C00000"/>
              </a:buClr>
              <a:buSzPct val="80000"/>
            </a:pPr>
            <a:r>
              <a:rPr lang="en-US" altLang="zh-CN" sz="1600">
                <a:latin typeface="Cambria" panose="02040503050406030204" pitchFamily="18" charset="0"/>
              </a:rPr>
              <a:t>struct node </a:t>
            </a:r>
            <a:endParaRPr lang="en-US" altLang="zh-CN" sz="1600">
              <a:latin typeface="Cambria" panose="02040503050406030204" pitchFamily="18" charset="0"/>
            </a:endParaRPr>
          </a:p>
          <a:p>
            <a:pPr marL="317500" indent="-317500" algn="just">
              <a:lnSpc>
                <a:spcPct val="120000"/>
              </a:lnSpc>
              <a:buClr>
                <a:srgbClr val="C00000"/>
              </a:buClr>
              <a:buSzPct val="80000"/>
            </a:pPr>
            <a:r>
              <a:rPr lang="en-US" altLang="zh-CN" sz="1600">
                <a:latin typeface="Cambria" panose="02040503050406030204" pitchFamily="18" charset="0"/>
              </a:rPr>
              <a:t>{</a:t>
            </a:r>
            <a:endParaRPr lang="en-US" altLang="zh-CN" sz="1600">
              <a:latin typeface="Cambria" panose="02040503050406030204" pitchFamily="18" charset="0"/>
            </a:endParaRPr>
          </a:p>
          <a:p>
            <a:pPr marL="317500" indent="-317500" algn="just">
              <a:lnSpc>
                <a:spcPct val="120000"/>
              </a:lnSpc>
              <a:buClr>
                <a:srgbClr val="C00000"/>
              </a:buClr>
              <a:buSzPct val="80000"/>
            </a:pPr>
            <a:r>
              <a:rPr lang="en-US" altLang="zh-CN" sz="1600">
                <a:latin typeface="Cambria" panose="02040503050406030204" pitchFamily="18" charset="0"/>
              </a:rPr>
              <a:t>   struct node *leftChild;</a:t>
            </a:r>
            <a:endParaRPr lang="en-US" altLang="zh-CN" sz="1600">
              <a:latin typeface="Cambria" panose="02040503050406030204" pitchFamily="18" charset="0"/>
            </a:endParaRPr>
          </a:p>
          <a:p>
            <a:pPr marL="317500" indent="-317500" algn="just">
              <a:lnSpc>
                <a:spcPct val="120000"/>
              </a:lnSpc>
              <a:buClr>
                <a:srgbClr val="C00000"/>
              </a:buClr>
              <a:buSzPct val="80000"/>
            </a:pPr>
            <a:r>
              <a:rPr lang="en-US" altLang="zh-CN" sz="1600">
                <a:latin typeface="Cambria" panose="02040503050406030204" pitchFamily="18" charset="0"/>
              </a:rPr>
              <a:t>   int data;</a:t>
            </a:r>
            <a:endParaRPr lang="en-US" altLang="zh-CN" sz="1600">
              <a:latin typeface="Cambria" panose="02040503050406030204" pitchFamily="18" charset="0"/>
            </a:endParaRPr>
          </a:p>
          <a:p>
            <a:pPr marL="317500" indent="-317500" algn="just">
              <a:lnSpc>
                <a:spcPct val="120000"/>
              </a:lnSpc>
              <a:buClr>
                <a:srgbClr val="C00000"/>
              </a:buClr>
              <a:buSzPct val="80000"/>
            </a:pPr>
            <a:r>
              <a:rPr lang="en-US" altLang="zh-CN" sz="1600">
                <a:latin typeface="Cambria" panose="02040503050406030204" pitchFamily="18" charset="0"/>
              </a:rPr>
              <a:t>   struct node *rightChild;</a:t>
            </a:r>
            <a:endParaRPr lang="en-US" altLang="zh-CN" sz="1600">
              <a:latin typeface="Cambria" panose="02040503050406030204" pitchFamily="18" charset="0"/>
            </a:endParaRPr>
          </a:p>
          <a:p>
            <a:pPr marL="317500" indent="-317500" algn="just">
              <a:lnSpc>
                <a:spcPct val="120000"/>
              </a:lnSpc>
              <a:buClr>
                <a:srgbClr val="C00000"/>
              </a:buClr>
              <a:buSzPct val="80000"/>
            </a:pPr>
            <a:r>
              <a:rPr lang="en-US" altLang="zh-CN" sz="1600">
                <a:latin typeface="Cambria" panose="02040503050406030204" pitchFamily="18" charset="0"/>
              </a:rPr>
              <a:t>} *root;</a:t>
            </a:r>
            <a:endParaRPr lang="en-US" altLang="zh-CN" sz="1600">
              <a:latin typeface="Cambria" panose="02040503050406030204" pitchFamily="18" charset="0"/>
            </a:endParaRPr>
          </a:p>
          <a:p>
            <a:pPr marL="317500" indent="-317500" algn="just">
              <a:spcBef>
                <a:spcPts val="1200"/>
              </a:spcBef>
              <a:buClr>
                <a:srgbClr val="C00000"/>
              </a:buClr>
              <a:buSzPct val="80000"/>
            </a:pPr>
            <a:r>
              <a:rPr lang="en-US" altLang="zh-CN" sz="1600">
                <a:latin typeface="Cambria" panose="02040503050406030204" pitchFamily="18" charset="0"/>
              </a:rPr>
              <a:t>Basic operations that can be performed on binary search tree data structure, are −</a:t>
            </a:r>
            <a:endParaRPr lang="en-US" altLang="zh-CN" sz="1600">
              <a:latin typeface="Cambria" panose="02040503050406030204" pitchFamily="18" charset="0"/>
            </a:endParaRPr>
          </a:p>
          <a:p>
            <a:pPr marL="317500" indent="-317500">
              <a:spcBef>
                <a:spcPts val="1200"/>
              </a:spcBef>
              <a:buClr>
                <a:srgbClr val="C00000"/>
              </a:buClr>
              <a:buSzPct val="80000"/>
              <a:buFont typeface="Wingdings" panose="05000000000000000000" pitchFamily="2" charset="2"/>
              <a:buChar char="q"/>
            </a:pPr>
            <a:r>
              <a:rPr lang="en-US" altLang="zh-CN" sz="1600" b="1">
                <a:latin typeface="Cambria" panose="02040503050406030204" pitchFamily="18" charset="0"/>
              </a:rPr>
              <a:t>Insert</a:t>
            </a:r>
            <a:r>
              <a:rPr lang="en-US" altLang="zh-CN" sz="1600">
                <a:latin typeface="Cambria" panose="02040503050406030204" pitchFamily="18" charset="0"/>
              </a:rPr>
              <a:t> − insert a node in a tree / create a tree.</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b="1">
                <a:latin typeface="Cambria" panose="02040503050406030204" pitchFamily="18" charset="0"/>
              </a:rPr>
              <a:t>Search</a:t>
            </a:r>
            <a:r>
              <a:rPr lang="en-US" altLang="zh-CN" sz="1600">
                <a:latin typeface="Cambria" panose="02040503050406030204" pitchFamily="18" charset="0"/>
              </a:rPr>
              <a:t> − search an element in a tree.</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b="1">
                <a:latin typeface="Cambria" panose="02040503050406030204" pitchFamily="18" charset="0"/>
              </a:rPr>
              <a:t>Delete</a:t>
            </a:r>
            <a:r>
              <a:rPr lang="en-US" altLang="zh-CN" sz="1600">
                <a:latin typeface="Cambria" panose="02040503050406030204" pitchFamily="18" charset="0"/>
              </a:rPr>
              <a:t> – Delete the tree or delete a node in the tree.</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b="1">
                <a:latin typeface="Cambria" panose="02040503050406030204" pitchFamily="18" charset="0"/>
              </a:rPr>
              <a:t>Preorder</a:t>
            </a:r>
            <a:r>
              <a:rPr lang="en-US" altLang="zh-CN" sz="1600">
                <a:latin typeface="Cambria" panose="02040503050406030204" pitchFamily="18" charset="0"/>
              </a:rPr>
              <a:t> </a:t>
            </a:r>
            <a:r>
              <a:rPr lang="en-US" altLang="zh-CN" sz="1600" b="1">
                <a:latin typeface="Cambria" panose="02040503050406030204" pitchFamily="18" charset="0"/>
              </a:rPr>
              <a:t>Traversal</a:t>
            </a:r>
            <a:r>
              <a:rPr lang="en-US" altLang="zh-CN" sz="1600">
                <a:latin typeface="Cambria" panose="02040503050406030204" pitchFamily="18" charset="0"/>
              </a:rPr>
              <a:t> − traverse a tree in a preorder manner.</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b="1">
                <a:latin typeface="Cambria" panose="02040503050406030204" pitchFamily="18" charset="0"/>
              </a:rPr>
              <a:t>Inorder</a:t>
            </a:r>
            <a:r>
              <a:rPr lang="en-US" altLang="zh-CN" sz="1600">
                <a:latin typeface="Cambria" panose="02040503050406030204" pitchFamily="18" charset="0"/>
              </a:rPr>
              <a:t> </a:t>
            </a:r>
            <a:r>
              <a:rPr lang="en-US" altLang="zh-CN" sz="1600" b="1">
                <a:latin typeface="Cambria" panose="02040503050406030204" pitchFamily="18" charset="0"/>
              </a:rPr>
              <a:t>Traversal</a:t>
            </a:r>
            <a:r>
              <a:rPr lang="en-US" altLang="zh-CN" sz="1600">
                <a:latin typeface="Cambria" panose="02040503050406030204" pitchFamily="18" charset="0"/>
              </a:rPr>
              <a:t> − traverse a tree in an inorder manner.</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b="1">
                <a:latin typeface="Cambria" panose="02040503050406030204" pitchFamily="18" charset="0"/>
              </a:rPr>
              <a:t>Postorder</a:t>
            </a:r>
            <a:r>
              <a:rPr lang="en-US" altLang="zh-CN" sz="1600">
                <a:latin typeface="Cambria" panose="02040503050406030204" pitchFamily="18" charset="0"/>
              </a:rPr>
              <a:t> </a:t>
            </a:r>
            <a:r>
              <a:rPr lang="en-US" altLang="zh-CN" sz="1600" b="1">
                <a:latin typeface="Cambria" panose="02040503050406030204" pitchFamily="18" charset="0"/>
              </a:rPr>
              <a:t>Traversal</a:t>
            </a:r>
            <a:r>
              <a:rPr lang="en-US" altLang="zh-CN" sz="1600">
                <a:latin typeface="Cambria" panose="02040503050406030204" pitchFamily="18" charset="0"/>
              </a:rPr>
              <a:t> − traverse a tree in a postorder manner.</a:t>
            </a:r>
            <a:endParaRPr lang="en-US" altLang="zh-CN" sz="1600">
              <a:latin typeface="Cambria" panose="02040503050406030204" pitchFamily="18"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Binary Tree Traversal</a:t>
            </a:r>
            <a:endParaRPr lang="en-US" altLang="zh-CN" b="1">
              <a:solidFill>
                <a:schemeClr val="tx1"/>
              </a:solidFill>
              <a:latin typeface="Cambria" panose="02040503050406030204" pitchFamily="18" charset="0"/>
            </a:endParaRPr>
          </a:p>
        </p:txBody>
      </p:sp>
      <p:pic>
        <p:nvPicPr>
          <p:cNvPr id="7885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78851" name="TextBox 6"/>
          <p:cNvSpPr/>
          <p:nvPr/>
        </p:nvSpPr>
        <p:spPr>
          <a:xfrm>
            <a:off x="50800" y="1560513"/>
            <a:ext cx="8991600" cy="3046412"/>
          </a:xfrm>
          <a:prstGeom prst="rect">
            <a:avLst/>
          </a:prstGeom>
          <a:noFill/>
          <a:ln w="9525">
            <a:noFill/>
          </a:ln>
        </p:spPr>
        <p:txBody>
          <a:bodyPr wrap="square" anchor="t" anchorCtr="0"/>
          <a:p>
            <a:pPr marL="317500" indent="-317500" algn="just">
              <a:lnSpc>
                <a:spcPct val="120000"/>
              </a:lnSpc>
              <a:buClr>
                <a:srgbClr val="C00000"/>
              </a:buClr>
              <a:buSzPct val="80000"/>
            </a:pPr>
            <a:r>
              <a:rPr lang="en-US" altLang="zh-CN" sz="2000">
                <a:latin typeface="Cambria" panose="02040503050406030204" pitchFamily="18" charset="0"/>
              </a:rPr>
              <a:t>Traversal is a process to visit all the nodes of a tree and may print their values too. Because, all nodes are connected via edges, traverse always start from the root node and one cannot random access a node in tree. There are three ways to traverse a tree −</a:t>
            </a:r>
            <a:endParaRPr lang="en-US" altLang="zh-CN" sz="2000">
              <a:latin typeface="Cambria" panose="02040503050406030204" pitchFamily="18" charset="0"/>
            </a:endParaRPr>
          </a:p>
          <a:p>
            <a:pPr marL="317500" indent="-317500" algn="just">
              <a:lnSpc>
                <a:spcPct val="120000"/>
              </a:lnSpc>
              <a:buClr>
                <a:srgbClr val="C00000"/>
              </a:buClr>
              <a:buSzPct val="80000"/>
            </a:pPr>
            <a:endParaRPr lang="en-US" altLang="zh-CN" sz="20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In-order Traversal</a:t>
            </a:r>
            <a:endParaRPr lang="en-US" altLang="zh-CN" sz="20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Pre-order Traversal</a:t>
            </a:r>
            <a:endParaRPr lang="en-US" altLang="zh-CN" sz="20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Post-order Traversal</a:t>
            </a:r>
            <a:endParaRPr lang="en-US" altLang="zh-CN" sz="2000">
              <a:latin typeface="Cambria" panose="02040503050406030204" pitchFamily="18"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In-order Traversal</a:t>
            </a:r>
            <a:endParaRPr lang="en-US" altLang="zh-CN" b="1">
              <a:solidFill>
                <a:schemeClr val="tx1"/>
              </a:solidFill>
              <a:latin typeface="Cambria" panose="02040503050406030204" pitchFamily="18" charset="0"/>
            </a:endParaRPr>
          </a:p>
        </p:txBody>
      </p:sp>
      <p:pic>
        <p:nvPicPr>
          <p:cNvPr id="8089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80899" name="TextBox 6"/>
          <p:cNvSpPr/>
          <p:nvPr/>
        </p:nvSpPr>
        <p:spPr>
          <a:xfrm>
            <a:off x="50800" y="1560513"/>
            <a:ext cx="8991600" cy="796925"/>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In this traversal method, the left-subtree is visited first, then root and then the right sub-tree.</a:t>
            </a:r>
            <a:endParaRPr lang="en-US" altLang="zh-CN" sz="2000">
              <a:latin typeface="Cambria" panose="02040503050406030204" pitchFamily="18" charset="0"/>
            </a:endParaRPr>
          </a:p>
        </p:txBody>
      </p:sp>
      <p:pic>
        <p:nvPicPr>
          <p:cNvPr id="80900" name="Picture 2"/>
          <p:cNvPicPr>
            <a:picLocks noChangeAspect="1"/>
          </p:cNvPicPr>
          <p:nvPr/>
        </p:nvPicPr>
        <p:blipFill>
          <a:blip r:embed="rId2"/>
          <a:stretch>
            <a:fillRect/>
          </a:stretch>
        </p:blipFill>
        <p:spPr>
          <a:xfrm>
            <a:off x="152400" y="2400300"/>
            <a:ext cx="3524250" cy="2857500"/>
          </a:xfrm>
          <a:prstGeom prst="rect">
            <a:avLst/>
          </a:prstGeom>
          <a:noFill/>
          <a:ln w="9525">
            <a:noFill/>
          </a:ln>
        </p:spPr>
      </p:pic>
      <p:sp>
        <p:nvSpPr>
          <p:cNvPr id="80901" name="TextBox 7"/>
          <p:cNvSpPr/>
          <p:nvPr/>
        </p:nvSpPr>
        <p:spPr>
          <a:xfrm>
            <a:off x="3429000" y="2362200"/>
            <a:ext cx="31242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Recursive Algorithm</a:t>
            </a:r>
            <a:endParaRPr lang="en-US" altLang="zh-CN" i="1">
              <a:solidFill>
                <a:schemeClr val="bg1"/>
              </a:solidFill>
              <a:latin typeface="Tw Cen MT" panose="020B0602020104020603"/>
            </a:endParaRPr>
          </a:p>
        </p:txBody>
      </p:sp>
      <p:sp>
        <p:nvSpPr>
          <p:cNvPr id="80902" name="TextBox 8"/>
          <p:cNvSpPr/>
          <p:nvPr/>
        </p:nvSpPr>
        <p:spPr>
          <a:xfrm>
            <a:off x="3411538" y="2768600"/>
            <a:ext cx="5562600" cy="2678113"/>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Step 1 − Start</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2 − Repeat steps 3, 4 and 5 until all nodes are traversed</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3 − Recursively traverse left subtree</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4 − Visit root node</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5 − Recursively traverse right subtree</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6 − Stop</a:t>
            </a:r>
            <a:endParaRPr lang="en-US" altLang="zh-CN" sz="2000">
              <a:latin typeface="Cambria" panose="02040503050406030204" pitchFamily="18" charset="0"/>
            </a:endParaRPr>
          </a:p>
        </p:txBody>
      </p:sp>
      <p:sp>
        <p:nvSpPr>
          <p:cNvPr id="39944" name="TextBox 9"/>
          <p:cNvSpPr/>
          <p:nvPr/>
        </p:nvSpPr>
        <p:spPr>
          <a:xfrm>
            <a:off x="228600" y="5334000"/>
            <a:ext cx="31242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Output</a:t>
            </a:r>
            <a:endParaRPr lang="en-US" altLang="zh-CN" i="1">
              <a:solidFill>
                <a:schemeClr val="bg1"/>
              </a:solidFill>
              <a:latin typeface="Tw Cen MT" panose="020B0602020104020603"/>
            </a:endParaRPr>
          </a:p>
        </p:txBody>
      </p:sp>
      <p:sp>
        <p:nvSpPr>
          <p:cNvPr id="39945" name="TextBox 10"/>
          <p:cNvSpPr/>
          <p:nvPr/>
        </p:nvSpPr>
        <p:spPr>
          <a:xfrm>
            <a:off x="169863" y="5664200"/>
            <a:ext cx="8745537" cy="868363"/>
          </a:xfrm>
          <a:prstGeom prst="rect">
            <a:avLst/>
          </a:prstGeom>
          <a:noFill/>
          <a:ln w="9525">
            <a:noFill/>
          </a:ln>
        </p:spPr>
        <p:txBody>
          <a:bodyPr wrap="square" anchor="t" anchorCtr="0"/>
          <a:p>
            <a:pPr algn="just">
              <a:lnSpc>
                <a:spcPct val="120000"/>
              </a:lnSpc>
              <a:buClr>
                <a:srgbClr val="C00000"/>
              </a:buClr>
              <a:buSzPct val="80000"/>
            </a:pPr>
            <a:r>
              <a:rPr lang="en-US" altLang="zh-CN" sz="1400">
                <a:latin typeface="Cambria" panose="02040503050406030204" pitchFamily="18" charset="0"/>
              </a:rPr>
              <a:t>Traversal start from A, and following in-order traversal, we move to its left subtree B. B is also traversed in-ordered and the process goes on until all the nodes are visited. The output of in-order traversal of this tree is </a:t>
            </a:r>
            <a:endParaRPr lang="en-US" altLang="zh-CN" sz="1400">
              <a:latin typeface="Cambria" panose="02040503050406030204" pitchFamily="18" charset="0"/>
            </a:endParaRPr>
          </a:p>
          <a:p>
            <a:pPr algn="just">
              <a:lnSpc>
                <a:spcPct val="120000"/>
              </a:lnSpc>
              <a:buClr>
                <a:srgbClr val="C00000"/>
              </a:buClr>
              <a:buSzPct val="80000"/>
            </a:pPr>
            <a:r>
              <a:rPr lang="en-US" altLang="zh-CN" sz="1400" b="1">
                <a:latin typeface="Cambria" panose="02040503050406030204" pitchFamily="18" charset="0"/>
              </a:rPr>
              <a:t>D → B → E → A → F → C → G</a:t>
            </a:r>
            <a:endParaRPr lang="en-US" altLang="zh-CN" sz="1400" b="1">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944"/>
                                        </p:tgtEl>
                                        <p:attrNameLst>
                                          <p:attrName>style.visibility</p:attrName>
                                        </p:attrNameLst>
                                      </p:cBhvr>
                                      <p:to>
                                        <p:strVal val="visible"/>
                                      </p:to>
                                    </p:set>
                                    <p:animEffect transition="in" filter="fade">
                                      <p:cBhvr>
                                        <p:cTn id="7" dur="2000"/>
                                        <p:tgtEl>
                                          <p:spTgt spid="399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944">
                                            <p:txEl>
                                              <p:charRg st="0" end="7"/>
                                            </p:txEl>
                                          </p:spTgt>
                                        </p:tgtEl>
                                        <p:attrNameLst>
                                          <p:attrName>style.visibility</p:attrName>
                                        </p:attrNameLst>
                                      </p:cBhvr>
                                      <p:to>
                                        <p:strVal val="visible"/>
                                      </p:to>
                                    </p:set>
                                    <p:animEffect transition="in" filter="fade">
                                      <p:cBhvr>
                                        <p:cTn id="10" dur="2000"/>
                                        <p:tgtEl>
                                          <p:spTgt spid="39944">
                                            <p:txEl>
                                              <p:charRg st="0" end="7"/>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945">
                                            <p:txEl>
                                              <p:charRg st="0" end="227"/>
                                            </p:txEl>
                                          </p:spTgt>
                                        </p:tgtEl>
                                        <p:attrNameLst>
                                          <p:attrName>style.visibility</p:attrName>
                                        </p:attrNameLst>
                                      </p:cBhvr>
                                      <p:to>
                                        <p:strVal val="visible"/>
                                      </p:to>
                                    </p:set>
                                    <p:animEffect transition="in" filter="fade">
                                      <p:cBhvr>
                                        <p:cTn id="13" dur="2000"/>
                                        <p:tgtEl>
                                          <p:spTgt spid="39945">
                                            <p:txEl>
                                              <p:charRg st="0" end="227"/>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945">
                                            <p:txEl>
                                              <p:charRg st="227" end="253"/>
                                            </p:txEl>
                                          </p:spTgt>
                                        </p:tgtEl>
                                        <p:attrNameLst>
                                          <p:attrName>style.visibility</p:attrName>
                                        </p:attrNameLst>
                                      </p:cBhvr>
                                      <p:to>
                                        <p:strVal val="visible"/>
                                      </p:to>
                                    </p:set>
                                    <p:animEffect transition="in" filter="fade">
                                      <p:cBhvr>
                                        <p:cTn id="16" dur="2000"/>
                                        <p:tgtEl>
                                          <p:spTgt spid="39945">
                                            <p:txEl>
                                              <p:charRg st="227" end="25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4" grpId="0" uiExpand="1" build="allAtOnce"/>
      <p:bldP spid="39945" grpId="1" animBg="1" uiExpand="1"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Title 1"/>
          <p:cNvSpPr>
            <a:spLocks noGrp="1"/>
          </p:cNvSpPr>
          <p:nvPr>
            <p:ph type="title"/>
          </p:nvPr>
        </p:nvSpPr>
        <p:spPr/>
        <p:txBody>
          <a:bodyPr wrap="square" lIns="91273" tIns="45636" rIns="91273" bIns="45636" anchor="ctr" anchorCtr="0"/>
          <a:p>
            <a:r>
              <a:rPr lang="en-US" altLang="zh-CN"/>
              <a:t>Algorithm (Inorder Traversal)</a:t>
            </a:r>
            <a:endParaRPr lang="en-US" altLang="zh-CN"/>
          </a:p>
        </p:txBody>
      </p:sp>
      <p:sp>
        <p:nvSpPr>
          <p:cNvPr id="82946" name="Slide Number Placeholder 3"/>
          <p:cNvSpPr>
            <a:spLocks noGrp="1"/>
          </p:cNvSpPr>
          <p:nvPr>
            <p:ph type="sldNum" sz="quarter" idx="4"/>
          </p:nvPr>
        </p:nvSpPr>
        <p:spPr/>
        <p:txBody>
          <a:bodyPr lIns="91273" tIns="45636" rIns="91273" bIns="45636"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a:ea typeface="Arial" panose="020B0604020202020204"/>
              </a:defRPr>
            </a:lvl1pPr>
            <a:lvl2pPr marL="45593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5pPr>
          </a:lstStyle>
          <a:p>
            <a:pPr lvl="0" algn="ctr">
              <a:buSzTx/>
            </a:pPr>
            <a:fld id="{9A0DB2DC-4C9A-4742-B13C-FB6460FD3503}" type="slidenum">
              <a:rPr lang="en-US" altLang="zh-CN" sz="1400" b="1">
                <a:solidFill>
                  <a:srgbClr val="FFFFFF"/>
                </a:solidFill>
                <a:latin typeface="Tw Cen MT" panose="020B0602020104020603"/>
              </a:rPr>
            </a:fld>
            <a:endParaRPr lang="en-US" altLang="zh-CN" sz="1400" b="1">
              <a:solidFill>
                <a:srgbClr val="FFFFFF"/>
              </a:solidFill>
              <a:latin typeface="Tw Cen MT" panose="020B0602020104020603"/>
            </a:endParaRPr>
          </a:p>
        </p:txBody>
      </p:sp>
      <p:sp>
        <p:nvSpPr>
          <p:cNvPr id="82947" name="Footer Placeholder 4"/>
          <p:cNvSpPr>
            <a:spLocks noGrp="1"/>
          </p:cNvSpPr>
          <p:nvPr>
            <p:ph type="ftr" sz="quarter" idx="3"/>
          </p:nvPr>
        </p:nvSpPr>
        <p:spPr/>
        <p:txBody>
          <a:bodyPr lIns="91273" tIns="45636" rIns="91273" bIns="45636"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a:ea typeface="Arial" panose="020B0604020202020204"/>
              </a:defRPr>
            </a:lvl1pPr>
            <a:lvl2pPr marL="45593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5pPr>
          </a:lstStyle>
          <a:p>
            <a:pPr lvl="0" algn="r">
              <a:buSzTx/>
            </a:pPr>
            <a:r>
              <a:rPr lang="en-US" altLang="zh-CN" sz="1400">
                <a:solidFill>
                  <a:schemeClr val="tx2"/>
                </a:solidFill>
                <a:latin typeface="Tw Cen MT" panose="020B0602020104020603"/>
              </a:rPr>
              <a:t>School of Computer Engineering</a:t>
            </a:r>
            <a:endParaRPr lang="en-US" altLang="zh-CN" sz="1400">
              <a:solidFill>
                <a:schemeClr val="tx2"/>
              </a:solidFill>
              <a:latin typeface="Tw Cen MT" panose="020B0602020104020603"/>
            </a:endParaRPr>
          </a:p>
        </p:txBody>
      </p:sp>
      <p:graphicFrame>
        <p:nvGraphicFramePr>
          <p:cNvPr id="82948" name="Content Placeholder 7"/>
          <p:cNvGraphicFramePr>
            <a:graphicFrameLocks noGrp="1" noChangeAspect="1"/>
          </p:cNvGraphicFramePr>
          <p:nvPr>
            <p:ph sz="quarter" idx="1"/>
          </p:nvPr>
        </p:nvGraphicFramePr>
        <p:xfrm>
          <a:off x="119063" y="1463675"/>
          <a:ext cx="6411912" cy="4851400"/>
        </p:xfrm>
        <a:graphic>
          <a:graphicData uri="http://schemas.openxmlformats.org/presentationml/2006/ole">
            <mc:AlternateContent xmlns:mc="http://schemas.openxmlformats.org/markup-compatibility/2006">
              <mc:Choice xmlns:v="urn:schemas-microsoft-com:vml" Requires="v">
                <p:oleObj spid="_x0000_s3076" name="" r:id="rId1" imgW="5797550" imgH="4432300" progId="Paint.Picture">
                  <p:embed/>
                </p:oleObj>
              </mc:Choice>
              <mc:Fallback>
                <p:oleObj name="" r:id="rId1" imgW="5797550" imgH="4432300" progId="Paint.Picture">
                  <p:embed/>
                  <p:pic>
                    <p:nvPicPr>
                      <p:cNvPr id="0" name="Picture 3075"/>
                      <p:cNvPicPr/>
                      <p:nvPr/>
                    </p:nvPicPr>
                    <p:blipFill>
                      <a:blip r:embed="rId2"/>
                      <a:stretch>
                        <a:fillRect/>
                      </a:stretch>
                    </p:blipFill>
                    <p:spPr>
                      <a:xfrm>
                        <a:off x="119063" y="1463675"/>
                        <a:ext cx="6411912" cy="4851400"/>
                      </a:xfrm>
                      <a:prstGeom prst="rect">
                        <a:avLst/>
                      </a:prstGeom>
                      <a:noFill/>
                      <a:ln w="38100">
                        <a:miter/>
                      </a:ln>
                    </p:spPr>
                  </p:pic>
                </p:oleObj>
              </mc:Fallback>
            </mc:AlternateContent>
          </a:graphicData>
        </a:graphic>
      </p:graphicFrame>
      <p:sp>
        <p:nvSpPr>
          <p:cNvPr id="82949" name="Text Box 11"/>
          <p:cNvSpPr txBox="1"/>
          <p:nvPr/>
        </p:nvSpPr>
        <p:spPr>
          <a:xfrm>
            <a:off x="6438900" y="4554538"/>
            <a:ext cx="2430463" cy="306387"/>
          </a:xfrm>
          <a:prstGeom prst="rect">
            <a:avLst/>
          </a:prstGeom>
          <a:noFill/>
          <a:ln w="9525">
            <a:noFill/>
          </a:ln>
        </p:spPr>
        <p:txBody>
          <a:bodyPr wrap="none" anchor="t" anchorCtr="0">
            <a:spAutoFit/>
          </a:bodyPr>
          <a:p>
            <a:r>
              <a:rPr lang="en-US" altLang="zh-CN" sz="1400">
                <a:latin typeface="Arial" panose="020B0604020202020204"/>
              </a:rPr>
              <a:t>Inorder: 1 3 4 6 7 8 10 13 14 </a:t>
            </a:r>
            <a:endParaRPr lang="en-US" altLang="zh-CN" sz="1400">
              <a:latin typeface="Arial" panose="020B0604020202020204"/>
            </a:endParaRPr>
          </a:p>
        </p:txBody>
      </p:sp>
      <p:pic>
        <p:nvPicPr>
          <p:cNvPr id="82950" name="Content Placeholder 13"/>
          <p:cNvPicPr>
            <a:picLocks noGrp="1" noChangeAspect="1"/>
          </p:cNvPicPr>
          <p:nvPr>
            <p:ph sz="quarter" idx="2"/>
          </p:nvPr>
        </p:nvPicPr>
        <p:blipFill>
          <a:blip r:embed="rId3"/>
          <a:stretch>
            <a:fillRect/>
          </a:stretch>
        </p:blipFill>
        <p:spPr>
          <a:xfrm>
            <a:off x="6530975" y="1751013"/>
            <a:ext cx="2605088" cy="2528887"/>
          </a:xfr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Introduction</a:t>
            </a:r>
            <a:endParaRPr lang="en-US" altLang="zh-CN" b="1">
              <a:solidFill>
                <a:schemeClr val="tx1"/>
              </a:solidFill>
              <a:latin typeface="Cambria" panose="02040503050406030204" pitchFamily="18" charset="0"/>
            </a:endParaRPr>
          </a:p>
        </p:txBody>
      </p:sp>
      <p:pic>
        <p:nvPicPr>
          <p:cNvPr id="2969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29699" name="TextBox 9"/>
          <p:cNvSpPr/>
          <p:nvPr/>
        </p:nvSpPr>
        <p:spPr>
          <a:xfrm>
            <a:off x="152400" y="1498600"/>
            <a:ext cx="8839200" cy="4887913"/>
          </a:xfrm>
          <a:prstGeom prst="rect">
            <a:avLst/>
          </a:prstGeom>
          <a:noFill/>
          <a:ln w="9525">
            <a:noFill/>
          </a:ln>
        </p:spPr>
        <p:txBody>
          <a:bodyPr wrap="square" anchor="t" anchorCtr="0"/>
          <a:p>
            <a:pPr algn="just">
              <a:lnSpc>
                <a:spcPct val="120000"/>
              </a:lnSpc>
              <a:buClr>
                <a:srgbClr val="C00000"/>
              </a:buClr>
              <a:buSzPct val="80000"/>
            </a:pPr>
            <a:r>
              <a:rPr lang="en-US" altLang="zh-CN" sz="1400">
                <a:latin typeface="Cambria" panose="02040503050406030204" pitchFamily="18" charset="0"/>
              </a:rPr>
              <a:t>There are many basic data structures that can be used to solve application problems. Array is a good data structure that can be accessed randomly and is fairly easy to implement. Linked Lists on the other hand is dynamic and is ideal for application that requires frequent operations such as add, delete, and update. One drawback of linked list is that data access is sequential. Then there are other specialized data structures like, stacks and queues that allows to solve complicated problems using these restricted data structures. </a:t>
            </a:r>
            <a:endParaRPr lang="en-US" altLang="zh-CN" sz="1400">
              <a:latin typeface="Cambria" panose="02040503050406030204" pitchFamily="18" charset="0"/>
            </a:endParaRPr>
          </a:p>
          <a:p>
            <a:pPr algn="just">
              <a:lnSpc>
                <a:spcPct val="120000"/>
              </a:lnSpc>
              <a:buClr>
                <a:srgbClr val="C00000"/>
              </a:buClr>
              <a:buSzPct val="80000"/>
            </a:pPr>
            <a:endParaRPr lang="en-US" altLang="zh-CN" sz="1400">
              <a:latin typeface="Cambria" panose="02040503050406030204" pitchFamily="18" charset="0"/>
            </a:endParaRPr>
          </a:p>
          <a:p>
            <a:pPr algn="just">
              <a:lnSpc>
                <a:spcPct val="120000"/>
              </a:lnSpc>
              <a:buClr>
                <a:srgbClr val="C00000"/>
              </a:buClr>
              <a:buSzPct val="80000"/>
            </a:pPr>
            <a:r>
              <a:rPr lang="en-US" altLang="zh-CN" sz="1400">
                <a:latin typeface="Cambria" panose="02040503050406030204" pitchFamily="18" charset="0"/>
              </a:rPr>
              <a:t>One of the </a:t>
            </a:r>
            <a:r>
              <a:rPr lang="en-US" altLang="zh-CN" sz="1400" b="1">
                <a:latin typeface="Cambria" panose="02040503050406030204" pitchFamily="18" charset="0"/>
              </a:rPr>
              <a:t>disadvantages</a:t>
            </a:r>
            <a:r>
              <a:rPr lang="en-US" altLang="zh-CN" sz="1400">
                <a:latin typeface="Cambria" panose="02040503050406030204" pitchFamily="18" charset="0"/>
              </a:rPr>
              <a:t> of using an array or linked list to store data is the time necessary to search for an item. Since both the arrays and Linked Lists are linear structures the time required to search a “linear” list is </a:t>
            </a:r>
            <a:r>
              <a:rPr lang="en-US" altLang="zh-CN" sz="1400" b="1">
                <a:latin typeface="Cambria" panose="02040503050406030204" pitchFamily="18" charset="0"/>
              </a:rPr>
              <a:t>proportional</a:t>
            </a:r>
            <a:r>
              <a:rPr lang="en-US" altLang="zh-CN" sz="1400">
                <a:latin typeface="Cambria" panose="02040503050406030204" pitchFamily="18" charset="0"/>
              </a:rPr>
              <a:t> to the size of the data set. For example, if the size of the data set is n, then the number of comparisons needed to find (or not find) an item may be as bad as n. So imagine doing the search on a linked list (or array) with n = 106 nodes. Even on a machine that can do million comparisons per second, searching for m items will take roughly m seconds. This not acceptable in today’s world where speed at which we complete operations is extremely important. </a:t>
            </a:r>
            <a:r>
              <a:rPr lang="en-US" altLang="zh-CN" sz="1400" b="1">
                <a:latin typeface="Cambria" panose="02040503050406030204" pitchFamily="18" charset="0"/>
              </a:rPr>
              <a:t>Time is money</a:t>
            </a:r>
            <a:r>
              <a:rPr lang="en-US" altLang="zh-CN" sz="1400">
                <a:latin typeface="Cambria" panose="02040503050406030204" pitchFamily="18" charset="0"/>
              </a:rPr>
              <a:t>. Therefore it seems that better (more efficient) data structures are needed to store and search data.</a:t>
            </a:r>
            <a:endParaRPr lang="en-US" altLang="zh-CN" sz="1400">
              <a:latin typeface="Cambria" panose="02040503050406030204" pitchFamily="18" charset="0"/>
            </a:endParaRPr>
          </a:p>
          <a:p>
            <a:pPr algn="just">
              <a:lnSpc>
                <a:spcPct val="120000"/>
              </a:lnSpc>
              <a:buClr>
                <a:srgbClr val="C00000"/>
              </a:buClr>
              <a:buSzPct val="80000"/>
            </a:pPr>
            <a:endParaRPr lang="en-US" altLang="zh-CN" sz="1400">
              <a:latin typeface="Cambria" panose="02040503050406030204" pitchFamily="18" charset="0"/>
            </a:endParaRPr>
          </a:p>
          <a:p>
            <a:pPr algn="just">
              <a:lnSpc>
                <a:spcPct val="120000"/>
              </a:lnSpc>
              <a:buClr>
                <a:srgbClr val="C00000"/>
              </a:buClr>
              <a:buSzPct val="80000"/>
            </a:pPr>
            <a:r>
              <a:rPr lang="en-US" altLang="zh-CN" sz="1400">
                <a:latin typeface="Cambria" panose="02040503050406030204" pitchFamily="18" charset="0"/>
              </a:rPr>
              <a:t>In this chapter, we can extend the concept of linked data structure (linked list, stack, queue) to a structure that may have multiple relations among its nodes. Such a structure is called a </a:t>
            </a:r>
            <a:r>
              <a:rPr lang="en-US" altLang="zh-CN" sz="1400" b="1">
                <a:latin typeface="Cambria" panose="02040503050406030204" pitchFamily="18" charset="0"/>
              </a:rPr>
              <a:t>tree</a:t>
            </a:r>
            <a:r>
              <a:rPr lang="en-US" altLang="zh-CN" sz="1400">
                <a:latin typeface="Cambria" panose="02040503050406030204" pitchFamily="18" charset="0"/>
              </a:rPr>
              <a:t>. A tree is a </a:t>
            </a:r>
            <a:r>
              <a:rPr lang="en-US" altLang="zh-CN" sz="1400" b="1">
                <a:latin typeface="Cambria" panose="02040503050406030204" pitchFamily="18" charset="0"/>
              </a:rPr>
              <a:t>nonlinear</a:t>
            </a:r>
            <a:r>
              <a:rPr lang="en-US" altLang="zh-CN" sz="1400">
                <a:latin typeface="Cambria" panose="02040503050406030204" pitchFamily="18" charset="0"/>
              </a:rPr>
              <a:t> data structure, compared to arrays, linked lists, stacks and queues which are linear data structures. </a:t>
            </a:r>
            <a:endParaRPr lang="en-US" altLang="zh-CN" sz="1400">
              <a:latin typeface="Cambria" panose="02040503050406030204" pitchFamily="18"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Pre-order Traversal</a:t>
            </a:r>
            <a:endParaRPr lang="en-US" altLang="zh-CN" b="1">
              <a:solidFill>
                <a:schemeClr val="tx1"/>
              </a:solidFill>
              <a:latin typeface="Cambria" panose="02040503050406030204" pitchFamily="18" charset="0"/>
            </a:endParaRPr>
          </a:p>
        </p:txBody>
      </p:sp>
      <p:pic>
        <p:nvPicPr>
          <p:cNvPr id="8397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83971" name="TextBox 6"/>
          <p:cNvSpPr/>
          <p:nvPr/>
        </p:nvSpPr>
        <p:spPr>
          <a:xfrm>
            <a:off x="50800" y="1560513"/>
            <a:ext cx="8991600" cy="830262"/>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In this traversal method, the root node is visited first, then left subtree and finally right sub-tree.</a:t>
            </a:r>
            <a:endParaRPr lang="en-US" altLang="zh-CN" sz="2000">
              <a:latin typeface="Cambria" panose="02040503050406030204" pitchFamily="18" charset="0"/>
            </a:endParaRPr>
          </a:p>
        </p:txBody>
      </p:sp>
      <p:sp>
        <p:nvSpPr>
          <p:cNvPr id="83972" name="TextBox 7"/>
          <p:cNvSpPr/>
          <p:nvPr/>
        </p:nvSpPr>
        <p:spPr>
          <a:xfrm>
            <a:off x="3598863" y="2362200"/>
            <a:ext cx="31242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Recursive Algorithm</a:t>
            </a:r>
            <a:endParaRPr lang="en-US" altLang="zh-CN" i="1">
              <a:solidFill>
                <a:schemeClr val="bg1"/>
              </a:solidFill>
              <a:latin typeface="Tw Cen MT" panose="020B0602020104020603"/>
            </a:endParaRPr>
          </a:p>
        </p:txBody>
      </p:sp>
      <p:sp>
        <p:nvSpPr>
          <p:cNvPr id="83973" name="TextBox 8"/>
          <p:cNvSpPr/>
          <p:nvPr/>
        </p:nvSpPr>
        <p:spPr>
          <a:xfrm>
            <a:off x="3530600" y="2768600"/>
            <a:ext cx="5562600" cy="2678113"/>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Step 1 − Start</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2 − Repeat steps 3, 4 and 5 until all nodes are traversed</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3 − Visit root node</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4 − Recursively traverse left subtree</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5 − Recursively traverse right subtree</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6 − Stop</a:t>
            </a:r>
            <a:endParaRPr lang="en-US" altLang="zh-CN" sz="2000">
              <a:latin typeface="Cambria" panose="02040503050406030204" pitchFamily="18" charset="0"/>
            </a:endParaRPr>
          </a:p>
        </p:txBody>
      </p:sp>
      <p:sp>
        <p:nvSpPr>
          <p:cNvPr id="40967" name="TextBox 9"/>
          <p:cNvSpPr/>
          <p:nvPr/>
        </p:nvSpPr>
        <p:spPr>
          <a:xfrm>
            <a:off x="228600" y="5334000"/>
            <a:ext cx="31242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Output</a:t>
            </a:r>
            <a:endParaRPr lang="en-US" altLang="zh-CN" i="1">
              <a:solidFill>
                <a:schemeClr val="bg1"/>
              </a:solidFill>
              <a:latin typeface="Tw Cen MT" panose="020B0602020104020603"/>
            </a:endParaRPr>
          </a:p>
        </p:txBody>
      </p:sp>
      <p:sp>
        <p:nvSpPr>
          <p:cNvPr id="40968" name="TextBox 10"/>
          <p:cNvSpPr/>
          <p:nvPr/>
        </p:nvSpPr>
        <p:spPr>
          <a:xfrm>
            <a:off x="169863" y="5664200"/>
            <a:ext cx="8305800" cy="868363"/>
          </a:xfrm>
          <a:prstGeom prst="rect">
            <a:avLst/>
          </a:prstGeom>
          <a:noFill/>
          <a:ln w="9525">
            <a:noFill/>
          </a:ln>
        </p:spPr>
        <p:txBody>
          <a:bodyPr wrap="square" anchor="t" anchorCtr="0"/>
          <a:p>
            <a:pPr algn="just">
              <a:lnSpc>
                <a:spcPct val="120000"/>
              </a:lnSpc>
              <a:buClr>
                <a:srgbClr val="C00000"/>
              </a:buClr>
              <a:buSzPct val="80000"/>
            </a:pPr>
            <a:r>
              <a:rPr lang="en-US" altLang="zh-CN" sz="1400">
                <a:latin typeface="Cambria" panose="02040503050406030204" pitchFamily="18" charset="0"/>
              </a:rPr>
              <a:t>Traversal start from A, and following pre-order traversal, we first visit A itself and then move to its left subtree B. B is also traversed pre-ordered. And the process goes on until all the nodes are visited. The output of pre-order traversal of this tree is </a:t>
            </a:r>
            <a:r>
              <a:rPr lang="en-US" altLang="zh-CN" sz="1400" b="1">
                <a:latin typeface="Cambria" panose="02040503050406030204" pitchFamily="18" charset="0"/>
              </a:rPr>
              <a:t>A → B → D → E → C → F → G</a:t>
            </a:r>
            <a:endParaRPr lang="en-US" altLang="zh-CN" sz="1400" b="1">
              <a:latin typeface="Cambria" panose="02040503050406030204" pitchFamily="18" charset="0"/>
            </a:endParaRPr>
          </a:p>
        </p:txBody>
      </p:sp>
      <p:pic>
        <p:nvPicPr>
          <p:cNvPr id="83976" name="Picture 3"/>
          <p:cNvPicPr>
            <a:picLocks noChangeAspect="1"/>
          </p:cNvPicPr>
          <p:nvPr/>
        </p:nvPicPr>
        <p:blipFill>
          <a:blip r:embed="rId2"/>
          <a:stretch>
            <a:fillRect/>
          </a:stretch>
        </p:blipFill>
        <p:spPr>
          <a:xfrm>
            <a:off x="42863" y="2362200"/>
            <a:ext cx="3524250" cy="28575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67"/>
                                        </p:tgtEl>
                                        <p:attrNameLst>
                                          <p:attrName>style.visibility</p:attrName>
                                        </p:attrNameLst>
                                      </p:cBhvr>
                                      <p:to>
                                        <p:strVal val="visible"/>
                                      </p:to>
                                    </p:set>
                                    <p:animEffect transition="in" filter="fade">
                                      <p:cBhvr>
                                        <p:cTn id="7" dur="2000"/>
                                        <p:tgtEl>
                                          <p:spTgt spid="409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967">
                                            <p:txEl>
                                              <p:charRg st="0" end="7"/>
                                            </p:txEl>
                                          </p:spTgt>
                                        </p:tgtEl>
                                        <p:attrNameLst>
                                          <p:attrName>style.visibility</p:attrName>
                                        </p:attrNameLst>
                                      </p:cBhvr>
                                      <p:to>
                                        <p:strVal val="visible"/>
                                      </p:to>
                                    </p:set>
                                    <p:animEffect transition="in" filter="fade">
                                      <p:cBhvr>
                                        <p:cTn id="10" dur="2000"/>
                                        <p:tgtEl>
                                          <p:spTgt spid="40967">
                                            <p:txEl>
                                              <p:charRg st="0" end="7"/>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968">
                                            <p:txEl>
                                              <p:charRg st="0" end="286"/>
                                            </p:txEl>
                                          </p:spTgt>
                                        </p:tgtEl>
                                        <p:attrNameLst>
                                          <p:attrName>style.visibility</p:attrName>
                                        </p:attrNameLst>
                                      </p:cBhvr>
                                      <p:to>
                                        <p:strVal val="visible"/>
                                      </p:to>
                                    </p:set>
                                    <p:animEffect transition="in" filter="fade">
                                      <p:cBhvr>
                                        <p:cTn id="13" dur="2000"/>
                                        <p:tgtEl>
                                          <p:spTgt spid="40968">
                                            <p:txEl>
                                              <p:charRg st="0" end="28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 grpId="0" uiExpand="1" build="allAtOnce"/>
      <p:bldP spid="40968" grpId="1" animBg="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Title 1"/>
          <p:cNvSpPr>
            <a:spLocks noGrp="1"/>
          </p:cNvSpPr>
          <p:nvPr>
            <p:ph type="title"/>
          </p:nvPr>
        </p:nvSpPr>
        <p:spPr/>
        <p:txBody>
          <a:bodyPr wrap="square" lIns="91273" tIns="45636" rIns="91273" bIns="45636" anchor="ctr" anchorCtr="0"/>
          <a:p>
            <a:r>
              <a:rPr lang="en-US" altLang="zh-CN">
                <a:sym typeface="Arial" panose="020B0604020202020204" pitchFamily="34" charset="0"/>
              </a:rPr>
              <a:t>Algorithm (Preorder Traversal)</a:t>
            </a:r>
            <a:endParaRPr lang="en-US" altLang="zh-CN"/>
          </a:p>
        </p:txBody>
      </p:sp>
      <p:sp>
        <p:nvSpPr>
          <p:cNvPr id="86018" name="Slide Number Placeholder 3"/>
          <p:cNvSpPr>
            <a:spLocks noGrp="1"/>
          </p:cNvSpPr>
          <p:nvPr>
            <p:ph type="sldNum" sz="quarter" idx="4"/>
          </p:nvPr>
        </p:nvSpPr>
        <p:spPr/>
        <p:txBody>
          <a:bodyPr lIns="91273" tIns="45636" rIns="91273" bIns="45636"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a:ea typeface="Arial" panose="020B0604020202020204"/>
              </a:defRPr>
            </a:lvl1pPr>
            <a:lvl2pPr marL="45593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5pPr>
          </a:lstStyle>
          <a:p>
            <a:pPr lvl="0" algn="ctr">
              <a:buSzTx/>
            </a:pPr>
            <a:fld id="{9A0DB2DC-4C9A-4742-B13C-FB6460FD3503}" type="slidenum">
              <a:rPr lang="en-US" altLang="zh-CN" sz="1400" b="1">
                <a:solidFill>
                  <a:srgbClr val="FFFFFF"/>
                </a:solidFill>
                <a:latin typeface="Tw Cen MT" panose="020B0602020104020603"/>
              </a:rPr>
            </a:fld>
            <a:endParaRPr lang="en-US" altLang="zh-CN" sz="1400" b="1">
              <a:solidFill>
                <a:srgbClr val="FFFFFF"/>
              </a:solidFill>
              <a:latin typeface="Tw Cen MT" panose="020B0602020104020603"/>
            </a:endParaRPr>
          </a:p>
        </p:txBody>
      </p:sp>
      <p:sp>
        <p:nvSpPr>
          <p:cNvPr id="86019" name="Footer Placeholder 4"/>
          <p:cNvSpPr>
            <a:spLocks noGrp="1"/>
          </p:cNvSpPr>
          <p:nvPr>
            <p:ph type="ftr" sz="quarter" idx="3"/>
          </p:nvPr>
        </p:nvSpPr>
        <p:spPr/>
        <p:txBody>
          <a:bodyPr lIns="91273" tIns="45636" rIns="91273" bIns="45636"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a:ea typeface="Arial" panose="020B0604020202020204"/>
              </a:defRPr>
            </a:lvl1pPr>
            <a:lvl2pPr marL="45593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5pPr>
          </a:lstStyle>
          <a:p>
            <a:pPr lvl="0" algn="r">
              <a:buSzTx/>
            </a:pPr>
            <a:r>
              <a:rPr lang="en-US" altLang="zh-CN" sz="1400">
                <a:solidFill>
                  <a:schemeClr val="tx2"/>
                </a:solidFill>
                <a:latin typeface="Tw Cen MT" panose="020B0602020104020603"/>
              </a:rPr>
              <a:t>School of Computer Engineering</a:t>
            </a:r>
            <a:endParaRPr lang="en-US" altLang="zh-CN" sz="1400">
              <a:solidFill>
                <a:schemeClr val="tx2"/>
              </a:solidFill>
              <a:latin typeface="Tw Cen MT" panose="020B0602020104020603"/>
            </a:endParaRPr>
          </a:p>
        </p:txBody>
      </p:sp>
      <p:pic>
        <p:nvPicPr>
          <p:cNvPr id="86020" name="Content Placeholder 5" descr="New Doc 2020-03-22 20.01.24_1"/>
          <p:cNvPicPr>
            <a:picLocks noGrp="1" noChangeAspect="1"/>
          </p:cNvPicPr>
          <p:nvPr>
            <p:ph sz="quarter" idx="1"/>
          </p:nvPr>
        </p:nvPicPr>
        <p:blipFill>
          <a:blip r:embed="rId1"/>
          <a:stretch>
            <a:fillRect/>
          </a:stretch>
        </p:blipFill>
        <p:spPr>
          <a:xfrm>
            <a:off x="533400" y="1516063"/>
            <a:ext cx="5973763" cy="4643437"/>
          </a:xfrm>
        </p:spPr>
      </p:pic>
      <p:pic>
        <p:nvPicPr>
          <p:cNvPr id="86021" name="Content Placeholder 13"/>
          <p:cNvPicPr>
            <a:picLocks noGrp="1" noChangeAspect="1"/>
          </p:cNvPicPr>
          <p:nvPr>
            <p:ph sz="quarter" idx="4294967295"/>
          </p:nvPr>
        </p:nvPicPr>
        <p:blipFill>
          <a:blip r:embed="rId2"/>
          <a:stretch>
            <a:fillRect/>
          </a:stretch>
        </p:blipFill>
        <p:spPr>
          <a:xfrm>
            <a:off x="6530975" y="1751013"/>
            <a:ext cx="2605088" cy="2528887"/>
          </a:xfrm>
        </p:spPr>
      </p:pic>
      <p:sp>
        <p:nvSpPr>
          <p:cNvPr id="86022" name="Text Box 2"/>
          <p:cNvSpPr txBox="1"/>
          <p:nvPr/>
        </p:nvSpPr>
        <p:spPr>
          <a:xfrm>
            <a:off x="6551613" y="4548188"/>
            <a:ext cx="2559050" cy="306387"/>
          </a:xfrm>
          <a:prstGeom prst="rect">
            <a:avLst/>
          </a:prstGeom>
          <a:noFill/>
          <a:ln w="9525">
            <a:noFill/>
          </a:ln>
        </p:spPr>
        <p:txBody>
          <a:bodyPr wrap="none" anchor="t" anchorCtr="0">
            <a:spAutoFit/>
          </a:bodyPr>
          <a:p>
            <a:r>
              <a:rPr lang="en-US" altLang="zh-CN" sz="1400">
                <a:latin typeface="Arial" panose="020B0604020202020204"/>
              </a:rPr>
              <a:t>Preorder: 8 3 1 6 4 7 10 14 13 </a:t>
            </a:r>
            <a:endParaRPr lang="en-US" altLang="zh-CN" sz="1400">
              <a:latin typeface="Arial" panose="020B0604020202020204"/>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Post-order Traversal</a:t>
            </a:r>
            <a:endParaRPr lang="en-US" altLang="zh-CN" b="1">
              <a:solidFill>
                <a:schemeClr val="tx1"/>
              </a:solidFill>
              <a:latin typeface="Cambria" panose="02040503050406030204" pitchFamily="18" charset="0"/>
            </a:endParaRPr>
          </a:p>
        </p:txBody>
      </p:sp>
      <p:pic>
        <p:nvPicPr>
          <p:cNvPr id="8704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87043" name="TextBox 6"/>
          <p:cNvSpPr/>
          <p:nvPr/>
        </p:nvSpPr>
        <p:spPr>
          <a:xfrm>
            <a:off x="50800" y="1560513"/>
            <a:ext cx="8991600" cy="830262"/>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In this traversal method, the root node is visited last, hence the name. First the left subtree is traversed, then right subtree and finally root.</a:t>
            </a:r>
            <a:endParaRPr lang="en-US" altLang="zh-CN" sz="2000">
              <a:latin typeface="Cambria" panose="02040503050406030204" pitchFamily="18" charset="0"/>
            </a:endParaRPr>
          </a:p>
        </p:txBody>
      </p:sp>
      <p:sp>
        <p:nvSpPr>
          <p:cNvPr id="87044" name="TextBox 7"/>
          <p:cNvSpPr/>
          <p:nvPr/>
        </p:nvSpPr>
        <p:spPr>
          <a:xfrm>
            <a:off x="3598863" y="2362200"/>
            <a:ext cx="31242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Recursive</a:t>
            </a:r>
            <a:r>
              <a:rPr lang="en-US" altLang="zh-CN" i="1">
                <a:solidFill>
                  <a:schemeClr val="bg1"/>
                </a:solidFill>
                <a:latin typeface="Arial" panose="020B0604020202020204"/>
              </a:rPr>
              <a:t> </a:t>
            </a:r>
            <a:r>
              <a:rPr lang="en-US" altLang="zh-CN" i="1">
                <a:solidFill>
                  <a:schemeClr val="bg1"/>
                </a:solidFill>
                <a:latin typeface="Tw Cen MT" panose="020B0602020104020603"/>
              </a:rPr>
              <a:t>Algorithm</a:t>
            </a:r>
            <a:endParaRPr lang="en-US" altLang="zh-CN" i="1">
              <a:solidFill>
                <a:schemeClr val="bg1"/>
              </a:solidFill>
              <a:latin typeface="Tw Cen MT" panose="020B0602020104020603"/>
            </a:endParaRPr>
          </a:p>
        </p:txBody>
      </p:sp>
      <p:sp>
        <p:nvSpPr>
          <p:cNvPr id="87045" name="TextBox 8"/>
          <p:cNvSpPr/>
          <p:nvPr/>
        </p:nvSpPr>
        <p:spPr>
          <a:xfrm>
            <a:off x="3530600" y="2768600"/>
            <a:ext cx="5562600" cy="2678113"/>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Step 1 − Start</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2 − Repeat steps 3, 4 and 5 until all nodes are traversed</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3 − Recursively traverse left subtree</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4 − Recursively traverse right subtree</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5 − Visit root node</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6 − Stop</a:t>
            </a:r>
            <a:endParaRPr lang="en-US" altLang="zh-CN" sz="2000">
              <a:latin typeface="Cambria" panose="02040503050406030204" pitchFamily="18" charset="0"/>
            </a:endParaRPr>
          </a:p>
        </p:txBody>
      </p:sp>
      <p:sp>
        <p:nvSpPr>
          <p:cNvPr id="41991" name="TextBox 9"/>
          <p:cNvSpPr/>
          <p:nvPr/>
        </p:nvSpPr>
        <p:spPr>
          <a:xfrm>
            <a:off x="228600" y="5334000"/>
            <a:ext cx="31242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Output</a:t>
            </a:r>
            <a:endParaRPr lang="en-US" altLang="zh-CN" i="1">
              <a:solidFill>
                <a:schemeClr val="bg1"/>
              </a:solidFill>
              <a:latin typeface="Tw Cen MT" panose="020B0602020104020603"/>
            </a:endParaRPr>
          </a:p>
        </p:txBody>
      </p:sp>
      <p:sp>
        <p:nvSpPr>
          <p:cNvPr id="41992" name="TextBox 10"/>
          <p:cNvSpPr/>
          <p:nvPr/>
        </p:nvSpPr>
        <p:spPr>
          <a:xfrm>
            <a:off x="169863" y="5664200"/>
            <a:ext cx="8305800" cy="868363"/>
          </a:xfrm>
          <a:prstGeom prst="rect">
            <a:avLst/>
          </a:prstGeom>
          <a:noFill/>
          <a:ln w="9525">
            <a:noFill/>
          </a:ln>
        </p:spPr>
        <p:txBody>
          <a:bodyPr wrap="square" anchor="t" anchorCtr="0"/>
          <a:p>
            <a:pPr algn="just">
              <a:lnSpc>
                <a:spcPct val="120000"/>
              </a:lnSpc>
              <a:buClr>
                <a:srgbClr val="C00000"/>
              </a:buClr>
              <a:buSzPct val="80000"/>
            </a:pPr>
            <a:r>
              <a:rPr lang="en-US" altLang="zh-CN" sz="1400">
                <a:latin typeface="Cambria" panose="02040503050406030204" pitchFamily="18" charset="0"/>
              </a:rPr>
              <a:t>Traversal start from A, and following pre-order traversal, we first visit left subtree B. B is also traversed post-ordered. And the process goes on until all the nodes are visited. The output of post-order traversal of this tree is </a:t>
            </a:r>
            <a:r>
              <a:rPr lang="en-US" altLang="zh-CN" sz="1400" b="1">
                <a:latin typeface="Cambria" panose="02040503050406030204" pitchFamily="18" charset="0"/>
              </a:rPr>
              <a:t>D → E → B → F → G → C → A</a:t>
            </a:r>
            <a:endParaRPr lang="en-US" altLang="zh-CN" sz="1400" b="1">
              <a:latin typeface="Cambria" panose="02040503050406030204" pitchFamily="18" charset="0"/>
            </a:endParaRPr>
          </a:p>
        </p:txBody>
      </p:sp>
      <p:pic>
        <p:nvPicPr>
          <p:cNvPr id="87048" name="Picture 2"/>
          <p:cNvPicPr>
            <a:picLocks noChangeAspect="1"/>
          </p:cNvPicPr>
          <p:nvPr/>
        </p:nvPicPr>
        <p:blipFill>
          <a:blip r:embed="rId2"/>
          <a:stretch>
            <a:fillRect/>
          </a:stretch>
        </p:blipFill>
        <p:spPr>
          <a:xfrm>
            <a:off x="76200" y="2349500"/>
            <a:ext cx="3533775" cy="28575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992">
                                            <p:txEl>
                                              <p:charRg st="0" end="258"/>
                                            </p:txEl>
                                          </p:spTgt>
                                        </p:tgtEl>
                                        <p:attrNameLst>
                                          <p:attrName>style.visibility</p:attrName>
                                        </p:attrNameLst>
                                      </p:cBhvr>
                                      <p:to>
                                        <p:strVal val="visible"/>
                                      </p:to>
                                    </p:set>
                                    <p:animEffect transition="in" filter="fade">
                                      <p:cBhvr>
                                        <p:cTn id="7" dur="2000"/>
                                        <p:tgtEl>
                                          <p:spTgt spid="41992">
                                            <p:txEl>
                                              <p:charRg st="0" end="25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991"/>
                                        </p:tgtEl>
                                        <p:attrNameLst>
                                          <p:attrName>style.visibility</p:attrName>
                                        </p:attrNameLst>
                                      </p:cBhvr>
                                      <p:to>
                                        <p:strVal val="visible"/>
                                      </p:to>
                                    </p:set>
                                    <p:animEffect transition="in" filter="fade">
                                      <p:cBhvr>
                                        <p:cTn id="10" dur="2000"/>
                                        <p:tgtEl>
                                          <p:spTgt spid="4199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991">
                                            <p:txEl>
                                              <p:charRg st="0" end="7"/>
                                            </p:txEl>
                                          </p:spTgt>
                                        </p:tgtEl>
                                        <p:attrNameLst>
                                          <p:attrName>style.visibility</p:attrName>
                                        </p:attrNameLst>
                                      </p:cBhvr>
                                      <p:to>
                                        <p:strVal val="visible"/>
                                      </p:to>
                                    </p:set>
                                    <p:animEffect transition="in" filter="fade">
                                      <p:cBhvr>
                                        <p:cTn id="13" dur="2000"/>
                                        <p:tgtEl>
                                          <p:spTgt spid="41991">
                                            <p:txEl>
                                              <p:charRg st="0"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1" grpId="0" uiExpand="1" build="allAtOnce"/>
      <p:bldP spid="41992" grpId="1" animBg="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Title 1"/>
          <p:cNvSpPr>
            <a:spLocks noGrp="1"/>
          </p:cNvSpPr>
          <p:nvPr>
            <p:ph type="title"/>
          </p:nvPr>
        </p:nvSpPr>
        <p:spPr>
          <a:xfrm>
            <a:off x="612775" y="228600"/>
            <a:ext cx="8153400" cy="723900"/>
          </a:xfrm>
        </p:spPr>
        <p:txBody>
          <a:bodyPr wrap="square" lIns="91273" tIns="45636" rIns="91273" bIns="45636" anchor="ctr" anchorCtr="0"/>
          <a:p>
            <a:r>
              <a:rPr lang="en-US" altLang="zh-CN">
                <a:sym typeface="Arial" panose="020B0604020202020204" pitchFamily="34" charset="0"/>
              </a:rPr>
              <a:t>Algorithm (Postorder Traversal)</a:t>
            </a:r>
            <a:br>
              <a:rPr lang="en-US" altLang="zh-CN"/>
            </a:br>
            <a:endParaRPr lang="en-US" altLang="zh-CN"/>
          </a:p>
        </p:txBody>
      </p:sp>
      <p:sp>
        <p:nvSpPr>
          <p:cNvPr id="89090" name="Slide Number Placeholder 3"/>
          <p:cNvSpPr>
            <a:spLocks noGrp="1"/>
          </p:cNvSpPr>
          <p:nvPr>
            <p:ph type="sldNum" sz="quarter" idx="4"/>
          </p:nvPr>
        </p:nvSpPr>
        <p:spPr/>
        <p:txBody>
          <a:bodyPr lIns="91273" tIns="45636" rIns="91273" bIns="45636"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a:ea typeface="Arial" panose="020B0604020202020204"/>
              </a:defRPr>
            </a:lvl1pPr>
            <a:lvl2pPr marL="45593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5pPr>
          </a:lstStyle>
          <a:p>
            <a:pPr lvl="0" algn="ctr">
              <a:buSzTx/>
            </a:pPr>
            <a:fld id="{9A0DB2DC-4C9A-4742-B13C-FB6460FD3503}" type="slidenum">
              <a:rPr lang="en-US" altLang="zh-CN" sz="1400" b="1">
                <a:solidFill>
                  <a:srgbClr val="FFFFFF"/>
                </a:solidFill>
                <a:latin typeface="Tw Cen MT" panose="020B0602020104020603"/>
              </a:rPr>
            </a:fld>
            <a:endParaRPr lang="en-US" altLang="zh-CN" sz="1400" b="1">
              <a:solidFill>
                <a:srgbClr val="FFFFFF"/>
              </a:solidFill>
              <a:latin typeface="Tw Cen MT" panose="020B0602020104020603"/>
            </a:endParaRPr>
          </a:p>
        </p:txBody>
      </p:sp>
      <p:sp>
        <p:nvSpPr>
          <p:cNvPr id="89091" name="Footer Placeholder 4"/>
          <p:cNvSpPr>
            <a:spLocks noGrp="1"/>
          </p:cNvSpPr>
          <p:nvPr>
            <p:ph type="ftr" sz="quarter" idx="3"/>
          </p:nvPr>
        </p:nvSpPr>
        <p:spPr/>
        <p:txBody>
          <a:bodyPr lIns="91273" tIns="45636" rIns="91273" bIns="45636"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a:ea typeface="Arial" panose="020B0604020202020204"/>
              </a:defRPr>
            </a:lvl1pPr>
            <a:lvl2pPr marL="45593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5pPr>
          </a:lstStyle>
          <a:p>
            <a:pPr lvl="0" algn="r">
              <a:buSzTx/>
            </a:pPr>
            <a:r>
              <a:rPr lang="en-US" altLang="zh-CN" sz="1400">
                <a:solidFill>
                  <a:schemeClr val="tx2"/>
                </a:solidFill>
                <a:latin typeface="Tw Cen MT" panose="020B0602020104020603"/>
              </a:rPr>
              <a:t>School of Computer Engineering</a:t>
            </a:r>
            <a:endParaRPr lang="en-US" altLang="zh-CN" sz="1400">
              <a:solidFill>
                <a:schemeClr val="tx2"/>
              </a:solidFill>
              <a:latin typeface="Tw Cen MT" panose="020B0602020104020603"/>
            </a:endParaRPr>
          </a:p>
        </p:txBody>
      </p:sp>
      <p:pic>
        <p:nvPicPr>
          <p:cNvPr id="89092" name="Content Placeholder 5" descr="New Doc 2020-03-22 20.01.24_3"/>
          <p:cNvPicPr>
            <a:picLocks noGrp="1" noChangeAspect="1"/>
          </p:cNvPicPr>
          <p:nvPr>
            <p:ph sz="quarter" idx="1"/>
          </p:nvPr>
        </p:nvPicPr>
        <p:blipFill>
          <a:blip r:embed="rId1"/>
          <a:stretch>
            <a:fillRect/>
          </a:stretch>
        </p:blipFill>
        <p:spPr>
          <a:xfrm>
            <a:off x="612775" y="1516063"/>
            <a:ext cx="5418138" cy="5300662"/>
          </a:xfrm>
        </p:spPr>
      </p:pic>
      <p:pic>
        <p:nvPicPr>
          <p:cNvPr id="89093" name="Content Placeholder 13"/>
          <p:cNvPicPr>
            <a:picLocks noGrp="1" noChangeAspect="1"/>
          </p:cNvPicPr>
          <p:nvPr>
            <p:ph sz="quarter" idx="4294967295"/>
          </p:nvPr>
        </p:nvPicPr>
        <p:blipFill>
          <a:blip r:embed="rId2"/>
          <a:stretch>
            <a:fillRect/>
          </a:stretch>
        </p:blipFill>
        <p:spPr>
          <a:xfrm>
            <a:off x="6530975" y="1751013"/>
            <a:ext cx="2605088" cy="2528887"/>
          </a:xfrm>
        </p:spPr>
      </p:pic>
      <p:sp>
        <p:nvSpPr>
          <p:cNvPr id="89094" name="Text Box 2"/>
          <p:cNvSpPr txBox="1"/>
          <p:nvPr/>
        </p:nvSpPr>
        <p:spPr>
          <a:xfrm>
            <a:off x="6324600" y="4667250"/>
            <a:ext cx="2638425" cy="307975"/>
          </a:xfrm>
          <a:prstGeom prst="rect">
            <a:avLst/>
          </a:prstGeom>
          <a:noFill/>
          <a:ln w="9525">
            <a:noFill/>
          </a:ln>
        </p:spPr>
        <p:txBody>
          <a:bodyPr wrap="none" anchor="t" anchorCtr="0">
            <a:spAutoFit/>
          </a:bodyPr>
          <a:p>
            <a:r>
              <a:rPr lang="en-US" altLang="zh-CN" sz="1400">
                <a:latin typeface="Arial" panose="020B0604020202020204"/>
              </a:rPr>
              <a:t>Postorder: 1 4 7 6 3 13 14 10 8 </a:t>
            </a:r>
            <a:endParaRPr lang="en-US" altLang="zh-CN" sz="1400">
              <a:latin typeface="Arial" panose="020B0604020202020204"/>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Level-order Traversal</a:t>
            </a:r>
            <a:endParaRPr lang="en-US" altLang="zh-CN" b="1">
              <a:solidFill>
                <a:schemeClr val="tx1"/>
              </a:solidFill>
              <a:latin typeface="Cambria" panose="02040503050406030204" pitchFamily="18" charset="0"/>
            </a:endParaRPr>
          </a:p>
        </p:txBody>
      </p:sp>
      <p:pic>
        <p:nvPicPr>
          <p:cNvPr id="9011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90115" name="TextBox 6"/>
          <p:cNvSpPr/>
          <p:nvPr/>
        </p:nvSpPr>
        <p:spPr>
          <a:xfrm>
            <a:off x="50800" y="1497013"/>
            <a:ext cx="8991600" cy="461962"/>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In this traversal method, visit the nodes level by level from left to right</a:t>
            </a:r>
            <a:endParaRPr lang="en-US" altLang="zh-CN" sz="2000">
              <a:latin typeface="Cambria" panose="02040503050406030204" pitchFamily="18" charset="0"/>
            </a:endParaRPr>
          </a:p>
        </p:txBody>
      </p:sp>
      <p:sp>
        <p:nvSpPr>
          <p:cNvPr id="90116" name="TextBox 7"/>
          <p:cNvSpPr/>
          <p:nvPr/>
        </p:nvSpPr>
        <p:spPr>
          <a:xfrm>
            <a:off x="3598863" y="1957388"/>
            <a:ext cx="3124200" cy="369887"/>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Recursive</a:t>
            </a:r>
            <a:r>
              <a:rPr lang="en-US" altLang="zh-CN" i="1">
                <a:solidFill>
                  <a:schemeClr val="bg1"/>
                </a:solidFill>
                <a:latin typeface="Arial" panose="020B0604020202020204"/>
              </a:rPr>
              <a:t> </a:t>
            </a:r>
            <a:r>
              <a:rPr lang="en-US" altLang="zh-CN" i="1">
                <a:solidFill>
                  <a:schemeClr val="bg1"/>
                </a:solidFill>
                <a:latin typeface="Tw Cen MT" panose="020B0602020104020603"/>
              </a:rPr>
              <a:t>Algorithm</a:t>
            </a:r>
            <a:endParaRPr lang="en-US" altLang="zh-CN" i="1">
              <a:solidFill>
                <a:schemeClr val="bg1"/>
              </a:solidFill>
              <a:latin typeface="Tw Cen MT" panose="020B0602020104020603"/>
            </a:endParaRPr>
          </a:p>
        </p:txBody>
      </p:sp>
      <p:sp>
        <p:nvSpPr>
          <p:cNvPr id="90117" name="TextBox 8"/>
          <p:cNvSpPr/>
          <p:nvPr/>
        </p:nvSpPr>
        <p:spPr>
          <a:xfrm>
            <a:off x="3530600" y="2363788"/>
            <a:ext cx="5562600" cy="3046412"/>
          </a:xfrm>
          <a:prstGeom prst="rect">
            <a:avLst/>
          </a:prstGeom>
          <a:noFill/>
          <a:ln w="9525">
            <a:noFill/>
          </a:ln>
        </p:spPr>
        <p:txBody>
          <a:bodyPr wrap="square" anchor="t" anchorCtr="0"/>
          <a:p>
            <a:pPr algn="just">
              <a:lnSpc>
                <a:spcPct val="120000"/>
              </a:lnSpc>
              <a:buClr>
                <a:srgbClr val="C00000"/>
              </a:buClr>
              <a:buSzPct val="80000"/>
            </a:pPr>
            <a:r>
              <a:rPr lang="en-US" altLang="zh-CN" sz="2000">
                <a:latin typeface="Cambria" panose="02040503050406030204" pitchFamily="18" charset="0"/>
              </a:rPr>
              <a:t>Step 1 − Start</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2 − Visit the root node (Level 0)</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3 − Visit the root’s left child followed by right child (Level 1)</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4 − Recursively visit the next levels from left most child to right most child (Level 2 and onwards) until all levels are covered</a:t>
            </a:r>
            <a:endParaRPr lang="en-US" altLang="zh-CN" sz="2000">
              <a:latin typeface="Cambria" panose="02040503050406030204" pitchFamily="18" charset="0"/>
            </a:endParaRPr>
          </a:p>
          <a:p>
            <a:pPr algn="just">
              <a:lnSpc>
                <a:spcPct val="120000"/>
              </a:lnSpc>
              <a:buClr>
                <a:srgbClr val="C00000"/>
              </a:buClr>
              <a:buSzPct val="80000"/>
            </a:pPr>
            <a:r>
              <a:rPr lang="en-US" altLang="zh-CN" sz="2000">
                <a:latin typeface="Cambria" panose="02040503050406030204" pitchFamily="18" charset="0"/>
              </a:rPr>
              <a:t>Step 5 − Stop</a:t>
            </a:r>
            <a:endParaRPr lang="en-US" altLang="zh-CN" sz="2000">
              <a:latin typeface="Cambria" panose="02040503050406030204" pitchFamily="18" charset="0"/>
            </a:endParaRPr>
          </a:p>
        </p:txBody>
      </p:sp>
      <p:sp>
        <p:nvSpPr>
          <p:cNvPr id="44039" name="TextBox 9"/>
          <p:cNvSpPr/>
          <p:nvPr/>
        </p:nvSpPr>
        <p:spPr>
          <a:xfrm>
            <a:off x="101600" y="6129338"/>
            <a:ext cx="3124200" cy="369887"/>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Output</a:t>
            </a:r>
            <a:endParaRPr lang="en-US" altLang="zh-CN" i="1">
              <a:solidFill>
                <a:schemeClr val="bg1"/>
              </a:solidFill>
              <a:latin typeface="Tw Cen MT" panose="020B0602020104020603"/>
            </a:endParaRPr>
          </a:p>
        </p:txBody>
      </p:sp>
      <p:sp>
        <p:nvSpPr>
          <p:cNvPr id="44040" name="TextBox 10"/>
          <p:cNvSpPr/>
          <p:nvPr/>
        </p:nvSpPr>
        <p:spPr>
          <a:xfrm>
            <a:off x="3171825" y="6140450"/>
            <a:ext cx="3505200" cy="350838"/>
          </a:xfrm>
          <a:prstGeom prst="rect">
            <a:avLst/>
          </a:prstGeom>
          <a:noFill/>
          <a:ln w="9525">
            <a:noFill/>
          </a:ln>
        </p:spPr>
        <p:txBody>
          <a:bodyPr wrap="square" anchor="t" anchorCtr="0"/>
          <a:p>
            <a:pPr algn="just">
              <a:lnSpc>
                <a:spcPct val="120000"/>
              </a:lnSpc>
              <a:buClr>
                <a:srgbClr val="C00000"/>
              </a:buClr>
              <a:buSzPct val="80000"/>
            </a:pPr>
            <a:r>
              <a:rPr lang="en-US" altLang="zh-CN" sz="1400" b="1">
                <a:latin typeface="Cambria" panose="02040503050406030204" pitchFamily="18" charset="0"/>
              </a:rPr>
              <a:t>10 → 12 → 23 → 14 → 15 → 16 → 27 → 28</a:t>
            </a:r>
            <a:endParaRPr lang="en-US" altLang="zh-CN" sz="1400" b="1">
              <a:latin typeface="Cambria" panose="02040503050406030204" pitchFamily="18" charset="0"/>
            </a:endParaRPr>
          </a:p>
        </p:txBody>
      </p:sp>
      <p:pic>
        <p:nvPicPr>
          <p:cNvPr id="90120" name="Picture 2"/>
          <p:cNvPicPr>
            <a:picLocks noChangeAspect="1"/>
          </p:cNvPicPr>
          <p:nvPr/>
        </p:nvPicPr>
        <p:blipFill>
          <a:blip r:embed="rId2"/>
          <a:stretch>
            <a:fillRect/>
          </a:stretch>
        </p:blipFill>
        <p:spPr>
          <a:xfrm>
            <a:off x="103188" y="1928813"/>
            <a:ext cx="3228975" cy="41910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040">
                                            <p:txEl>
                                              <p:charRg st="0" end="38"/>
                                            </p:txEl>
                                          </p:spTgt>
                                        </p:tgtEl>
                                        <p:attrNameLst>
                                          <p:attrName>style.visibility</p:attrName>
                                        </p:attrNameLst>
                                      </p:cBhvr>
                                      <p:to>
                                        <p:strVal val="visible"/>
                                      </p:to>
                                    </p:set>
                                    <p:animEffect transition="in" filter="fade">
                                      <p:cBhvr>
                                        <p:cTn id="7" dur="2000"/>
                                        <p:tgtEl>
                                          <p:spTgt spid="44040">
                                            <p:txEl>
                                              <p:charRg st="0" end="3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039"/>
                                        </p:tgtEl>
                                        <p:attrNameLst>
                                          <p:attrName>style.visibility</p:attrName>
                                        </p:attrNameLst>
                                      </p:cBhvr>
                                      <p:to>
                                        <p:strVal val="visible"/>
                                      </p:to>
                                    </p:set>
                                    <p:animEffect transition="in" filter="fade">
                                      <p:cBhvr>
                                        <p:cTn id="10" dur="2000"/>
                                        <p:tgtEl>
                                          <p:spTgt spid="440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039">
                                            <p:txEl>
                                              <p:charRg st="0" end="7"/>
                                            </p:txEl>
                                          </p:spTgt>
                                        </p:tgtEl>
                                        <p:attrNameLst>
                                          <p:attrName>style.visibility</p:attrName>
                                        </p:attrNameLst>
                                      </p:cBhvr>
                                      <p:to>
                                        <p:strVal val="visible"/>
                                      </p:to>
                                    </p:set>
                                    <p:animEffect transition="in" filter="fade">
                                      <p:cBhvr>
                                        <p:cTn id="13" dur="2000"/>
                                        <p:tgtEl>
                                          <p:spTgt spid="44039">
                                            <p:txEl>
                                              <p:charRg st="0"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9" grpId="0" uiExpand="1" build="allAtOnce"/>
      <p:bldP spid="44040" grpId="1" animBg="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Class Work</a:t>
            </a:r>
            <a:endParaRPr lang="en-US" altLang="zh-CN" b="1">
              <a:solidFill>
                <a:schemeClr val="tx1"/>
              </a:solidFill>
              <a:latin typeface="Cambria" panose="02040503050406030204" pitchFamily="18" charset="0"/>
            </a:endParaRPr>
          </a:p>
        </p:txBody>
      </p:sp>
      <p:pic>
        <p:nvPicPr>
          <p:cNvPr id="9216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45060" name="TextBox 6"/>
          <p:cNvSpPr/>
          <p:nvPr/>
        </p:nvSpPr>
        <p:spPr>
          <a:xfrm>
            <a:off x="152400" y="4572000"/>
            <a:ext cx="3429000" cy="757238"/>
          </a:xfrm>
          <a:prstGeom prst="rect">
            <a:avLst/>
          </a:prstGeom>
          <a:noFill/>
          <a:ln w="9525">
            <a:noFill/>
          </a:ln>
        </p:spPr>
        <p:txBody>
          <a:bodyPr wrap="square" anchor="t" anchorCtr="0"/>
          <a:p>
            <a:pPr algn="just">
              <a:lnSpc>
                <a:spcPct val="120000"/>
              </a:lnSpc>
              <a:buClr>
                <a:srgbClr val="C00000"/>
              </a:buClr>
              <a:buSzPct val="80000"/>
            </a:pPr>
            <a:r>
              <a:rPr lang="en-US" altLang="zh-CN" sz="1200" b="1">
                <a:latin typeface="Cambria" panose="02040503050406030204" pitchFamily="18" charset="0"/>
              </a:rPr>
              <a:t>In Order :</a:t>
            </a:r>
            <a:r>
              <a:rPr lang="en-US" altLang="zh-CN" sz="1200">
                <a:latin typeface="Cambria" panose="02040503050406030204" pitchFamily="18" charset="0"/>
              </a:rPr>
              <a:t> </a:t>
            </a:r>
            <a:r>
              <a:rPr lang="pt-BR" altLang="en-US" sz="1200">
                <a:latin typeface="Cambria" panose="02040503050406030204" pitchFamily="18" charset="0"/>
              </a:rPr>
              <a:t>B</a:t>
            </a:r>
            <a:r>
              <a:rPr lang="en-US" altLang="zh-CN" sz="1200" b="1">
                <a:latin typeface="Cambria" panose="02040503050406030204" pitchFamily="18" charset="0"/>
              </a:rPr>
              <a:t> →</a:t>
            </a:r>
            <a:r>
              <a:rPr lang="pt-BR" altLang="en-US" sz="1200">
                <a:latin typeface="Cambria" panose="02040503050406030204" pitchFamily="18" charset="0"/>
              </a:rPr>
              <a:t> D</a:t>
            </a:r>
            <a:r>
              <a:rPr lang="en-US" altLang="zh-CN" sz="1200" b="1">
                <a:latin typeface="Cambria" panose="02040503050406030204" pitchFamily="18" charset="0"/>
              </a:rPr>
              <a:t> →</a:t>
            </a:r>
            <a:r>
              <a:rPr lang="pt-BR" altLang="en-US" sz="1200">
                <a:latin typeface="Cambria" panose="02040503050406030204" pitchFamily="18" charset="0"/>
              </a:rPr>
              <a:t> A</a:t>
            </a:r>
            <a:r>
              <a:rPr lang="en-US" altLang="zh-CN" sz="1200" b="1">
                <a:latin typeface="Cambria" panose="02040503050406030204" pitchFamily="18" charset="0"/>
              </a:rPr>
              <a:t> →</a:t>
            </a:r>
            <a:r>
              <a:rPr lang="pt-BR" altLang="en-US" sz="1200">
                <a:latin typeface="Cambria" panose="02040503050406030204" pitchFamily="18" charset="0"/>
              </a:rPr>
              <a:t> G</a:t>
            </a:r>
            <a:r>
              <a:rPr lang="en-US" altLang="zh-CN" sz="1200" b="1">
                <a:latin typeface="Cambria" panose="02040503050406030204" pitchFamily="18" charset="0"/>
              </a:rPr>
              <a:t> →</a:t>
            </a:r>
            <a:r>
              <a:rPr lang="pt-BR" altLang="en-US" sz="1200">
                <a:latin typeface="Cambria" panose="02040503050406030204" pitchFamily="18" charset="0"/>
              </a:rPr>
              <a:t> E</a:t>
            </a:r>
            <a:r>
              <a:rPr lang="en-US" altLang="zh-CN" sz="1200" b="1">
                <a:latin typeface="Cambria" panose="02040503050406030204" pitchFamily="18" charset="0"/>
              </a:rPr>
              <a:t> →</a:t>
            </a:r>
            <a:r>
              <a:rPr lang="pt-BR" altLang="en-US" sz="1200">
                <a:latin typeface="Cambria" panose="02040503050406030204" pitchFamily="18" charset="0"/>
              </a:rPr>
              <a:t> C</a:t>
            </a:r>
            <a:r>
              <a:rPr lang="en-US" altLang="zh-CN" sz="1200" b="1">
                <a:latin typeface="Cambria" panose="02040503050406030204" pitchFamily="18" charset="0"/>
              </a:rPr>
              <a:t> →</a:t>
            </a:r>
            <a:r>
              <a:rPr lang="pt-BR" altLang="en-US" sz="1200">
                <a:latin typeface="Cambria" panose="02040503050406030204" pitchFamily="18" charset="0"/>
              </a:rPr>
              <a:t> H</a:t>
            </a:r>
            <a:r>
              <a:rPr lang="en-US" altLang="zh-CN" sz="1200" b="1">
                <a:latin typeface="Cambria" panose="02040503050406030204" pitchFamily="18" charset="0"/>
              </a:rPr>
              <a:t> →</a:t>
            </a:r>
            <a:r>
              <a:rPr lang="pt-BR" altLang="en-US" sz="1200">
                <a:latin typeface="Cambria" panose="02040503050406030204" pitchFamily="18" charset="0"/>
              </a:rPr>
              <a:t> F</a:t>
            </a:r>
            <a:r>
              <a:rPr lang="en-US" altLang="zh-CN" sz="1200" b="1">
                <a:latin typeface="Cambria" panose="02040503050406030204" pitchFamily="18" charset="0"/>
              </a:rPr>
              <a:t> →</a:t>
            </a:r>
            <a:r>
              <a:rPr lang="pt-BR" altLang="en-US" sz="1200">
                <a:latin typeface="Cambria" panose="02040503050406030204" pitchFamily="18" charset="0"/>
              </a:rPr>
              <a:t> I</a:t>
            </a:r>
            <a:endParaRPr lang="en-US" altLang="zh-CN" sz="1200" b="1">
              <a:latin typeface="Cambria" panose="02040503050406030204" pitchFamily="18" charset="0"/>
            </a:endParaRPr>
          </a:p>
          <a:p>
            <a:pPr algn="just">
              <a:lnSpc>
                <a:spcPct val="120000"/>
              </a:lnSpc>
              <a:buClr>
                <a:srgbClr val="C00000"/>
              </a:buClr>
              <a:buSzPct val="80000"/>
            </a:pPr>
            <a:r>
              <a:rPr lang="en-US" altLang="zh-CN" sz="1200" b="1">
                <a:latin typeface="Cambria" panose="02040503050406030204" pitchFamily="18" charset="0"/>
              </a:rPr>
              <a:t>Pre Order : </a:t>
            </a:r>
            <a:r>
              <a:rPr lang="pt-BR" altLang="en-US" sz="1200">
                <a:latin typeface="Cambria" panose="02040503050406030204" pitchFamily="18" charset="0"/>
              </a:rPr>
              <a:t>A </a:t>
            </a:r>
            <a:r>
              <a:rPr lang="en-US" altLang="zh-CN" sz="1200" b="1">
                <a:latin typeface="Cambria" panose="02040503050406030204" pitchFamily="18" charset="0"/>
              </a:rPr>
              <a:t>→</a:t>
            </a:r>
            <a:r>
              <a:rPr lang="pt-BR" altLang="en-US" sz="1200">
                <a:latin typeface="Cambria" panose="02040503050406030204" pitchFamily="18" charset="0"/>
              </a:rPr>
              <a:t> B </a:t>
            </a:r>
            <a:r>
              <a:rPr lang="en-US" altLang="zh-CN" sz="1200" b="1">
                <a:latin typeface="Cambria" panose="02040503050406030204" pitchFamily="18" charset="0"/>
              </a:rPr>
              <a:t>→</a:t>
            </a:r>
            <a:r>
              <a:rPr lang="pt-BR" altLang="en-US" sz="1200">
                <a:latin typeface="Cambria" panose="02040503050406030204" pitchFamily="18" charset="0"/>
              </a:rPr>
              <a:t> D </a:t>
            </a:r>
            <a:r>
              <a:rPr lang="en-US" altLang="zh-CN" sz="1200" b="1">
                <a:latin typeface="Cambria" panose="02040503050406030204" pitchFamily="18" charset="0"/>
              </a:rPr>
              <a:t>→</a:t>
            </a:r>
            <a:r>
              <a:rPr lang="pt-BR" altLang="en-US" sz="1200">
                <a:latin typeface="Cambria" panose="02040503050406030204" pitchFamily="18" charset="0"/>
              </a:rPr>
              <a:t> C </a:t>
            </a:r>
            <a:r>
              <a:rPr lang="en-US" altLang="zh-CN" sz="1200" b="1">
                <a:latin typeface="Cambria" panose="02040503050406030204" pitchFamily="18" charset="0"/>
              </a:rPr>
              <a:t>→</a:t>
            </a:r>
            <a:r>
              <a:rPr lang="pt-BR" altLang="en-US" sz="1200">
                <a:latin typeface="Cambria" panose="02040503050406030204" pitchFamily="18" charset="0"/>
              </a:rPr>
              <a:t> E </a:t>
            </a:r>
            <a:r>
              <a:rPr lang="en-US" altLang="zh-CN" sz="1200" b="1">
                <a:latin typeface="Cambria" panose="02040503050406030204" pitchFamily="18" charset="0"/>
              </a:rPr>
              <a:t>→</a:t>
            </a:r>
            <a:r>
              <a:rPr lang="pt-BR" altLang="en-US" sz="1200">
                <a:latin typeface="Cambria" panose="02040503050406030204" pitchFamily="18" charset="0"/>
              </a:rPr>
              <a:t> G </a:t>
            </a:r>
            <a:r>
              <a:rPr lang="en-US" altLang="zh-CN" sz="1200" b="1">
                <a:latin typeface="Cambria" panose="02040503050406030204" pitchFamily="18" charset="0"/>
              </a:rPr>
              <a:t>→</a:t>
            </a:r>
            <a:r>
              <a:rPr lang="pt-BR" altLang="en-US" sz="1200">
                <a:latin typeface="Cambria" panose="02040503050406030204" pitchFamily="18" charset="0"/>
              </a:rPr>
              <a:t> F </a:t>
            </a:r>
            <a:r>
              <a:rPr lang="en-US" altLang="zh-CN" sz="1200" b="1">
                <a:latin typeface="Cambria" panose="02040503050406030204" pitchFamily="18" charset="0"/>
              </a:rPr>
              <a:t>→ </a:t>
            </a:r>
            <a:r>
              <a:rPr lang="pt-BR" altLang="en-US" sz="1200">
                <a:latin typeface="Cambria" panose="02040503050406030204" pitchFamily="18" charset="0"/>
              </a:rPr>
              <a:t>H </a:t>
            </a:r>
            <a:r>
              <a:rPr lang="en-US" altLang="zh-CN" sz="1200" b="1">
                <a:latin typeface="Cambria" panose="02040503050406030204" pitchFamily="18" charset="0"/>
              </a:rPr>
              <a:t>→</a:t>
            </a:r>
            <a:r>
              <a:rPr lang="pt-BR" altLang="en-US" sz="1200">
                <a:latin typeface="Cambria" panose="02040503050406030204" pitchFamily="18" charset="0"/>
              </a:rPr>
              <a:t> I</a:t>
            </a:r>
            <a:endParaRPr lang="en-US" altLang="zh-CN" sz="1200">
              <a:latin typeface="Cambria" panose="02040503050406030204" pitchFamily="18" charset="0"/>
            </a:endParaRPr>
          </a:p>
          <a:p>
            <a:pPr algn="just">
              <a:lnSpc>
                <a:spcPct val="120000"/>
              </a:lnSpc>
              <a:buClr>
                <a:srgbClr val="C00000"/>
              </a:buClr>
              <a:buSzPct val="80000"/>
            </a:pPr>
            <a:r>
              <a:rPr lang="en-US" altLang="zh-CN" sz="1200" b="1">
                <a:latin typeface="Cambria" panose="02040503050406030204" pitchFamily="18" charset="0"/>
              </a:rPr>
              <a:t>Post Order</a:t>
            </a:r>
            <a:r>
              <a:rPr lang="en-US" altLang="zh-CN" sz="1200">
                <a:latin typeface="Cambria" panose="02040503050406030204" pitchFamily="18" charset="0"/>
              </a:rPr>
              <a:t> : </a:t>
            </a:r>
            <a:r>
              <a:rPr lang="pt-BR" altLang="en-US" sz="1200">
                <a:latin typeface="Cambria" panose="02040503050406030204" pitchFamily="18" charset="0"/>
              </a:rPr>
              <a:t>D</a:t>
            </a:r>
            <a:r>
              <a:rPr lang="en-US" altLang="zh-CN" sz="1200" b="1">
                <a:latin typeface="Cambria" panose="02040503050406030204" pitchFamily="18" charset="0"/>
              </a:rPr>
              <a:t> →</a:t>
            </a:r>
            <a:r>
              <a:rPr lang="pt-BR" altLang="en-US" sz="1200">
                <a:latin typeface="Cambria" panose="02040503050406030204" pitchFamily="18" charset="0"/>
              </a:rPr>
              <a:t> B</a:t>
            </a:r>
            <a:r>
              <a:rPr lang="en-US" altLang="zh-CN" sz="1200" b="1">
                <a:latin typeface="Cambria" panose="02040503050406030204" pitchFamily="18" charset="0"/>
              </a:rPr>
              <a:t> →</a:t>
            </a:r>
            <a:r>
              <a:rPr lang="pt-BR" altLang="en-US" sz="1200">
                <a:latin typeface="Cambria" panose="02040503050406030204" pitchFamily="18" charset="0"/>
              </a:rPr>
              <a:t> G</a:t>
            </a:r>
            <a:r>
              <a:rPr lang="en-US" altLang="zh-CN" sz="1200" b="1">
                <a:latin typeface="Cambria" panose="02040503050406030204" pitchFamily="18" charset="0"/>
              </a:rPr>
              <a:t> →</a:t>
            </a:r>
            <a:r>
              <a:rPr lang="pt-BR" altLang="en-US" sz="1200">
                <a:latin typeface="Cambria" panose="02040503050406030204" pitchFamily="18" charset="0"/>
              </a:rPr>
              <a:t> E</a:t>
            </a:r>
            <a:r>
              <a:rPr lang="en-US" altLang="zh-CN" sz="1200" b="1">
                <a:latin typeface="Cambria" panose="02040503050406030204" pitchFamily="18" charset="0"/>
              </a:rPr>
              <a:t> →</a:t>
            </a:r>
            <a:r>
              <a:rPr lang="pt-BR" altLang="en-US" sz="1200">
                <a:latin typeface="Cambria" panose="02040503050406030204" pitchFamily="18" charset="0"/>
              </a:rPr>
              <a:t> H</a:t>
            </a:r>
            <a:r>
              <a:rPr lang="en-US" altLang="zh-CN" sz="1200" b="1">
                <a:latin typeface="Cambria" panose="02040503050406030204" pitchFamily="18" charset="0"/>
              </a:rPr>
              <a:t> →</a:t>
            </a:r>
            <a:r>
              <a:rPr lang="pt-BR" altLang="en-US" sz="1200">
                <a:latin typeface="Cambria" panose="02040503050406030204" pitchFamily="18" charset="0"/>
              </a:rPr>
              <a:t> I</a:t>
            </a:r>
            <a:r>
              <a:rPr lang="en-US" altLang="zh-CN" sz="1200" b="1">
                <a:latin typeface="Cambria" panose="02040503050406030204" pitchFamily="18" charset="0"/>
              </a:rPr>
              <a:t> →</a:t>
            </a:r>
            <a:r>
              <a:rPr lang="pt-BR" altLang="en-US" sz="1200">
                <a:latin typeface="Cambria" panose="02040503050406030204" pitchFamily="18" charset="0"/>
              </a:rPr>
              <a:t> F</a:t>
            </a:r>
            <a:r>
              <a:rPr lang="en-US" altLang="zh-CN" sz="1200" b="1">
                <a:latin typeface="Cambria" panose="02040503050406030204" pitchFamily="18" charset="0"/>
              </a:rPr>
              <a:t> →</a:t>
            </a:r>
            <a:r>
              <a:rPr lang="pt-BR" altLang="en-US" sz="1200">
                <a:latin typeface="Cambria" panose="02040503050406030204" pitchFamily="18" charset="0"/>
              </a:rPr>
              <a:t> C</a:t>
            </a:r>
            <a:r>
              <a:rPr lang="en-US" altLang="zh-CN" sz="1200" b="1">
                <a:latin typeface="Cambria" panose="02040503050406030204" pitchFamily="18" charset="0"/>
              </a:rPr>
              <a:t> →</a:t>
            </a:r>
            <a:r>
              <a:rPr lang="pt-BR" altLang="en-US" sz="1200">
                <a:latin typeface="Cambria" panose="02040503050406030204" pitchFamily="18" charset="0"/>
              </a:rPr>
              <a:t> A</a:t>
            </a:r>
            <a:endParaRPr lang="en-US" altLang="zh-CN" sz="1200">
              <a:latin typeface="Cambria" panose="02040503050406030204" pitchFamily="18" charset="0"/>
            </a:endParaRPr>
          </a:p>
        </p:txBody>
      </p:sp>
      <p:pic>
        <p:nvPicPr>
          <p:cNvPr id="45061" name="Picture 3"/>
          <p:cNvPicPr>
            <a:picLocks noChangeAspect="1"/>
          </p:cNvPicPr>
          <p:nvPr/>
        </p:nvPicPr>
        <p:blipFill>
          <a:blip r:embed="rId2"/>
          <a:stretch>
            <a:fillRect/>
          </a:stretch>
        </p:blipFill>
        <p:spPr>
          <a:xfrm>
            <a:off x="3751263" y="1905000"/>
            <a:ext cx="5181600" cy="2590800"/>
          </a:xfrm>
          <a:prstGeom prst="rect">
            <a:avLst/>
          </a:prstGeom>
          <a:noFill/>
          <a:ln w="9525">
            <a:noFill/>
          </a:ln>
        </p:spPr>
      </p:pic>
      <p:sp>
        <p:nvSpPr>
          <p:cNvPr id="45062" name="TextBox 13"/>
          <p:cNvSpPr/>
          <p:nvPr/>
        </p:nvSpPr>
        <p:spPr>
          <a:xfrm>
            <a:off x="3733800" y="4459288"/>
            <a:ext cx="5257800" cy="979487"/>
          </a:xfrm>
          <a:prstGeom prst="rect">
            <a:avLst/>
          </a:prstGeom>
          <a:noFill/>
          <a:ln w="9525">
            <a:noFill/>
          </a:ln>
        </p:spPr>
        <p:txBody>
          <a:bodyPr wrap="square" anchor="t" anchorCtr="0"/>
          <a:p>
            <a:pPr algn="just">
              <a:lnSpc>
                <a:spcPct val="120000"/>
              </a:lnSpc>
              <a:buClr>
                <a:srgbClr val="C00000"/>
              </a:buClr>
              <a:buSzPct val="80000"/>
            </a:pPr>
            <a:r>
              <a:rPr lang="en-US" altLang="zh-CN" sz="1600" b="1">
                <a:latin typeface="Cambria" panose="02040503050406030204" pitchFamily="18" charset="0"/>
              </a:rPr>
              <a:t>In Order :</a:t>
            </a:r>
            <a:r>
              <a:rPr lang="en-US" altLang="zh-CN" sz="1600">
                <a:latin typeface="Cambria" panose="02040503050406030204" pitchFamily="18" charset="0"/>
              </a:rPr>
              <a:t> </a:t>
            </a:r>
            <a:r>
              <a:rPr lang="pt-BR" altLang="en-US" sz="1600">
                <a:latin typeface="Cambria" panose="02040503050406030204" pitchFamily="18" charset="0"/>
              </a:rPr>
              <a:t>a </a:t>
            </a:r>
            <a:r>
              <a:rPr lang="en-US" altLang="zh-CN" sz="1600" b="1">
                <a:latin typeface="Cambria" panose="02040503050406030204" pitchFamily="18" charset="0"/>
              </a:rPr>
              <a:t>→</a:t>
            </a:r>
            <a:r>
              <a:rPr lang="pt-BR" altLang="en-US" sz="1600">
                <a:latin typeface="Cambria" panose="02040503050406030204" pitchFamily="18" charset="0"/>
              </a:rPr>
              <a:t> b </a:t>
            </a:r>
            <a:r>
              <a:rPr lang="en-US" altLang="zh-CN" sz="1600" b="1">
                <a:latin typeface="Cambria" panose="02040503050406030204" pitchFamily="18" charset="0"/>
              </a:rPr>
              <a:t>→</a:t>
            </a:r>
            <a:r>
              <a:rPr lang="pt-BR" altLang="en-US" sz="1600">
                <a:latin typeface="Cambria" panose="02040503050406030204" pitchFamily="18" charset="0"/>
              </a:rPr>
              <a:t> c </a:t>
            </a:r>
            <a:r>
              <a:rPr lang="en-US" altLang="zh-CN" sz="1600" b="1">
                <a:latin typeface="Cambria" panose="02040503050406030204" pitchFamily="18" charset="0"/>
              </a:rPr>
              <a:t>→</a:t>
            </a:r>
            <a:r>
              <a:rPr lang="pt-BR" altLang="en-US" sz="1600">
                <a:latin typeface="Cambria" panose="02040503050406030204" pitchFamily="18" charset="0"/>
              </a:rPr>
              <a:t> d </a:t>
            </a:r>
            <a:r>
              <a:rPr lang="en-US" altLang="zh-CN" sz="1600" b="1">
                <a:latin typeface="Cambria" panose="02040503050406030204" pitchFamily="18" charset="0"/>
              </a:rPr>
              <a:t>→</a:t>
            </a:r>
            <a:r>
              <a:rPr lang="pt-BR" altLang="en-US" sz="1600">
                <a:latin typeface="Cambria" panose="02040503050406030204" pitchFamily="18" charset="0"/>
              </a:rPr>
              <a:t> e </a:t>
            </a:r>
            <a:r>
              <a:rPr lang="en-US" altLang="zh-CN" sz="1600" b="1">
                <a:latin typeface="Cambria" panose="02040503050406030204" pitchFamily="18" charset="0"/>
              </a:rPr>
              <a:t>→</a:t>
            </a:r>
            <a:r>
              <a:rPr lang="pt-BR" altLang="en-US" sz="1600">
                <a:latin typeface="Cambria" panose="02040503050406030204" pitchFamily="18" charset="0"/>
              </a:rPr>
              <a:t> f </a:t>
            </a:r>
            <a:r>
              <a:rPr lang="en-US" altLang="zh-CN" sz="1600" b="1">
                <a:latin typeface="Cambria" panose="02040503050406030204" pitchFamily="18" charset="0"/>
              </a:rPr>
              <a:t>→</a:t>
            </a:r>
            <a:r>
              <a:rPr lang="pt-BR" altLang="en-US" sz="1600">
                <a:latin typeface="Cambria" panose="02040503050406030204" pitchFamily="18" charset="0"/>
              </a:rPr>
              <a:t> g </a:t>
            </a:r>
            <a:r>
              <a:rPr lang="en-US" altLang="zh-CN" sz="1600" b="1">
                <a:latin typeface="Cambria" panose="02040503050406030204" pitchFamily="18" charset="0"/>
              </a:rPr>
              <a:t>→</a:t>
            </a:r>
            <a:r>
              <a:rPr lang="pt-BR" altLang="en-US" sz="1600">
                <a:latin typeface="Cambria" panose="02040503050406030204" pitchFamily="18" charset="0"/>
              </a:rPr>
              <a:t> h </a:t>
            </a:r>
            <a:r>
              <a:rPr lang="en-US" altLang="zh-CN" sz="1600" b="1">
                <a:latin typeface="Cambria" panose="02040503050406030204" pitchFamily="18" charset="0"/>
              </a:rPr>
              <a:t>→</a:t>
            </a:r>
            <a:r>
              <a:rPr lang="pt-BR" altLang="en-US" sz="1600">
                <a:latin typeface="Cambria" panose="02040503050406030204" pitchFamily="18" charset="0"/>
              </a:rPr>
              <a:t> i </a:t>
            </a:r>
            <a:r>
              <a:rPr lang="en-US" altLang="zh-CN" sz="1600" b="1">
                <a:latin typeface="Cambria" panose="02040503050406030204" pitchFamily="18" charset="0"/>
              </a:rPr>
              <a:t>→</a:t>
            </a:r>
            <a:r>
              <a:rPr lang="pt-BR" altLang="en-US" sz="1600">
                <a:latin typeface="Cambria" panose="02040503050406030204" pitchFamily="18" charset="0"/>
              </a:rPr>
              <a:t> j </a:t>
            </a:r>
            <a:r>
              <a:rPr lang="en-US" altLang="zh-CN" sz="1600" b="1">
                <a:latin typeface="Cambria" panose="02040503050406030204" pitchFamily="18" charset="0"/>
              </a:rPr>
              <a:t>→</a:t>
            </a:r>
            <a:r>
              <a:rPr lang="pt-BR" altLang="en-US" sz="1600">
                <a:latin typeface="Cambria" panose="02040503050406030204" pitchFamily="18" charset="0"/>
              </a:rPr>
              <a:t> k</a:t>
            </a:r>
            <a:endParaRPr lang="en-US" altLang="zh-CN" sz="1600" b="1">
              <a:latin typeface="Cambria" panose="02040503050406030204" pitchFamily="18" charset="0"/>
            </a:endParaRPr>
          </a:p>
          <a:p>
            <a:pPr algn="just">
              <a:lnSpc>
                <a:spcPct val="120000"/>
              </a:lnSpc>
              <a:buClr>
                <a:srgbClr val="C00000"/>
              </a:buClr>
              <a:buSzPct val="80000"/>
            </a:pPr>
            <a:r>
              <a:rPr lang="en-US" altLang="zh-CN" sz="1600" b="1">
                <a:latin typeface="Cambria" panose="02040503050406030204" pitchFamily="18" charset="0"/>
              </a:rPr>
              <a:t>Pre Order : </a:t>
            </a:r>
            <a:r>
              <a:rPr lang="pt-BR" altLang="en-US" sz="1600">
                <a:latin typeface="Cambria" panose="02040503050406030204" pitchFamily="18" charset="0"/>
              </a:rPr>
              <a:t>f </a:t>
            </a:r>
            <a:r>
              <a:rPr lang="en-US" altLang="zh-CN" sz="1600" b="1">
                <a:latin typeface="Cambria" panose="02040503050406030204" pitchFamily="18" charset="0"/>
              </a:rPr>
              <a:t>→</a:t>
            </a:r>
            <a:r>
              <a:rPr lang="pt-BR" altLang="en-US" sz="1600">
                <a:latin typeface="Cambria" panose="02040503050406030204" pitchFamily="18" charset="0"/>
              </a:rPr>
              <a:t> b </a:t>
            </a:r>
            <a:r>
              <a:rPr lang="en-US" altLang="zh-CN" sz="1600" b="1">
                <a:latin typeface="Cambria" panose="02040503050406030204" pitchFamily="18" charset="0"/>
              </a:rPr>
              <a:t>→</a:t>
            </a:r>
            <a:r>
              <a:rPr lang="pt-BR" altLang="en-US" sz="1600">
                <a:latin typeface="Cambria" panose="02040503050406030204" pitchFamily="18" charset="0"/>
              </a:rPr>
              <a:t> a </a:t>
            </a:r>
            <a:r>
              <a:rPr lang="en-US" altLang="zh-CN" sz="1600" b="1">
                <a:latin typeface="Cambria" panose="02040503050406030204" pitchFamily="18" charset="0"/>
              </a:rPr>
              <a:t>→</a:t>
            </a:r>
            <a:r>
              <a:rPr lang="pt-BR" altLang="en-US" sz="1600">
                <a:latin typeface="Cambria" panose="02040503050406030204" pitchFamily="18" charset="0"/>
              </a:rPr>
              <a:t> d </a:t>
            </a:r>
            <a:r>
              <a:rPr lang="en-US" altLang="zh-CN" sz="1600" b="1">
                <a:latin typeface="Cambria" panose="02040503050406030204" pitchFamily="18" charset="0"/>
              </a:rPr>
              <a:t>→</a:t>
            </a:r>
            <a:r>
              <a:rPr lang="pt-BR" altLang="en-US" sz="1600">
                <a:latin typeface="Cambria" panose="02040503050406030204" pitchFamily="18" charset="0"/>
              </a:rPr>
              <a:t> c </a:t>
            </a:r>
            <a:r>
              <a:rPr lang="en-US" altLang="zh-CN" sz="1600" b="1">
                <a:latin typeface="Cambria" panose="02040503050406030204" pitchFamily="18" charset="0"/>
              </a:rPr>
              <a:t>→</a:t>
            </a:r>
            <a:r>
              <a:rPr lang="pt-BR" altLang="en-US" sz="1600">
                <a:latin typeface="Cambria" panose="02040503050406030204" pitchFamily="18" charset="0"/>
              </a:rPr>
              <a:t> e </a:t>
            </a:r>
            <a:r>
              <a:rPr lang="en-US" altLang="zh-CN" sz="1600" b="1">
                <a:latin typeface="Cambria" panose="02040503050406030204" pitchFamily="18" charset="0"/>
              </a:rPr>
              <a:t>→</a:t>
            </a:r>
            <a:r>
              <a:rPr lang="pt-BR" altLang="en-US" sz="1600">
                <a:latin typeface="Cambria" panose="02040503050406030204" pitchFamily="18" charset="0"/>
              </a:rPr>
              <a:t> i </a:t>
            </a:r>
            <a:r>
              <a:rPr lang="en-US" altLang="zh-CN" sz="1600" b="1">
                <a:latin typeface="Cambria" panose="02040503050406030204" pitchFamily="18" charset="0"/>
              </a:rPr>
              <a:t>→</a:t>
            </a:r>
            <a:r>
              <a:rPr lang="pt-BR" altLang="en-US" sz="1600">
                <a:latin typeface="Cambria" panose="02040503050406030204" pitchFamily="18" charset="0"/>
              </a:rPr>
              <a:t> h </a:t>
            </a:r>
            <a:r>
              <a:rPr lang="en-US" altLang="zh-CN" sz="1600" b="1">
                <a:latin typeface="Cambria" panose="02040503050406030204" pitchFamily="18" charset="0"/>
              </a:rPr>
              <a:t>→</a:t>
            </a:r>
            <a:r>
              <a:rPr lang="pt-BR" altLang="en-US" sz="1600">
                <a:latin typeface="Cambria" panose="02040503050406030204" pitchFamily="18" charset="0"/>
              </a:rPr>
              <a:t> g </a:t>
            </a:r>
            <a:r>
              <a:rPr lang="en-US" altLang="zh-CN" sz="1600" b="1">
                <a:latin typeface="Cambria" panose="02040503050406030204" pitchFamily="18" charset="0"/>
              </a:rPr>
              <a:t>→</a:t>
            </a:r>
            <a:r>
              <a:rPr lang="pt-BR" altLang="en-US" sz="1600">
                <a:latin typeface="Cambria" panose="02040503050406030204" pitchFamily="18" charset="0"/>
              </a:rPr>
              <a:t> k </a:t>
            </a:r>
            <a:r>
              <a:rPr lang="en-US" altLang="zh-CN" sz="1600" b="1">
                <a:latin typeface="Cambria" panose="02040503050406030204" pitchFamily="18" charset="0"/>
              </a:rPr>
              <a:t>→</a:t>
            </a:r>
            <a:r>
              <a:rPr lang="pt-BR" altLang="en-US" sz="1600">
                <a:latin typeface="Cambria" panose="02040503050406030204" pitchFamily="18" charset="0"/>
              </a:rPr>
              <a:t> j</a:t>
            </a:r>
            <a:endParaRPr lang="en-US" altLang="zh-CN" sz="1600">
              <a:latin typeface="Cambria" panose="02040503050406030204" pitchFamily="18" charset="0"/>
            </a:endParaRPr>
          </a:p>
          <a:p>
            <a:pPr algn="just">
              <a:lnSpc>
                <a:spcPct val="120000"/>
              </a:lnSpc>
              <a:buClr>
                <a:srgbClr val="C00000"/>
              </a:buClr>
              <a:buSzPct val="80000"/>
            </a:pPr>
            <a:r>
              <a:rPr lang="en-US" altLang="zh-CN" sz="1600" b="1">
                <a:latin typeface="Cambria" panose="02040503050406030204" pitchFamily="18" charset="0"/>
              </a:rPr>
              <a:t>Post Order</a:t>
            </a:r>
            <a:r>
              <a:rPr lang="en-US" altLang="zh-CN" sz="1600">
                <a:latin typeface="Cambria" panose="02040503050406030204" pitchFamily="18" charset="0"/>
              </a:rPr>
              <a:t> : </a:t>
            </a:r>
            <a:r>
              <a:rPr lang="pt-BR" altLang="en-US" sz="1600">
                <a:latin typeface="Cambria" panose="02040503050406030204" pitchFamily="18" charset="0"/>
              </a:rPr>
              <a:t>a </a:t>
            </a:r>
            <a:r>
              <a:rPr lang="en-US" altLang="zh-CN" sz="1600" b="1">
                <a:latin typeface="Cambria" panose="02040503050406030204" pitchFamily="18" charset="0"/>
              </a:rPr>
              <a:t>→</a:t>
            </a:r>
            <a:r>
              <a:rPr lang="pt-BR" altLang="en-US" sz="1600">
                <a:latin typeface="Cambria" panose="02040503050406030204" pitchFamily="18" charset="0"/>
              </a:rPr>
              <a:t> c </a:t>
            </a:r>
            <a:r>
              <a:rPr lang="en-US" altLang="zh-CN" sz="1600" b="1">
                <a:latin typeface="Cambria" panose="02040503050406030204" pitchFamily="18" charset="0"/>
              </a:rPr>
              <a:t>→</a:t>
            </a:r>
            <a:r>
              <a:rPr lang="pt-BR" altLang="en-US" sz="1600">
                <a:latin typeface="Cambria" panose="02040503050406030204" pitchFamily="18" charset="0"/>
              </a:rPr>
              <a:t> e </a:t>
            </a:r>
            <a:r>
              <a:rPr lang="en-US" altLang="zh-CN" sz="1600" b="1">
                <a:latin typeface="Cambria" panose="02040503050406030204" pitchFamily="18" charset="0"/>
              </a:rPr>
              <a:t>→</a:t>
            </a:r>
            <a:r>
              <a:rPr lang="pt-BR" altLang="en-US" sz="1600">
                <a:latin typeface="Cambria" panose="02040503050406030204" pitchFamily="18" charset="0"/>
              </a:rPr>
              <a:t> d </a:t>
            </a:r>
            <a:r>
              <a:rPr lang="en-US" altLang="zh-CN" sz="1600" b="1">
                <a:latin typeface="Cambria" panose="02040503050406030204" pitchFamily="18" charset="0"/>
              </a:rPr>
              <a:t>→</a:t>
            </a:r>
            <a:r>
              <a:rPr lang="pt-BR" altLang="en-US" sz="1600">
                <a:latin typeface="Cambria" panose="02040503050406030204" pitchFamily="18" charset="0"/>
              </a:rPr>
              <a:t> b </a:t>
            </a:r>
            <a:r>
              <a:rPr lang="en-US" altLang="zh-CN" sz="1600" b="1">
                <a:latin typeface="Cambria" panose="02040503050406030204" pitchFamily="18" charset="0"/>
              </a:rPr>
              <a:t>→</a:t>
            </a:r>
            <a:r>
              <a:rPr lang="pt-BR" altLang="en-US" sz="1600">
                <a:latin typeface="Cambria" panose="02040503050406030204" pitchFamily="18" charset="0"/>
              </a:rPr>
              <a:t> g </a:t>
            </a:r>
            <a:r>
              <a:rPr lang="en-US" altLang="zh-CN" sz="1600" b="1">
                <a:latin typeface="Cambria" panose="02040503050406030204" pitchFamily="18" charset="0"/>
              </a:rPr>
              <a:t>→</a:t>
            </a:r>
            <a:r>
              <a:rPr lang="pt-BR" altLang="en-US" sz="1600">
                <a:latin typeface="Cambria" panose="02040503050406030204" pitchFamily="18" charset="0"/>
              </a:rPr>
              <a:t> h </a:t>
            </a:r>
            <a:r>
              <a:rPr lang="en-US" altLang="zh-CN" sz="1600" b="1">
                <a:latin typeface="Cambria" panose="02040503050406030204" pitchFamily="18" charset="0"/>
              </a:rPr>
              <a:t>→</a:t>
            </a:r>
            <a:r>
              <a:rPr lang="pt-BR" altLang="en-US" sz="1600">
                <a:latin typeface="Cambria" panose="02040503050406030204" pitchFamily="18" charset="0"/>
              </a:rPr>
              <a:t> j </a:t>
            </a:r>
            <a:r>
              <a:rPr lang="en-US" altLang="zh-CN" sz="1600" b="1">
                <a:latin typeface="Cambria" panose="02040503050406030204" pitchFamily="18" charset="0"/>
              </a:rPr>
              <a:t>→</a:t>
            </a:r>
            <a:r>
              <a:rPr lang="pt-BR" altLang="en-US" sz="1600">
                <a:latin typeface="Cambria" panose="02040503050406030204" pitchFamily="18" charset="0"/>
              </a:rPr>
              <a:t> k </a:t>
            </a:r>
            <a:r>
              <a:rPr lang="en-US" altLang="zh-CN" sz="1600" b="1">
                <a:latin typeface="Cambria" panose="02040503050406030204" pitchFamily="18" charset="0"/>
              </a:rPr>
              <a:t>→</a:t>
            </a:r>
            <a:r>
              <a:rPr lang="pt-BR" altLang="en-US" sz="1600">
                <a:latin typeface="Cambria" panose="02040503050406030204" pitchFamily="18" charset="0"/>
              </a:rPr>
              <a:t> i </a:t>
            </a:r>
            <a:r>
              <a:rPr lang="en-US" altLang="zh-CN" sz="1600" b="1">
                <a:latin typeface="Cambria" panose="02040503050406030204" pitchFamily="18" charset="0"/>
              </a:rPr>
              <a:t>→</a:t>
            </a:r>
            <a:r>
              <a:rPr lang="pt-BR" altLang="en-US" sz="1600">
                <a:latin typeface="Cambria" panose="02040503050406030204" pitchFamily="18" charset="0"/>
              </a:rPr>
              <a:t> f</a:t>
            </a:r>
            <a:endParaRPr lang="en-US" altLang="zh-CN" sz="1600">
              <a:latin typeface="Cambria" panose="02040503050406030204" pitchFamily="18" charset="0"/>
            </a:endParaRPr>
          </a:p>
        </p:txBody>
      </p:sp>
      <p:pic>
        <p:nvPicPr>
          <p:cNvPr id="92166" name="Picture 2"/>
          <p:cNvPicPr>
            <a:picLocks noChangeAspect="1"/>
          </p:cNvPicPr>
          <p:nvPr/>
        </p:nvPicPr>
        <p:blipFill>
          <a:blip r:embed="rId3"/>
          <a:stretch>
            <a:fillRect/>
          </a:stretch>
        </p:blipFill>
        <p:spPr>
          <a:xfrm>
            <a:off x="3276600" y="152400"/>
            <a:ext cx="1219200" cy="1066800"/>
          </a:xfrm>
          <a:prstGeom prst="rect">
            <a:avLst/>
          </a:prstGeom>
          <a:noFill/>
          <a:ln w="9525">
            <a:noFill/>
          </a:ln>
        </p:spPr>
      </p:pic>
      <p:sp>
        <p:nvSpPr>
          <p:cNvPr id="45064" name="TextBox 10"/>
          <p:cNvSpPr/>
          <p:nvPr/>
        </p:nvSpPr>
        <p:spPr>
          <a:xfrm>
            <a:off x="228600" y="5402263"/>
            <a:ext cx="8686800" cy="369887"/>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Note</a:t>
            </a:r>
            <a:endParaRPr lang="en-US" altLang="zh-CN" i="1">
              <a:solidFill>
                <a:schemeClr val="bg1"/>
              </a:solidFill>
              <a:latin typeface="Tw Cen MT" panose="020B0602020104020603"/>
            </a:endParaRPr>
          </a:p>
        </p:txBody>
      </p:sp>
      <p:sp>
        <p:nvSpPr>
          <p:cNvPr id="45065" name="TextBox 12"/>
          <p:cNvSpPr/>
          <p:nvPr/>
        </p:nvSpPr>
        <p:spPr>
          <a:xfrm>
            <a:off x="152400" y="5697538"/>
            <a:ext cx="1828800" cy="360362"/>
          </a:xfrm>
          <a:prstGeom prst="rect">
            <a:avLst/>
          </a:prstGeom>
          <a:noFill/>
          <a:ln w="9525">
            <a:noFill/>
          </a:ln>
        </p:spPr>
        <p:txBody>
          <a:bodyPr wrap="square" anchor="t" anchorCtr="0"/>
          <a:p>
            <a:pPr algn="just">
              <a:lnSpc>
                <a:spcPct val="120000"/>
              </a:lnSpc>
              <a:buClr>
                <a:srgbClr val="C00000"/>
              </a:buClr>
              <a:buSzPct val="80000"/>
            </a:pPr>
            <a:r>
              <a:rPr lang="en-US" altLang="zh-CN" sz="1600" b="1">
                <a:latin typeface="Cambria" panose="02040503050406030204" pitchFamily="18" charset="0"/>
              </a:rPr>
              <a:t>In Order :</a:t>
            </a:r>
            <a:r>
              <a:rPr lang="en-US" altLang="zh-CN" sz="1600">
                <a:latin typeface="Cambria" panose="02040503050406030204" pitchFamily="18" charset="0"/>
              </a:rPr>
              <a:t> LPR</a:t>
            </a:r>
            <a:endParaRPr lang="en-US" altLang="zh-CN" sz="1600" b="1">
              <a:latin typeface="Cambria" panose="02040503050406030204" pitchFamily="18" charset="0"/>
            </a:endParaRPr>
          </a:p>
        </p:txBody>
      </p:sp>
      <p:sp>
        <p:nvSpPr>
          <p:cNvPr id="45066" name="TextBox 15"/>
          <p:cNvSpPr/>
          <p:nvPr/>
        </p:nvSpPr>
        <p:spPr>
          <a:xfrm>
            <a:off x="2133600" y="5707063"/>
            <a:ext cx="1828800" cy="360362"/>
          </a:xfrm>
          <a:prstGeom prst="rect">
            <a:avLst/>
          </a:prstGeom>
          <a:noFill/>
          <a:ln w="9525">
            <a:noFill/>
          </a:ln>
        </p:spPr>
        <p:txBody>
          <a:bodyPr wrap="square" anchor="t" anchorCtr="0"/>
          <a:p>
            <a:pPr algn="just">
              <a:lnSpc>
                <a:spcPct val="120000"/>
              </a:lnSpc>
              <a:buClr>
                <a:srgbClr val="C00000"/>
              </a:buClr>
              <a:buSzPct val="80000"/>
            </a:pPr>
            <a:r>
              <a:rPr lang="en-US" altLang="zh-CN" sz="1600" b="1">
                <a:latin typeface="Cambria" panose="02040503050406030204" pitchFamily="18" charset="0"/>
              </a:rPr>
              <a:t>Pre Order : </a:t>
            </a:r>
            <a:r>
              <a:rPr lang="en-US" altLang="zh-CN" sz="1600">
                <a:latin typeface="Cambria" panose="02040503050406030204" pitchFamily="18" charset="0"/>
              </a:rPr>
              <a:t>PLR</a:t>
            </a:r>
            <a:endParaRPr lang="en-US" altLang="zh-CN" sz="1600">
              <a:latin typeface="Cambria" panose="02040503050406030204" pitchFamily="18" charset="0"/>
            </a:endParaRPr>
          </a:p>
        </p:txBody>
      </p:sp>
      <p:sp>
        <p:nvSpPr>
          <p:cNvPr id="45067" name="TextBox 16"/>
          <p:cNvSpPr/>
          <p:nvPr/>
        </p:nvSpPr>
        <p:spPr>
          <a:xfrm>
            <a:off x="4038600" y="5707063"/>
            <a:ext cx="1828800" cy="360362"/>
          </a:xfrm>
          <a:prstGeom prst="rect">
            <a:avLst/>
          </a:prstGeom>
          <a:noFill/>
          <a:ln w="9525">
            <a:noFill/>
          </a:ln>
        </p:spPr>
        <p:txBody>
          <a:bodyPr wrap="square" anchor="t" anchorCtr="0"/>
          <a:p>
            <a:pPr algn="just">
              <a:lnSpc>
                <a:spcPct val="120000"/>
              </a:lnSpc>
              <a:buClr>
                <a:srgbClr val="C00000"/>
              </a:buClr>
              <a:buSzPct val="80000"/>
            </a:pPr>
            <a:r>
              <a:rPr lang="en-US" altLang="zh-CN" sz="1600" b="1">
                <a:latin typeface="Cambria" panose="02040503050406030204" pitchFamily="18" charset="0"/>
              </a:rPr>
              <a:t>Post Order</a:t>
            </a:r>
            <a:r>
              <a:rPr lang="en-US" altLang="zh-CN" sz="1600">
                <a:latin typeface="Cambria" panose="02040503050406030204" pitchFamily="18" charset="0"/>
              </a:rPr>
              <a:t> : LRP</a:t>
            </a:r>
            <a:endParaRPr lang="en-US" altLang="zh-CN" sz="1600">
              <a:latin typeface="Cambria" panose="02040503050406030204" pitchFamily="18" charset="0"/>
            </a:endParaRPr>
          </a:p>
        </p:txBody>
      </p:sp>
      <p:sp>
        <p:nvSpPr>
          <p:cNvPr id="45068" name="TextBox 17"/>
          <p:cNvSpPr/>
          <p:nvPr/>
        </p:nvSpPr>
        <p:spPr>
          <a:xfrm>
            <a:off x="3276600" y="6165850"/>
            <a:ext cx="2743200" cy="360363"/>
          </a:xfrm>
          <a:prstGeom prst="rect">
            <a:avLst/>
          </a:prstGeom>
          <a:noFill/>
          <a:ln w="9525">
            <a:noFill/>
          </a:ln>
        </p:spPr>
        <p:txBody>
          <a:bodyPr wrap="square" anchor="t" anchorCtr="0"/>
          <a:p>
            <a:pPr algn="just">
              <a:lnSpc>
                <a:spcPct val="120000"/>
              </a:lnSpc>
              <a:buClr>
                <a:srgbClr val="C00000"/>
              </a:buClr>
              <a:buSzPct val="80000"/>
            </a:pPr>
            <a:r>
              <a:rPr lang="en-US" altLang="zh-CN" sz="1600" b="1" i="1">
                <a:solidFill>
                  <a:srgbClr val="C00000"/>
                </a:solidFill>
                <a:latin typeface="Cambria" panose="02040503050406030204" pitchFamily="18" charset="0"/>
              </a:rPr>
              <a:t>P: </a:t>
            </a:r>
            <a:r>
              <a:rPr lang="en-US" altLang="zh-CN" sz="1600" i="1">
                <a:solidFill>
                  <a:srgbClr val="C00000"/>
                </a:solidFill>
                <a:latin typeface="Cambria" panose="02040503050406030204" pitchFamily="18" charset="0"/>
              </a:rPr>
              <a:t>Parent, </a:t>
            </a:r>
            <a:r>
              <a:rPr lang="en-US" altLang="zh-CN" sz="1600" b="1" i="1">
                <a:solidFill>
                  <a:srgbClr val="C00000"/>
                </a:solidFill>
                <a:latin typeface="Cambria" panose="02040503050406030204" pitchFamily="18" charset="0"/>
              </a:rPr>
              <a:t>L</a:t>
            </a:r>
            <a:r>
              <a:rPr lang="en-US" altLang="zh-CN" sz="1600" i="1">
                <a:solidFill>
                  <a:srgbClr val="C00000"/>
                </a:solidFill>
                <a:latin typeface="Cambria" panose="02040503050406030204" pitchFamily="18" charset="0"/>
              </a:rPr>
              <a:t>: Left and </a:t>
            </a:r>
            <a:r>
              <a:rPr lang="en-US" altLang="zh-CN" sz="1600" b="1" i="1">
                <a:solidFill>
                  <a:srgbClr val="C00000"/>
                </a:solidFill>
                <a:latin typeface="Cambria" panose="02040503050406030204" pitchFamily="18" charset="0"/>
              </a:rPr>
              <a:t>R</a:t>
            </a:r>
            <a:r>
              <a:rPr lang="en-US" altLang="zh-CN" sz="1600" i="1">
                <a:solidFill>
                  <a:srgbClr val="C00000"/>
                </a:solidFill>
                <a:latin typeface="Cambria" panose="02040503050406030204" pitchFamily="18" charset="0"/>
              </a:rPr>
              <a:t>: Right</a:t>
            </a:r>
            <a:endParaRPr lang="en-US" altLang="zh-CN" sz="1600" i="1">
              <a:solidFill>
                <a:srgbClr val="C00000"/>
              </a:solidFill>
              <a:latin typeface="Cambria" panose="02040503050406030204" pitchFamily="18" charset="0"/>
            </a:endParaRPr>
          </a:p>
        </p:txBody>
      </p:sp>
      <p:sp>
        <p:nvSpPr>
          <p:cNvPr id="92172" name="TextBox 18"/>
          <p:cNvSpPr/>
          <p:nvPr/>
        </p:nvSpPr>
        <p:spPr>
          <a:xfrm>
            <a:off x="152400" y="1468438"/>
            <a:ext cx="8458200" cy="387350"/>
          </a:xfrm>
          <a:prstGeom prst="rect">
            <a:avLst/>
          </a:prstGeom>
          <a:noFill/>
          <a:ln w="9525">
            <a:noFill/>
          </a:ln>
        </p:spPr>
        <p:txBody>
          <a:bodyPr wrap="square" anchor="t" anchorCtr="0"/>
          <a:p>
            <a:pPr algn="just">
              <a:lnSpc>
                <a:spcPct val="120000"/>
              </a:lnSpc>
              <a:buClr>
                <a:srgbClr val="C00000"/>
              </a:buClr>
              <a:buSzPct val="80000"/>
            </a:pPr>
            <a:r>
              <a:rPr lang="en-US" altLang="zh-CN" sz="1600">
                <a:latin typeface="Cambria" panose="02040503050406030204" pitchFamily="18" charset="0"/>
              </a:rPr>
              <a:t>What are the In Order, Pre Order and Post Order traversal sequence of following trees? </a:t>
            </a:r>
            <a:endParaRPr lang="en-US" altLang="zh-CN" sz="1600">
              <a:latin typeface="Cambria" panose="02040503050406030204" pitchFamily="18" charset="0"/>
            </a:endParaRPr>
          </a:p>
        </p:txBody>
      </p:sp>
      <p:pic>
        <p:nvPicPr>
          <p:cNvPr id="92173" name="Picture 2"/>
          <p:cNvPicPr>
            <a:picLocks noChangeAspect="1"/>
          </p:cNvPicPr>
          <p:nvPr/>
        </p:nvPicPr>
        <p:blipFill>
          <a:blip r:embed="rId4"/>
          <a:stretch>
            <a:fillRect/>
          </a:stretch>
        </p:blipFill>
        <p:spPr>
          <a:xfrm>
            <a:off x="198438" y="1873250"/>
            <a:ext cx="3362325" cy="26860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060">
                                            <p:txEl>
                                              <p:charRg st="0" end="45"/>
                                            </p:txEl>
                                          </p:spTgt>
                                        </p:tgtEl>
                                        <p:attrNameLst>
                                          <p:attrName>style.visibility</p:attrName>
                                        </p:attrNameLst>
                                      </p:cBhvr>
                                      <p:to>
                                        <p:strVal val="visible"/>
                                      </p:to>
                                    </p:set>
                                    <p:animEffect transition="in" filter="fade">
                                      <p:cBhvr>
                                        <p:cTn id="7" dur="2000"/>
                                        <p:tgtEl>
                                          <p:spTgt spid="45060">
                                            <p:txEl>
                                              <p:charRg st="0" end="4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060">
                                            <p:txEl>
                                              <p:charRg st="45" end="91"/>
                                            </p:txEl>
                                          </p:spTgt>
                                        </p:tgtEl>
                                        <p:attrNameLst>
                                          <p:attrName>style.visibility</p:attrName>
                                        </p:attrNameLst>
                                      </p:cBhvr>
                                      <p:to>
                                        <p:strVal val="visible"/>
                                      </p:to>
                                    </p:set>
                                    <p:animEffect transition="in" filter="fade">
                                      <p:cBhvr>
                                        <p:cTn id="10" dur="2000"/>
                                        <p:tgtEl>
                                          <p:spTgt spid="45060">
                                            <p:txEl>
                                              <p:charRg st="45" end="9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060">
                                            <p:txEl>
                                              <p:charRg st="91" end="138"/>
                                            </p:txEl>
                                          </p:spTgt>
                                        </p:tgtEl>
                                        <p:attrNameLst>
                                          <p:attrName>style.visibility</p:attrName>
                                        </p:attrNameLst>
                                      </p:cBhvr>
                                      <p:to>
                                        <p:strVal val="visible"/>
                                      </p:to>
                                    </p:set>
                                    <p:animEffect transition="in" filter="fade">
                                      <p:cBhvr>
                                        <p:cTn id="13" dur="2000"/>
                                        <p:tgtEl>
                                          <p:spTgt spid="45060">
                                            <p:txEl>
                                              <p:charRg st="91" end="13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061"/>
                                        </p:tgtEl>
                                        <p:attrNameLst>
                                          <p:attrName>style.visibility</p:attrName>
                                        </p:attrNameLst>
                                      </p:cBhvr>
                                      <p:to>
                                        <p:strVal val="visible"/>
                                      </p:to>
                                    </p:set>
                                    <p:animEffect transition="in" filter="fade">
                                      <p:cBhvr>
                                        <p:cTn id="18" dur="2000"/>
                                        <p:tgtEl>
                                          <p:spTgt spid="4506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062">
                                            <p:txEl>
                                              <p:charRg st="0" end="53"/>
                                            </p:txEl>
                                          </p:spTgt>
                                        </p:tgtEl>
                                        <p:attrNameLst>
                                          <p:attrName>style.visibility</p:attrName>
                                        </p:attrNameLst>
                                      </p:cBhvr>
                                      <p:to>
                                        <p:strVal val="visible"/>
                                      </p:to>
                                    </p:set>
                                    <p:animEffect transition="in" filter="fade">
                                      <p:cBhvr>
                                        <p:cTn id="23" dur="2000"/>
                                        <p:tgtEl>
                                          <p:spTgt spid="45062">
                                            <p:txEl>
                                              <p:charRg st="0" end="5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062">
                                            <p:txEl>
                                              <p:charRg st="53" end="107"/>
                                            </p:txEl>
                                          </p:spTgt>
                                        </p:tgtEl>
                                        <p:attrNameLst>
                                          <p:attrName>style.visibility</p:attrName>
                                        </p:attrNameLst>
                                      </p:cBhvr>
                                      <p:to>
                                        <p:strVal val="visible"/>
                                      </p:to>
                                    </p:set>
                                    <p:animEffect transition="in" filter="fade">
                                      <p:cBhvr>
                                        <p:cTn id="26" dur="2000"/>
                                        <p:tgtEl>
                                          <p:spTgt spid="45062">
                                            <p:txEl>
                                              <p:charRg st="53" end="10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062">
                                            <p:txEl>
                                              <p:charRg st="107" end="162"/>
                                            </p:txEl>
                                          </p:spTgt>
                                        </p:tgtEl>
                                        <p:attrNameLst>
                                          <p:attrName>style.visibility</p:attrName>
                                        </p:attrNameLst>
                                      </p:cBhvr>
                                      <p:to>
                                        <p:strVal val="visible"/>
                                      </p:to>
                                    </p:set>
                                    <p:animEffect transition="in" filter="fade">
                                      <p:cBhvr>
                                        <p:cTn id="29" dur="2000"/>
                                        <p:tgtEl>
                                          <p:spTgt spid="45062">
                                            <p:txEl>
                                              <p:charRg st="107" end="16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5064"/>
                                        </p:tgtEl>
                                        <p:attrNameLst>
                                          <p:attrName>style.visibility</p:attrName>
                                        </p:attrNameLst>
                                      </p:cBhvr>
                                      <p:to>
                                        <p:strVal val="visible"/>
                                      </p:to>
                                    </p:set>
                                    <p:animEffect transition="in" filter="fade">
                                      <p:cBhvr>
                                        <p:cTn id="34" dur="2000"/>
                                        <p:tgtEl>
                                          <p:spTgt spid="4506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064">
                                            <p:txEl>
                                              <p:charRg st="0" end="5"/>
                                            </p:txEl>
                                          </p:spTgt>
                                        </p:tgtEl>
                                        <p:attrNameLst>
                                          <p:attrName>style.visibility</p:attrName>
                                        </p:attrNameLst>
                                      </p:cBhvr>
                                      <p:to>
                                        <p:strVal val="visible"/>
                                      </p:to>
                                    </p:set>
                                    <p:animEffect transition="in" filter="fade">
                                      <p:cBhvr>
                                        <p:cTn id="37" dur="2000"/>
                                        <p:tgtEl>
                                          <p:spTgt spid="45064">
                                            <p:txEl>
                                              <p:charRg st="0" end="5"/>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066">
                                            <p:txEl>
                                              <p:charRg st="0" end="16"/>
                                            </p:txEl>
                                          </p:spTgt>
                                        </p:tgtEl>
                                        <p:attrNameLst>
                                          <p:attrName>style.visibility</p:attrName>
                                        </p:attrNameLst>
                                      </p:cBhvr>
                                      <p:to>
                                        <p:strVal val="visible"/>
                                      </p:to>
                                    </p:set>
                                    <p:animEffect transition="in" filter="fade">
                                      <p:cBhvr>
                                        <p:cTn id="40" dur="2000"/>
                                        <p:tgtEl>
                                          <p:spTgt spid="45066">
                                            <p:txEl>
                                              <p:charRg st="0" end="1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5065">
                                            <p:txEl>
                                              <p:charRg st="0" end="15"/>
                                            </p:txEl>
                                          </p:spTgt>
                                        </p:tgtEl>
                                        <p:attrNameLst>
                                          <p:attrName>style.visibility</p:attrName>
                                        </p:attrNameLst>
                                      </p:cBhvr>
                                      <p:to>
                                        <p:strVal val="visible"/>
                                      </p:to>
                                    </p:set>
                                    <p:animEffect transition="in" filter="fade">
                                      <p:cBhvr>
                                        <p:cTn id="43" dur="2000"/>
                                        <p:tgtEl>
                                          <p:spTgt spid="45065">
                                            <p:txEl>
                                              <p:charRg st="0" end="1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067">
                                            <p:txEl>
                                              <p:charRg st="0" end="17"/>
                                            </p:txEl>
                                          </p:spTgt>
                                        </p:tgtEl>
                                        <p:attrNameLst>
                                          <p:attrName>style.visibility</p:attrName>
                                        </p:attrNameLst>
                                      </p:cBhvr>
                                      <p:to>
                                        <p:strVal val="visible"/>
                                      </p:to>
                                    </p:set>
                                    <p:animEffect transition="in" filter="fade">
                                      <p:cBhvr>
                                        <p:cTn id="46" dur="2000"/>
                                        <p:tgtEl>
                                          <p:spTgt spid="45067">
                                            <p:txEl>
                                              <p:charRg st="0" end="17"/>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068">
                                            <p:txEl>
                                              <p:charRg st="0" end="32"/>
                                            </p:txEl>
                                          </p:spTgt>
                                        </p:tgtEl>
                                        <p:attrNameLst>
                                          <p:attrName>style.visibility</p:attrName>
                                        </p:attrNameLst>
                                      </p:cBhvr>
                                      <p:to>
                                        <p:strVal val="visible"/>
                                      </p:to>
                                    </p:set>
                                    <p:animEffect transition="in" filter="fade">
                                      <p:cBhvr>
                                        <p:cTn id="49" dur="2000"/>
                                        <p:tgtEl>
                                          <p:spTgt spid="45068">
                                            <p:txEl>
                                              <p:charRg st="0" end="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animBg="1" uiExpand="1" build="allAtOnce"/>
      <p:bldP spid="45062" grpId="1" animBg="1" uiExpand="1" build="allAtOnce"/>
      <p:bldP spid="45064" grpId="2" uiExpand="1" build="allAtOnce"/>
      <p:bldP spid="45065" grpId="3" animBg="1" build="allAtOnce"/>
      <p:bldP spid="45066" grpId="4" animBg="1" build="allAtOnce"/>
      <p:bldP spid="45067" grpId="5" animBg="1" build="allAtOnce"/>
      <p:bldP spid="45068" grpId="6" animBg="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Title 1"/>
          <p:cNvSpPr>
            <a:spLocks noGrp="1"/>
          </p:cNvSpPr>
          <p:nvPr>
            <p:ph type="title"/>
          </p:nvPr>
        </p:nvSpPr>
        <p:spPr>
          <a:xfrm>
            <a:off x="68263" y="203200"/>
            <a:ext cx="8153400" cy="990600"/>
          </a:xfrm>
        </p:spPr>
        <p:txBody>
          <a:bodyPr wrap="square" lIns="91273" tIns="45636" rIns="91273" bIns="45636" anchor="ctr" anchorCtr="0"/>
          <a:p>
            <a:r>
              <a:rPr lang="en-US" altLang="zh-CN" sz="3200" b="1">
                <a:solidFill>
                  <a:schemeClr val="tx1"/>
                </a:solidFill>
                <a:latin typeface="Cambria" panose="02040503050406030204" pitchFamily="18" charset="0"/>
              </a:rPr>
              <a:t>Class Work – Construction of Binary Tree</a:t>
            </a:r>
            <a:endParaRPr lang="en-US" altLang="zh-CN" sz="3200" b="1">
              <a:solidFill>
                <a:schemeClr val="tx1"/>
              </a:solidFill>
              <a:latin typeface="Cambria" panose="02040503050406030204" pitchFamily="18" charset="0"/>
            </a:endParaRPr>
          </a:p>
        </p:txBody>
      </p:sp>
      <p:pic>
        <p:nvPicPr>
          <p:cNvPr id="9421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94211" name="TextBox 6"/>
          <p:cNvSpPr/>
          <p:nvPr/>
        </p:nvSpPr>
        <p:spPr>
          <a:xfrm>
            <a:off x="228600" y="1555750"/>
            <a:ext cx="5638800" cy="425450"/>
          </a:xfrm>
          <a:prstGeom prst="rect">
            <a:avLst/>
          </a:prstGeom>
          <a:noFill/>
          <a:ln w="9525">
            <a:noFill/>
          </a:ln>
        </p:spPr>
        <p:txBody>
          <a:bodyPr wrap="square" anchor="t" anchorCtr="0"/>
          <a:p>
            <a:pPr algn="just">
              <a:lnSpc>
                <a:spcPct val="120000"/>
              </a:lnSpc>
              <a:buClr>
                <a:srgbClr val="C00000"/>
              </a:buClr>
              <a:buSzPct val="80000"/>
            </a:pPr>
            <a:r>
              <a:rPr lang="en-US" altLang="zh-CN" b="1">
                <a:latin typeface="Cambria" panose="02040503050406030204" pitchFamily="18" charset="0"/>
              </a:rPr>
              <a:t>In Order :</a:t>
            </a:r>
            <a:r>
              <a:rPr lang="en-US" altLang="zh-CN">
                <a:latin typeface="Cambria" panose="02040503050406030204" pitchFamily="18" charset="0"/>
              </a:rPr>
              <a:t> </a:t>
            </a:r>
            <a:r>
              <a:rPr lang="pt-BR" altLang="en-US">
                <a:latin typeface="Cambria" panose="02040503050406030204" pitchFamily="18" charset="0"/>
              </a:rPr>
              <a:t>B</a:t>
            </a:r>
            <a:r>
              <a:rPr lang="en-US" altLang="zh-CN" b="1">
                <a:latin typeface="Cambria" panose="02040503050406030204" pitchFamily="18" charset="0"/>
              </a:rPr>
              <a:t> →</a:t>
            </a:r>
            <a:r>
              <a:rPr lang="pt-BR" altLang="en-US">
                <a:latin typeface="Cambria" panose="02040503050406030204" pitchFamily="18" charset="0"/>
              </a:rPr>
              <a:t> D</a:t>
            </a:r>
            <a:r>
              <a:rPr lang="en-US" altLang="zh-CN" b="1">
                <a:latin typeface="Cambria" panose="02040503050406030204" pitchFamily="18" charset="0"/>
              </a:rPr>
              <a:t> →</a:t>
            </a:r>
            <a:r>
              <a:rPr lang="pt-BR" altLang="en-US">
                <a:latin typeface="Cambria" panose="02040503050406030204" pitchFamily="18" charset="0"/>
              </a:rPr>
              <a:t> A</a:t>
            </a:r>
            <a:r>
              <a:rPr lang="en-US" altLang="zh-CN" b="1">
                <a:latin typeface="Cambria" panose="02040503050406030204" pitchFamily="18" charset="0"/>
              </a:rPr>
              <a:t> →</a:t>
            </a:r>
            <a:r>
              <a:rPr lang="pt-BR" altLang="en-US">
                <a:latin typeface="Cambria" panose="02040503050406030204" pitchFamily="18" charset="0"/>
              </a:rPr>
              <a:t> G</a:t>
            </a:r>
            <a:r>
              <a:rPr lang="en-US" altLang="zh-CN" b="1">
                <a:latin typeface="Cambria" panose="02040503050406030204" pitchFamily="18" charset="0"/>
              </a:rPr>
              <a:t> →</a:t>
            </a:r>
            <a:r>
              <a:rPr lang="pt-BR" altLang="en-US">
                <a:latin typeface="Cambria" panose="02040503050406030204" pitchFamily="18" charset="0"/>
              </a:rPr>
              <a:t> E</a:t>
            </a:r>
            <a:r>
              <a:rPr lang="en-US" altLang="zh-CN" b="1">
                <a:latin typeface="Cambria" panose="02040503050406030204" pitchFamily="18" charset="0"/>
              </a:rPr>
              <a:t> →</a:t>
            </a:r>
            <a:r>
              <a:rPr lang="pt-BR" altLang="en-US">
                <a:latin typeface="Cambria" panose="02040503050406030204" pitchFamily="18" charset="0"/>
              </a:rPr>
              <a:t> C</a:t>
            </a:r>
            <a:r>
              <a:rPr lang="en-US" altLang="zh-CN" b="1">
                <a:latin typeface="Cambria" panose="02040503050406030204" pitchFamily="18" charset="0"/>
              </a:rPr>
              <a:t> →</a:t>
            </a:r>
            <a:r>
              <a:rPr lang="pt-BR" altLang="en-US">
                <a:latin typeface="Cambria" panose="02040503050406030204" pitchFamily="18" charset="0"/>
              </a:rPr>
              <a:t> H</a:t>
            </a:r>
            <a:r>
              <a:rPr lang="en-US" altLang="zh-CN" b="1">
                <a:latin typeface="Cambria" panose="02040503050406030204" pitchFamily="18" charset="0"/>
              </a:rPr>
              <a:t> →</a:t>
            </a:r>
            <a:r>
              <a:rPr lang="pt-BR" altLang="en-US">
                <a:latin typeface="Cambria" panose="02040503050406030204" pitchFamily="18" charset="0"/>
              </a:rPr>
              <a:t> F</a:t>
            </a:r>
            <a:r>
              <a:rPr lang="en-US" altLang="zh-CN" b="1">
                <a:latin typeface="Cambria" panose="02040503050406030204" pitchFamily="18" charset="0"/>
              </a:rPr>
              <a:t> →</a:t>
            </a:r>
            <a:r>
              <a:rPr lang="pt-BR" altLang="en-US">
                <a:latin typeface="Cambria" panose="02040503050406030204" pitchFamily="18" charset="0"/>
              </a:rPr>
              <a:t> I</a:t>
            </a:r>
            <a:endParaRPr lang="en-US" altLang="zh-CN" b="1">
              <a:latin typeface="Cambria" panose="02040503050406030204" pitchFamily="18" charset="0"/>
            </a:endParaRPr>
          </a:p>
        </p:txBody>
      </p:sp>
      <p:pic>
        <p:nvPicPr>
          <p:cNvPr id="94212" name="Picture 2"/>
          <p:cNvPicPr>
            <a:picLocks noChangeAspect="1"/>
          </p:cNvPicPr>
          <p:nvPr/>
        </p:nvPicPr>
        <p:blipFill>
          <a:blip r:embed="rId2"/>
          <a:stretch>
            <a:fillRect/>
          </a:stretch>
        </p:blipFill>
        <p:spPr>
          <a:xfrm>
            <a:off x="7924800" y="1524000"/>
            <a:ext cx="1219200" cy="1066800"/>
          </a:xfrm>
          <a:prstGeom prst="rect">
            <a:avLst/>
          </a:prstGeom>
          <a:noFill/>
          <a:ln w="9525">
            <a:noFill/>
          </a:ln>
        </p:spPr>
      </p:pic>
      <p:sp>
        <p:nvSpPr>
          <p:cNvPr id="47110" name="Right Arrow 15"/>
          <p:cNvSpPr/>
          <p:nvPr/>
        </p:nvSpPr>
        <p:spPr>
          <a:xfrm>
            <a:off x="3733800" y="2438400"/>
            <a:ext cx="762000" cy="484188"/>
          </a:xfrm>
          <a:prstGeom prst="rightArrow">
            <a:avLst>
              <a:gd name="adj1" fmla="val 50000"/>
              <a:gd name="adj2" fmla="val 49989"/>
            </a:avLst>
          </a:prstGeom>
          <a:solidFill>
            <a:srgbClr val="94B6D2"/>
          </a:solidFill>
          <a:ln w="19050" cap="flat" cmpd="sng">
            <a:solidFill>
              <a:srgbClr val="6B859A"/>
            </a:solidFill>
            <a:prstDash val="solid"/>
            <a:round/>
            <a:headEnd type="none" w="med" len="med"/>
            <a:tailEnd type="none" w="med" len="med"/>
          </a:ln>
        </p:spPr>
        <p:txBody>
          <a:bodyPr anchor="ctr" anchorCtr="0"/>
          <a:p>
            <a:pPr algn="ctr"/>
            <a:endParaRPr lang="en-US" altLang="zh-CN">
              <a:latin typeface="Arial" panose="020B0604020202020204"/>
            </a:endParaRPr>
          </a:p>
        </p:txBody>
      </p:sp>
      <p:sp>
        <p:nvSpPr>
          <p:cNvPr id="47111" name="TextBox 16"/>
          <p:cNvSpPr/>
          <p:nvPr/>
        </p:nvSpPr>
        <p:spPr>
          <a:xfrm>
            <a:off x="4572000" y="2459038"/>
            <a:ext cx="4191000" cy="387350"/>
          </a:xfrm>
          <a:prstGeom prst="rect">
            <a:avLst/>
          </a:prstGeom>
          <a:noFill/>
          <a:ln w="9525">
            <a:noFill/>
          </a:ln>
        </p:spPr>
        <p:txBody>
          <a:bodyPr wrap="square" anchor="t" anchorCtr="0"/>
          <a:p>
            <a:pPr algn="just">
              <a:lnSpc>
                <a:spcPct val="120000"/>
              </a:lnSpc>
              <a:buClr>
                <a:srgbClr val="C00000"/>
              </a:buClr>
              <a:buSzPct val="80000"/>
            </a:pPr>
            <a:r>
              <a:rPr lang="en-US" altLang="zh-CN" sz="1600" b="1" i="1">
                <a:solidFill>
                  <a:srgbClr val="C00000"/>
                </a:solidFill>
                <a:latin typeface="Cambria" panose="02040503050406030204" pitchFamily="18" charset="0"/>
              </a:rPr>
              <a:t>Is the tree different? If so – don’t worry</a:t>
            </a:r>
            <a:endParaRPr lang="en-US" altLang="zh-CN" sz="1600" i="1">
              <a:solidFill>
                <a:srgbClr val="C00000"/>
              </a:solidFill>
              <a:latin typeface="Cambria" panose="02040503050406030204" pitchFamily="18" charset="0"/>
            </a:endParaRPr>
          </a:p>
        </p:txBody>
      </p:sp>
      <p:sp>
        <p:nvSpPr>
          <p:cNvPr id="47112" name="TextBox 19"/>
          <p:cNvSpPr/>
          <p:nvPr/>
        </p:nvSpPr>
        <p:spPr>
          <a:xfrm>
            <a:off x="3716338" y="2857500"/>
            <a:ext cx="5029200" cy="1865313"/>
          </a:xfrm>
          <a:prstGeom prst="rect">
            <a:avLst/>
          </a:prstGeom>
          <a:noFill/>
          <a:ln w="9525">
            <a:noFill/>
          </a:ln>
        </p:spPr>
        <p:txBody>
          <a:bodyPr wrap="square" anchor="t" anchorCtr="0"/>
          <a:p>
            <a:pPr algn="just">
              <a:lnSpc>
                <a:spcPct val="120000"/>
              </a:lnSpc>
              <a:buClr>
                <a:srgbClr val="C00000"/>
              </a:buClr>
              <a:buSzPct val="80000"/>
            </a:pPr>
            <a:r>
              <a:rPr lang="en-US" altLang="zh-CN" sz="1600">
                <a:latin typeface="Cambria" panose="02040503050406030204" pitchFamily="18" charset="0"/>
              </a:rPr>
              <a:t>With one sequence, it is not possible to estimate the left/right child of the tree. So a given In-Order sequence, will not generate exact binary tree. Similarly given Pre-Order or Post-order sequence will not generate exact binary tree. So to generate the exact binary tree, more than 2 traversal sequence is mandate.</a:t>
            </a:r>
            <a:endParaRPr lang="en-US" altLang="zh-CN" sz="1600">
              <a:latin typeface="Cambria" panose="02040503050406030204" pitchFamily="18" charset="0"/>
            </a:endParaRPr>
          </a:p>
        </p:txBody>
      </p:sp>
      <p:sp>
        <p:nvSpPr>
          <p:cNvPr id="47113" name="TextBox 21"/>
          <p:cNvSpPr/>
          <p:nvPr/>
        </p:nvSpPr>
        <p:spPr>
          <a:xfrm>
            <a:off x="203200" y="4919663"/>
            <a:ext cx="8382000" cy="1570037"/>
          </a:xfrm>
          <a:prstGeom prst="rect">
            <a:avLst/>
          </a:prstGeom>
          <a:noFill/>
          <a:ln w="9525">
            <a:noFill/>
          </a:ln>
        </p:spPr>
        <p:txBody>
          <a:bodyPr wrap="square" anchor="t" anchorCtr="0"/>
          <a:p>
            <a:pPr marL="317500" indent="-317500" algn="just">
              <a:lnSpc>
                <a:spcPct val="120000"/>
              </a:lnSpc>
              <a:buClr>
                <a:srgbClr val="C00000"/>
              </a:buClr>
              <a:buSzPct val="80000"/>
            </a:pPr>
            <a:r>
              <a:rPr lang="en-US" altLang="zh-CN" sz="1600">
                <a:latin typeface="Cambria" panose="02040503050406030204" pitchFamily="18" charset="0"/>
              </a:rPr>
              <a:t>It depends on what traversals are given. If one of the traversal methods is In-order then the tree can be constructed, otherwise not. Therefore, following combination can uniquely identify a tree.</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In-order and Pre-order</a:t>
            </a:r>
            <a:endParaRPr lang="en-US" altLang="zh-CN" sz="1600">
              <a:latin typeface="Cambria" panose="02040503050406030204" pitchFamily="18" charset="0"/>
            </a:endParaRPr>
          </a:p>
          <a:p>
            <a:pPr marL="317500" indent="-317500">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In-order and Post-order</a:t>
            </a:r>
            <a:endParaRPr lang="en-US" altLang="zh-CN" sz="1600">
              <a:latin typeface="Cambria" panose="02040503050406030204" pitchFamily="18" charset="0"/>
            </a:endParaRPr>
          </a:p>
        </p:txBody>
      </p:sp>
      <p:sp>
        <p:nvSpPr>
          <p:cNvPr id="47114" name="TextBox 22"/>
          <p:cNvSpPr/>
          <p:nvPr/>
        </p:nvSpPr>
        <p:spPr>
          <a:xfrm>
            <a:off x="211138" y="4630738"/>
            <a:ext cx="8382000" cy="360362"/>
          </a:xfrm>
          <a:prstGeom prst="rect">
            <a:avLst/>
          </a:prstGeom>
          <a:noFill/>
          <a:ln w="9525">
            <a:noFill/>
          </a:ln>
        </p:spPr>
        <p:txBody>
          <a:bodyPr wrap="square" anchor="t" anchorCtr="0"/>
          <a:p>
            <a:pPr marL="317500" indent="-317500">
              <a:lnSpc>
                <a:spcPct val="120000"/>
              </a:lnSpc>
              <a:buClr>
                <a:srgbClr val="C00000"/>
              </a:buClr>
              <a:buSzPct val="80000"/>
            </a:pPr>
            <a:r>
              <a:rPr lang="en-US" altLang="zh-CN" sz="1600" i="1">
                <a:solidFill>
                  <a:srgbClr val="C00000"/>
                </a:solidFill>
                <a:latin typeface="Cambria" panose="02040503050406030204" pitchFamily="18" charset="0"/>
              </a:rPr>
              <a:t>If you are given two traversal sequences, can you construct the binary tree?</a:t>
            </a:r>
            <a:endParaRPr lang="en-US" altLang="zh-CN" sz="1600" i="1">
              <a:solidFill>
                <a:srgbClr val="C00000"/>
              </a:solidFill>
              <a:latin typeface="Cambria" panose="02040503050406030204" pitchFamily="18" charset="0"/>
            </a:endParaRPr>
          </a:p>
        </p:txBody>
      </p:sp>
      <p:pic>
        <p:nvPicPr>
          <p:cNvPr id="94218" name="Picture 2"/>
          <p:cNvPicPr>
            <a:picLocks noChangeAspect="1"/>
          </p:cNvPicPr>
          <p:nvPr/>
        </p:nvPicPr>
        <p:blipFill>
          <a:blip r:embed="rId3"/>
          <a:stretch>
            <a:fillRect/>
          </a:stretch>
        </p:blipFill>
        <p:spPr>
          <a:xfrm>
            <a:off x="271463" y="1925638"/>
            <a:ext cx="3362325" cy="26860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10"/>
                                        </p:tgtEl>
                                        <p:attrNameLst>
                                          <p:attrName>style.visibility</p:attrName>
                                        </p:attrNameLst>
                                      </p:cBhvr>
                                      <p:to>
                                        <p:strVal val="visible"/>
                                      </p:to>
                                    </p:set>
                                    <p:animEffect transition="in" filter="fade">
                                      <p:cBhvr>
                                        <p:cTn id="7" dur="2000"/>
                                        <p:tgtEl>
                                          <p:spTgt spid="471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11"/>
                                        </p:tgtEl>
                                        <p:attrNameLst>
                                          <p:attrName>style.visibility</p:attrName>
                                        </p:attrNameLst>
                                      </p:cBhvr>
                                      <p:to>
                                        <p:strVal val="visible"/>
                                      </p:to>
                                    </p:set>
                                    <p:animEffect transition="in" filter="fade">
                                      <p:cBhvr>
                                        <p:cTn id="10" dur="2000"/>
                                        <p:tgtEl>
                                          <p:spTgt spid="471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112"/>
                                        </p:tgtEl>
                                        <p:attrNameLst>
                                          <p:attrName>style.visibility</p:attrName>
                                        </p:attrNameLst>
                                      </p:cBhvr>
                                      <p:to>
                                        <p:strVal val="visible"/>
                                      </p:to>
                                    </p:set>
                                    <p:animEffect transition="in" filter="fade">
                                      <p:cBhvr>
                                        <p:cTn id="13" dur="2000"/>
                                        <p:tgtEl>
                                          <p:spTgt spid="471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7114">
                                            <p:txEl>
                                              <p:charRg st="0" end="77"/>
                                            </p:txEl>
                                          </p:spTgt>
                                        </p:tgtEl>
                                        <p:attrNameLst>
                                          <p:attrName>style.visibility</p:attrName>
                                        </p:attrNameLst>
                                      </p:cBhvr>
                                      <p:to>
                                        <p:strVal val="visible"/>
                                      </p:to>
                                    </p:set>
                                    <p:animEffect transition="in" filter="fade">
                                      <p:cBhvr>
                                        <p:cTn id="18" dur="2000"/>
                                        <p:tgtEl>
                                          <p:spTgt spid="47114">
                                            <p:txEl>
                                              <p:charRg st="0" end="77"/>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7113">
                                            <p:txEl>
                                              <p:charRg st="0" end="197"/>
                                            </p:txEl>
                                          </p:spTgt>
                                        </p:tgtEl>
                                        <p:attrNameLst>
                                          <p:attrName>style.visibility</p:attrName>
                                        </p:attrNameLst>
                                      </p:cBhvr>
                                      <p:to>
                                        <p:strVal val="visible"/>
                                      </p:to>
                                    </p:set>
                                    <p:animEffect transition="in" filter="fade">
                                      <p:cBhvr>
                                        <p:cTn id="23" dur="2000"/>
                                        <p:tgtEl>
                                          <p:spTgt spid="47113">
                                            <p:txEl>
                                              <p:charRg st="0" end="197"/>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113">
                                            <p:txEl>
                                              <p:charRg st="197" end="220"/>
                                            </p:txEl>
                                          </p:spTgt>
                                        </p:tgtEl>
                                        <p:attrNameLst>
                                          <p:attrName>style.visibility</p:attrName>
                                        </p:attrNameLst>
                                      </p:cBhvr>
                                      <p:to>
                                        <p:strVal val="visible"/>
                                      </p:to>
                                    </p:set>
                                    <p:animEffect transition="in" filter="fade">
                                      <p:cBhvr>
                                        <p:cTn id="26" dur="2000"/>
                                        <p:tgtEl>
                                          <p:spTgt spid="47113">
                                            <p:txEl>
                                              <p:charRg st="197" end="22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7113">
                                            <p:txEl>
                                              <p:charRg st="220" end="244"/>
                                            </p:txEl>
                                          </p:spTgt>
                                        </p:tgtEl>
                                        <p:attrNameLst>
                                          <p:attrName>style.visibility</p:attrName>
                                        </p:attrNameLst>
                                      </p:cBhvr>
                                      <p:to>
                                        <p:strVal val="visible"/>
                                      </p:to>
                                    </p:set>
                                    <p:animEffect transition="in" filter="fade">
                                      <p:cBhvr>
                                        <p:cTn id="29" dur="2000"/>
                                        <p:tgtEl>
                                          <p:spTgt spid="47113">
                                            <p:txEl>
                                              <p:charRg st="220" end="2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animBg="1"/>
      <p:bldP spid="47111" grpId="1" animBg="1"/>
      <p:bldP spid="47112" grpId="2" animBg="1"/>
      <p:bldP spid="47113" grpId="3" animBg="1" uiExpand="1" build="allAtOnce"/>
      <p:bldP spid="47114" grpId="4" animBg="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Title 1"/>
          <p:cNvSpPr>
            <a:spLocks noGrp="1"/>
          </p:cNvSpPr>
          <p:nvPr>
            <p:ph type="title"/>
          </p:nvPr>
        </p:nvSpPr>
        <p:spPr>
          <a:xfrm>
            <a:off x="68263" y="228600"/>
            <a:ext cx="8153400" cy="990600"/>
          </a:xfrm>
        </p:spPr>
        <p:txBody>
          <a:bodyPr wrap="square" lIns="91273" tIns="45636" rIns="91273" bIns="45636" anchor="ctr" anchorCtr="0"/>
          <a:p>
            <a:r>
              <a:rPr lang="en-US" altLang="zh-CN" sz="2000" b="1">
                <a:solidFill>
                  <a:schemeClr val="tx1"/>
                </a:solidFill>
                <a:latin typeface="Cambria" panose="02040503050406030204" pitchFamily="18" charset="0"/>
              </a:rPr>
              <a:t>Construction of Binary Tree from In Order and Pre Order Traversal</a:t>
            </a:r>
            <a:endParaRPr lang="en-US" altLang="zh-CN" sz="2000" b="1">
              <a:solidFill>
                <a:schemeClr val="tx1"/>
              </a:solidFill>
              <a:latin typeface="Cambria" panose="02040503050406030204" pitchFamily="18" charset="0"/>
            </a:endParaRPr>
          </a:p>
        </p:txBody>
      </p:sp>
      <p:pic>
        <p:nvPicPr>
          <p:cNvPr id="9625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96259" name="TextBox 6"/>
          <p:cNvSpPr/>
          <p:nvPr/>
        </p:nvSpPr>
        <p:spPr>
          <a:xfrm>
            <a:off x="50800" y="1981200"/>
            <a:ext cx="6273800" cy="757238"/>
          </a:xfrm>
          <a:prstGeom prst="rect">
            <a:avLst/>
          </a:prstGeom>
          <a:noFill/>
          <a:ln w="9525">
            <a:noFill/>
          </a:ln>
        </p:spPr>
        <p:txBody>
          <a:bodyPr wrap="square" anchor="t" anchorCtr="0"/>
          <a:p>
            <a:pPr algn="just">
              <a:lnSpc>
                <a:spcPct val="120000"/>
              </a:lnSpc>
              <a:buClr>
                <a:srgbClr val="C00000"/>
              </a:buClr>
              <a:buSzPct val="80000"/>
            </a:pPr>
            <a:r>
              <a:rPr lang="en-US" altLang="zh-CN" b="1">
                <a:latin typeface="Cambria" panose="02040503050406030204" pitchFamily="18" charset="0"/>
              </a:rPr>
              <a:t>In Order :</a:t>
            </a:r>
            <a:r>
              <a:rPr lang="en-US" altLang="zh-CN">
                <a:latin typeface="Cambria" panose="02040503050406030204" pitchFamily="18" charset="0"/>
              </a:rPr>
              <a:t> </a:t>
            </a:r>
            <a:r>
              <a:rPr lang="pt-BR" altLang="en-US">
                <a:latin typeface="Cambria" panose="02040503050406030204" pitchFamily="18" charset="0"/>
              </a:rPr>
              <a:t>B</a:t>
            </a:r>
            <a:r>
              <a:rPr lang="en-US" altLang="zh-CN" b="1">
                <a:latin typeface="Cambria" panose="02040503050406030204" pitchFamily="18" charset="0"/>
              </a:rPr>
              <a:t> →</a:t>
            </a:r>
            <a:r>
              <a:rPr lang="pt-BR" altLang="en-US">
                <a:latin typeface="Cambria" panose="02040503050406030204" pitchFamily="18" charset="0"/>
              </a:rPr>
              <a:t> D</a:t>
            </a:r>
            <a:r>
              <a:rPr lang="en-US" altLang="zh-CN" b="1">
                <a:latin typeface="Cambria" panose="02040503050406030204" pitchFamily="18" charset="0"/>
              </a:rPr>
              <a:t> →</a:t>
            </a:r>
            <a:r>
              <a:rPr lang="pt-BR" altLang="en-US">
                <a:latin typeface="Cambria" panose="02040503050406030204" pitchFamily="18" charset="0"/>
              </a:rPr>
              <a:t> A</a:t>
            </a:r>
            <a:r>
              <a:rPr lang="en-US" altLang="zh-CN" b="1">
                <a:latin typeface="Cambria" panose="02040503050406030204" pitchFamily="18" charset="0"/>
              </a:rPr>
              <a:t> →</a:t>
            </a:r>
            <a:r>
              <a:rPr lang="pt-BR" altLang="en-US">
                <a:latin typeface="Cambria" panose="02040503050406030204" pitchFamily="18" charset="0"/>
              </a:rPr>
              <a:t> G</a:t>
            </a:r>
            <a:r>
              <a:rPr lang="en-US" altLang="zh-CN" b="1">
                <a:latin typeface="Cambria" panose="02040503050406030204" pitchFamily="18" charset="0"/>
              </a:rPr>
              <a:t> →</a:t>
            </a:r>
            <a:r>
              <a:rPr lang="pt-BR" altLang="en-US">
                <a:latin typeface="Cambria" panose="02040503050406030204" pitchFamily="18" charset="0"/>
              </a:rPr>
              <a:t> E</a:t>
            </a:r>
            <a:r>
              <a:rPr lang="en-US" altLang="zh-CN" b="1">
                <a:latin typeface="Cambria" panose="02040503050406030204" pitchFamily="18" charset="0"/>
              </a:rPr>
              <a:t> →</a:t>
            </a:r>
            <a:r>
              <a:rPr lang="pt-BR" altLang="en-US">
                <a:latin typeface="Cambria" panose="02040503050406030204" pitchFamily="18" charset="0"/>
              </a:rPr>
              <a:t> C</a:t>
            </a:r>
            <a:r>
              <a:rPr lang="en-US" altLang="zh-CN" b="1">
                <a:latin typeface="Cambria" panose="02040503050406030204" pitchFamily="18" charset="0"/>
              </a:rPr>
              <a:t> →</a:t>
            </a:r>
            <a:r>
              <a:rPr lang="pt-BR" altLang="en-US">
                <a:latin typeface="Cambria" panose="02040503050406030204" pitchFamily="18" charset="0"/>
              </a:rPr>
              <a:t> H</a:t>
            </a:r>
            <a:r>
              <a:rPr lang="en-US" altLang="zh-CN" b="1">
                <a:latin typeface="Cambria" panose="02040503050406030204" pitchFamily="18" charset="0"/>
              </a:rPr>
              <a:t> →</a:t>
            </a:r>
            <a:r>
              <a:rPr lang="pt-BR" altLang="en-US">
                <a:latin typeface="Cambria" panose="02040503050406030204" pitchFamily="18" charset="0"/>
              </a:rPr>
              <a:t> F</a:t>
            </a:r>
            <a:r>
              <a:rPr lang="en-US" altLang="zh-CN" b="1">
                <a:latin typeface="Cambria" panose="02040503050406030204" pitchFamily="18" charset="0"/>
              </a:rPr>
              <a:t> →</a:t>
            </a:r>
            <a:r>
              <a:rPr lang="pt-BR" altLang="en-US">
                <a:latin typeface="Cambria" panose="02040503050406030204" pitchFamily="18" charset="0"/>
              </a:rPr>
              <a:t> I</a:t>
            </a:r>
            <a:endParaRPr lang="en-US" altLang="zh-CN" b="1">
              <a:latin typeface="Cambria" panose="02040503050406030204" pitchFamily="18" charset="0"/>
            </a:endParaRPr>
          </a:p>
          <a:p>
            <a:pPr algn="just">
              <a:lnSpc>
                <a:spcPct val="120000"/>
              </a:lnSpc>
              <a:buClr>
                <a:srgbClr val="C00000"/>
              </a:buClr>
              <a:buSzPct val="80000"/>
            </a:pPr>
            <a:r>
              <a:rPr lang="en-US" altLang="zh-CN" b="1">
                <a:latin typeface="Cambria" panose="02040503050406030204" pitchFamily="18" charset="0"/>
              </a:rPr>
              <a:t>Pre Order :</a:t>
            </a:r>
            <a:r>
              <a:rPr lang="en-US" altLang="zh-CN">
                <a:latin typeface="Cambria" panose="02040503050406030204" pitchFamily="18" charset="0"/>
              </a:rPr>
              <a:t> </a:t>
            </a:r>
            <a:r>
              <a:rPr lang="pt-BR" altLang="en-US">
                <a:latin typeface="Cambria" panose="02040503050406030204" pitchFamily="18" charset="0"/>
              </a:rPr>
              <a:t>A </a:t>
            </a:r>
            <a:r>
              <a:rPr lang="en-US" altLang="zh-CN" b="1">
                <a:latin typeface="Cambria" panose="02040503050406030204" pitchFamily="18" charset="0"/>
              </a:rPr>
              <a:t>→</a:t>
            </a:r>
            <a:r>
              <a:rPr lang="pt-BR" altLang="en-US">
                <a:latin typeface="Cambria" panose="02040503050406030204" pitchFamily="18" charset="0"/>
              </a:rPr>
              <a:t> B </a:t>
            </a:r>
            <a:r>
              <a:rPr lang="en-US" altLang="zh-CN" b="1">
                <a:latin typeface="Cambria" panose="02040503050406030204" pitchFamily="18" charset="0"/>
              </a:rPr>
              <a:t>→</a:t>
            </a:r>
            <a:r>
              <a:rPr lang="pt-BR" altLang="en-US">
                <a:latin typeface="Cambria" panose="02040503050406030204" pitchFamily="18" charset="0"/>
              </a:rPr>
              <a:t> D </a:t>
            </a:r>
            <a:r>
              <a:rPr lang="en-US" altLang="zh-CN" b="1">
                <a:latin typeface="Cambria" panose="02040503050406030204" pitchFamily="18" charset="0"/>
              </a:rPr>
              <a:t>→</a:t>
            </a:r>
            <a:r>
              <a:rPr lang="pt-BR" altLang="en-US">
                <a:latin typeface="Cambria" panose="02040503050406030204" pitchFamily="18" charset="0"/>
              </a:rPr>
              <a:t> C </a:t>
            </a:r>
            <a:r>
              <a:rPr lang="en-US" altLang="zh-CN" b="1">
                <a:latin typeface="Cambria" panose="02040503050406030204" pitchFamily="18" charset="0"/>
              </a:rPr>
              <a:t>→</a:t>
            </a:r>
            <a:r>
              <a:rPr lang="pt-BR" altLang="en-US">
                <a:latin typeface="Cambria" panose="02040503050406030204" pitchFamily="18" charset="0"/>
              </a:rPr>
              <a:t> E </a:t>
            </a:r>
            <a:r>
              <a:rPr lang="en-US" altLang="zh-CN" b="1">
                <a:latin typeface="Cambria" panose="02040503050406030204" pitchFamily="18" charset="0"/>
              </a:rPr>
              <a:t>→</a:t>
            </a:r>
            <a:r>
              <a:rPr lang="pt-BR" altLang="en-US">
                <a:latin typeface="Cambria" panose="02040503050406030204" pitchFamily="18" charset="0"/>
              </a:rPr>
              <a:t> G </a:t>
            </a:r>
            <a:r>
              <a:rPr lang="en-US" altLang="zh-CN" b="1">
                <a:latin typeface="Cambria" panose="02040503050406030204" pitchFamily="18" charset="0"/>
              </a:rPr>
              <a:t>→</a:t>
            </a:r>
            <a:r>
              <a:rPr lang="pt-BR" altLang="en-US">
                <a:latin typeface="Cambria" panose="02040503050406030204" pitchFamily="18" charset="0"/>
              </a:rPr>
              <a:t> F </a:t>
            </a:r>
            <a:r>
              <a:rPr lang="en-US" altLang="zh-CN" b="1">
                <a:latin typeface="Cambria" panose="02040503050406030204" pitchFamily="18" charset="0"/>
              </a:rPr>
              <a:t>→ </a:t>
            </a:r>
            <a:r>
              <a:rPr lang="pt-BR" altLang="en-US">
                <a:latin typeface="Cambria" panose="02040503050406030204" pitchFamily="18" charset="0"/>
              </a:rPr>
              <a:t>H </a:t>
            </a:r>
            <a:r>
              <a:rPr lang="en-US" altLang="zh-CN" b="1">
                <a:latin typeface="Cambria" panose="02040503050406030204" pitchFamily="18" charset="0"/>
              </a:rPr>
              <a:t>→</a:t>
            </a:r>
            <a:r>
              <a:rPr lang="pt-BR" altLang="en-US">
                <a:latin typeface="Cambria" panose="02040503050406030204" pitchFamily="18" charset="0"/>
              </a:rPr>
              <a:t> I</a:t>
            </a:r>
            <a:endParaRPr lang="en-US" altLang="zh-CN" b="1">
              <a:latin typeface="Cambria" panose="02040503050406030204" pitchFamily="18" charset="0"/>
            </a:endParaRPr>
          </a:p>
        </p:txBody>
      </p:sp>
      <p:sp>
        <p:nvSpPr>
          <p:cNvPr id="96260" name="TextBox 17"/>
          <p:cNvSpPr/>
          <p:nvPr/>
        </p:nvSpPr>
        <p:spPr>
          <a:xfrm>
            <a:off x="3276600" y="6165850"/>
            <a:ext cx="2743200" cy="360363"/>
          </a:xfrm>
          <a:prstGeom prst="rect">
            <a:avLst/>
          </a:prstGeom>
          <a:noFill/>
          <a:ln w="9525">
            <a:noFill/>
          </a:ln>
        </p:spPr>
        <p:txBody>
          <a:bodyPr wrap="square" anchor="t" anchorCtr="0"/>
          <a:p>
            <a:pPr algn="just">
              <a:lnSpc>
                <a:spcPct val="120000"/>
              </a:lnSpc>
              <a:buClr>
                <a:srgbClr val="C00000"/>
              </a:buClr>
              <a:buSzPct val="80000"/>
            </a:pPr>
            <a:r>
              <a:rPr lang="en-US" altLang="zh-CN" sz="1600" b="1" i="1">
                <a:solidFill>
                  <a:srgbClr val="C00000"/>
                </a:solidFill>
                <a:latin typeface="Cambria" panose="02040503050406030204" pitchFamily="18" charset="0"/>
              </a:rPr>
              <a:t>P: </a:t>
            </a:r>
            <a:r>
              <a:rPr lang="en-US" altLang="zh-CN" sz="1600" i="1">
                <a:solidFill>
                  <a:srgbClr val="C00000"/>
                </a:solidFill>
                <a:latin typeface="Cambria" panose="02040503050406030204" pitchFamily="18" charset="0"/>
              </a:rPr>
              <a:t>Parent, </a:t>
            </a:r>
            <a:r>
              <a:rPr lang="en-US" altLang="zh-CN" sz="1600" b="1" i="1">
                <a:solidFill>
                  <a:srgbClr val="C00000"/>
                </a:solidFill>
                <a:latin typeface="Cambria" panose="02040503050406030204" pitchFamily="18" charset="0"/>
              </a:rPr>
              <a:t>L</a:t>
            </a:r>
            <a:r>
              <a:rPr lang="en-US" altLang="zh-CN" sz="1600" i="1">
                <a:solidFill>
                  <a:srgbClr val="C00000"/>
                </a:solidFill>
                <a:latin typeface="Cambria" panose="02040503050406030204" pitchFamily="18" charset="0"/>
              </a:rPr>
              <a:t>: Left and </a:t>
            </a:r>
            <a:r>
              <a:rPr lang="en-US" altLang="zh-CN" sz="1600" b="1" i="1">
                <a:solidFill>
                  <a:srgbClr val="C00000"/>
                </a:solidFill>
                <a:latin typeface="Cambria" panose="02040503050406030204" pitchFamily="18" charset="0"/>
              </a:rPr>
              <a:t>R</a:t>
            </a:r>
            <a:r>
              <a:rPr lang="en-US" altLang="zh-CN" sz="1600" i="1">
                <a:solidFill>
                  <a:srgbClr val="C00000"/>
                </a:solidFill>
                <a:latin typeface="Cambria" panose="02040503050406030204" pitchFamily="18" charset="0"/>
              </a:rPr>
              <a:t>: Right</a:t>
            </a:r>
            <a:endParaRPr lang="en-US" altLang="zh-CN" sz="1600" i="1">
              <a:solidFill>
                <a:srgbClr val="C00000"/>
              </a:solidFill>
              <a:latin typeface="Cambria" panose="02040503050406030204" pitchFamily="18" charset="0"/>
            </a:endParaRPr>
          </a:p>
        </p:txBody>
      </p:sp>
      <p:sp>
        <p:nvSpPr>
          <p:cNvPr id="96261" name="TextBox 12"/>
          <p:cNvSpPr/>
          <p:nvPr/>
        </p:nvSpPr>
        <p:spPr>
          <a:xfrm>
            <a:off x="2362200" y="1524000"/>
            <a:ext cx="5029200" cy="425450"/>
          </a:xfrm>
          <a:prstGeom prst="rect">
            <a:avLst/>
          </a:prstGeom>
          <a:noFill/>
          <a:ln w="9525">
            <a:noFill/>
          </a:ln>
        </p:spPr>
        <p:txBody>
          <a:bodyPr wrap="square" anchor="t" anchorCtr="0"/>
          <a:p>
            <a:pPr algn="just">
              <a:lnSpc>
                <a:spcPct val="120000"/>
              </a:lnSpc>
              <a:buClr>
                <a:srgbClr val="C00000"/>
              </a:buClr>
              <a:buSzPct val="80000"/>
            </a:pPr>
            <a:r>
              <a:rPr lang="en-US" altLang="zh-CN" b="1" i="1">
                <a:solidFill>
                  <a:srgbClr val="C00000"/>
                </a:solidFill>
                <a:latin typeface="Cambria" panose="02040503050406030204" pitchFamily="18" charset="0"/>
              </a:rPr>
              <a:t>In Order :</a:t>
            </a:r>
            <a:r>
              <a:rPr lang="en-US" altLang="zh-CN" i="1">
                <a:solidFill>
                  <a:srgbClr val="C00000"/>
                </a:solidFill>
                <a:latin typeface="Cambria" panose="02040503050406030204" pitchFamily="18" charset="0"/>
              </a:rPr>
              <a:t> LPR and </a:t>
            </a:r>
            <a:r>
              <a:rPr lang="en-US" altLang="zh-CN" b="1" i="1">
                <a:solidFill>
                  <a:srgbClr val="C00000"/>
                </a:solidFill>
                <a:latin typeface="Cambria" panose="02040503050406030204" pitchFamily="18" charset="0"/>
              </a:rPr>
              <a:t>Pre Order : </a:t>
            </a:r>
            <a:r>
              <a:rPr lang="en-US" altLang="zh-CN" i="1">
                <a:solidFill>
                  <a:srgbClr val="C00000"/>
                </a:solidFill>
                <a:latin typeface="Cambria" panose="02040503050406030204" pitchFamily="18" charset="0"/>
              </a:rPr>
              <a:t>PLR </a:t>
            </a:r>
            <a:endParaRPr lang="en-US" altLang="zh-CN" b="1" i="1">
              <a:solidFill>
                <a:srgbClr val="C00000"/>
              </a:solidFill>
              <a:latin typeface="Cambria" panose="02040503050406030204" pitchFamily="18" charset="0"/>
            </a:endParaRPr>
          </a:p>
        </p:txBody>
      </p:sp>
      <p:sp>
        <p:nvSpPr>
          <p:cNvPr id="96262" name="TextBox 15"/>
          <p:cNvSpPr/>
          <p:nvPr/>
        </p:nvSpPr>
        <p:spPr>
          <a:xfrm>
            <a:off x="152400" y="2743200"/>
            <a:ext cx="31242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Steps to be followed</a:t>
            </a:r>
            <a:endParaRPr lang="en-US" altLang="zh-CN" i="1">
              <a:solidFill>
                <a:schemeClr val="bg1"/>
              </a:solidFill>
              <a:latin typeface="Tw Cen MT" panose="020B0602020104020603"/>
            </a:endParaRPr>
          </a:p>
        </p:txBody>
      </p:sp>
      <p:sp>
        <p:nvSpPr>
          <p:cNvPr id="96263" name="TextBox 16"/>
          <p:cNvSpPr/>
          <p:nvPr/>
        </p:nvSpPr>
        <p:spPr>
          <a:xfrm>
            <a:off x="152400" y="3200400"/>
            <a:ext cx="5029200" cy="3019425"/>
          </a:xfrm>
          <a:prstGeom prst="rect">
            <a:avLst/>
          </a:prstGeom>
          <a:noFill/>
          <a:ln w="9525">
            <a:noFill/>
          </a:ln>
        </p:spPr>
        <p:txBody>
          <a:bodyPr wrap="square" anchor="t" anchorCtr="0"/>
          <a:p>
            <a:pPr marL="317500" indent="-317500">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First element in the Pre Order is the root of the tree, hence it is </a:t>
            </a:r>
            <a:r>
              <a:rPr lang="en-US" altLang="zh-CN" sz="1600" b="1">
                <a:latin typeface="Cambria" panose="02040503050406030204" pitchFamily="18" charset="0"/>
              </a:rPr>
              <a:t>A</a:t>
            </a:r>
            <a:endParaRPr lang="en-US" altLang="zh-CN" sz="1600" b="1">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Now search element A in “</a:t>
            </a:r>
            <a:r>
              <a:rPr lang="en-US" altLang="zh-CN" sz="1600" b="1">
                <a:latin typeface="Cambria" panose="02040503050406030204" pitchFamily="18" charset="0"/>
              </a:rPr>
              <a:t>In Order</a:t>
            </a:r>
            <a:r>
              <a:rPr lang="en-US" altLang="zh-CN" sz="1600">
                <a:latin typeface="Cambria" panose="02040503050406030204" pitchFamily="18" charset="0"/>
              </a:rPr>
              <a:t>”, say you find it at position i, once you find it, make note of elements which are left to i (this will construct the left subtree) and elements which are right to i ( this will construct the right subtree).</a:t>
            </a:r>
            <a:endParaRPr lang="en-US" altLang="zh-CN" sz="16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Recursively construct left subtree and link it root left and recursively con­struct right subtree and link it root right.</a:t>
            </a:r>
            <a:endParaRPr lang="en-US" altLang="zh-CN" sz="1600">
              <a:latin typeface="Cambria" panose="02040503050406030204" pitchFamily="18" charset="0"/>
            </a:endParaRPr>
          </a:p>
        </p:txBody>
      </p:sp>
      <p:pic>
        <p:nvPicPr>
          <p:cNvPr id="48137" name="Picture 1"/>
          <p:cNvPicPr>
            <a:picLocks noChangeAspect="1"/>
          </p:cNvPicPr>
          <p:nvPr/>
        </p:nvPicPr>
        <p:blipFill>
          <a:blip r:embed="rId2"/>
          <a:stretch>
            <a:fillRect/>
          </a:stretch>
        </p:blipFill>
        <p:spPr>
          <a:xfrm>
            <a:off x="5430838" y="3276600"/>
            <a:ext cx="3362325" cy="26860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37"/>
                                        </p:tgtEl>
                                        <p:attrNameLst>
                                          <p:attrName>style.visibility</p:attrName>
                                        </p:attrNameLst>
                                      </p:cBhvr>
                                      <p:to>
                                        <p:strVal val="visible"/>
                                      </p:to>
                                    </p:set>
                                    <p:animEffect transition="in" filter="fade">
                                      <p:cBhvr>
                                        <p:cTn id="7" dur="2000"/>
                                        <p:tgtEl>
                                          <p:spTgt spid="48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Title 1"/>
          <p:cNvSpPr>
            <a:spLocks noGrp="1"/>
          </p:cNvSpPr>
          <p:nvPr>
            <p:ph type="title"/>
          </p:nvPr>
        </p:nvSpPr>
        <p:spPr>
          <a:xfrm>
            <a:off x="68263" y="228600"/>
            <a:ext cx="8153400" cy="990600"/>
          </a:xfrm>
        </p:spPr>
        <p:txBody>
          <a:bodyPr wrap="square" lIns="91273" tIns="45636" rIns="91273" bIns="45636" anchor="ctr" anchorCtr="0"/>
          <a:p>
            <a:r>
              <a:rPr lang="en-US" altLang="zh-CN" sz="2000" b="1">
                <a:solidFill>
                  <a:schemeClr val="tx1"/>
                </a:solidFill>
                <a:latin typeface="Cambria" panose="02040503050406030204" pitchFamily="18" charset="0"/>
              </a:rPr>
              <a:t>Construction of Binary Tree from In Order and Pre Order Traversal</a:t>
            </a:r>
            <a:endParaRPr lang="en-US" altLang="zh-CN" sz="2000" b="1">
              <a:solidFill>
                <a:schemeClr val="tx1"/>
              </a:solidFill>
              <a:latin typeface="Cambria" panose="02040503050406030204" pitchFamily="18" charset="0"/>
            </a:endParaRPr>
          </a:p>
        </p:txBody>
      </p:sp>
      <p:pic>
        <p:nvPicPr>
          <p:cNvPr id="9830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98307" name="TextBox 6"/>
          <p:cNvSpPr/>
          <p:nvPr/>
        </p:nvSpPr>
        <p:spPr>
          <a:xfrm>
            <a:off x="127000" y="1524000"/>
            <a:ext cx="8940800" cy="425450"/>
          </a:xfrm>
          <a:prstGeom prst="rect">
            <a:avLst/>
          </a:prstGeom>
          <a:noFill/>
          <a:ln w="9525">
            <a:noFill/>
          </a:ln>
        </p:spPr>
        <p:txBody>
          <a:bodyPr wrap="square" anchor="t" anchorCtr="0"/>
          <a:p>
            <a:pPr algn="ctr">
              <a:lnSpc>
                <a:spcPct val="120000"/>
              </a:lnSpc>
              <a:buClr>
                <a:srgbClr val="C00000"/>
              </a:buClr>
              <a:buSzPct val="80000"/>
            </a:pPr>
            <a:r>
              <a:rPr lang="en-US" altLang="zh-CN" b="1">
                <a:latin typeface="Cambria" panose="02040503050406030204" pitchFamily="18" charset="0"/>
              </a:rPr>
              <a:t>In Order :</a:t>
            </a:r>
            <a:r>
              <a:rPr lang="en-US" altLang="zh-CN">
                <a:latin typeface="Cambria" panose="02040503050406030204" pitchFamily="18" charset="0"/>
              </a:rPr>
              <a:t> {2,5,6,10,12,14,15}  and </a:t>
            </a:r>
            <a:r>
              <a:rPr lang="en-US" altLang="zh-CN" b="1">
                <a:latin typeface="Cambria" panose="02040503050406030204" pitchFamily="18" charset="0"/>
              </a:rPr>
              <a:t>Pre Order :</a:t>
            </a:r>
            <a:r>
              <a:rPr lang="en-US" altLang="zh-CN">
                <a:latin typeface="Cambria" panose="02040503050406030204" pitchFamily="18" charset="0"/>
              </a:rPr>
              <a:t> {10,5,2,6,14,12,15}</a:t>
            </a:r>
            <a:endParaRPr lang="en-US" altLang="zh-CN" b="1">
              <a:latin typeface="Cambria" panose="02040503050406030204" pitchFamily="18" charset="0"/>
            </a:endParaRPr>
          </a:p>
        </p:txBody>
      </p:sp>
      <p:pic>
        <p:nvPicPr>
          <p:cNvPr id="98308" name="Picture 2"/>
          <p:cNvPicPr>
            <a:picLocks noChangeAspect="1"/>
          </p:cNvPicPr>
          <p:nvPr/>
        </p:nvPicPr>
        <p:blipFill>
          <a:blip r:embed="rId2"/>
          <a:stretch>
            <a:fillRect/>
          </a:stretch>
        </p:blipFill>
        <p:spPr>
          <a:xfrm>
            <a:off x="7874000" y="1531938"/>
            <a:ext cx="1219200" cy="1066800"/>
          </a:xfrm>
          <a:prstGeom prst="rect">
            <a:avLst/>
          </a:prstGeom>
          <a:noFill/>
          <a:ln w="9525">
            <a:noFill/>
          </a:ln>
        </p:spPr>
      </p:pic>
      <p:pic>
        <p:nvPicPr>
          <p:cNvPr id="49158" name="Picture 1"/>
          <p:cNvPicPr>
            <a:picLocks noChangeAspect="1"/>
          </p:cNvPicPr>
          <p:nvPr/>
        </p:nvPicPr>
        <p:blipFill>
          <a:blip r:embed="rId3"/>
          <a:stretch>
            <a:fillRect/>
          </a:stretch>
        </p:blipFill>
        <p:spPr>
          <a:xfrm>
            <a:off x="2333625" y="1981200"/>
            <a:ext cx="4476750" cy="44005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58"/>
                                        </p:tgtEl>
                                        <p:attrNameLst>
                                          <p:attrName>style.visibility</p:attrName>
                                        </p:attrNameLst>
                                      </p:cBhvr>
                                      <p:to>
                                        <p:strVal val="visible"/>
                                      </p:to>
                                    </p:set>
                                    <p:animEffect transition="in" filter="fade">
                                      <p:cBhvr>
                                        <p:cTn id="7" dur="2000"/>
                                        <p:tgtEl>
                                          <p:spTgt spid="49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Title 1"/>
          <p:cNvSpPr>
            <a:spLocks noGrp="1"/>
          </p:cNvSpPr>
          <p:nvPr>
            <p:ph type="title"/>
          </p:nvPr>
        </p:nvSpPr>
        <p:spPr>
          <a:xfrm>
            <a:off x="68263" y="228600"/>
            <a:ext cx="8153400" cy="990600"/>
          </a:xfrm>
        </p:spPr>
        <p:txBody>
          <a:bodyPr wrap="square" lIns="91273" tIns="45636" rIns="91273" bIns="45636" anchor="ctr" anchorCtr="0"/>
          <a:p>
            <a:r>
              <a:rPr lang="en-US" altLang="zh-CN" sz="2000" b="1">
                <a:solidFill>
                  <a:schemeClr val="tx1"/>
                </a:solidFill>
                <a:latin typeface="Cambria" panose="02040503050406030204" pitchFamily="18" charset="0"/>
              </a:rPr>
              <a:t>Construction of Binary Tree from In Order and Post Order Traversal</a:t>
            </a:r>
            <a:endParaRPr lang="en-US" altLang="zh-CN" sz="2000" b="1">
              <a:solidFill>
                <a:schemeClr val="tx1"/>
              </a:solidFill>
              <a:latin typeface="Cambria" panose="02040503050406030204" pitchFamily="18" charset="0"/>
            </a:endParaRPr>
          </a:p>
        </p:txBody>
      </p:sp>
      <p:pic>
        <p:nvPicPr>
          <p:cNvPr id="10035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00355" name="TextBox 6"/>
          <p:cNvSpPr/>
          <p:nvPr/>
        </p:nvSpPr>
        <p:spPr>
          <a:xfrm>
            <a:off x="50800" y="1981200"/>
            <a:ext cx="6273800" cy="757238"/>
          </a:xfrm>
          <a:prstGeom prst="rect">
            <a:avLst/>
          </a:prstGeom>
          <a:noFill/>
          <a:ln w="9525">
            <a:noFill/>
          </a:ln>
        </p:spPr>
        <p:txBody>
          <a:bodyPr wrap="square" anchor="t" anchorCtr="0"/>
          <a:p>
            <a:pPr algn="just">
              <a:lnSpc>
                <a:spcPct val="120000"/>
              </a:lnSpc>
              <a:buClr>
                <a:srgbClr val="C00000"/>
              </a:buClr>
              <a:buSzPct val="80000"/>
            </a:pPr>
            <a:r>
              <a:rPr lang="en-US" altLang="zh-CN" b="1">
                <a:latin typeface="Cambria" panose="02040503050406030204" pitchFamily="18" charset="0"/>
              </a:rPr>
              <a:t>In Order :</a:t>
            </a:r>
            <a:r>
              <a:rPr lang="en-US" altLang="zh-CN">
                <a:latin typeface="Cambria" panose="02040503050406030204" pitchFamily="18" charset="0"/>
              </a:rPr>
              <a:t> </a:t>
            </a:r>
            <a:r>
              <a:rPr lang="pt-BR" altLang="en-US">
                <a:latin typeface="Cambria" panose="02040503050406030204" pitchFamily="18" charset="0"/>
              </a:rPr>
              <a:t>B</a:t>
            </a:r>
            <a:r>
              <a:rPr lang="en-US" altLang="zh-CN" b="1">
                <a:latin typeface="Cambria" panose="02040503050406030204" pitchFamily="18" charset="0"/>
              </a:rPr>
              <a:t> →</a:t>
            </a:r>
            <a:r>
              <a:rPr lang="pt-BR" altLang="en-US">
                <a:latin typeface="Cambria" panose="02040503050406030204" pitchFamily="18" charset="0"/>
              </a:rPr>
              <a:t> D</a:t>
            </a:r>
            <a:r>
              <a:rPr lang="en-US" altLang="zh-CN" b="1">
                <a:latin typeface="Cambria" panose="02040503050406030204" pitchFamily="18" charset="0"/>
              </a:rPr>
              <a:t> →</a:t>
            </a:r>
            <a:r>
              <a:rPr lang="pt-BR" altLang="en-US">
                <a:latin typeface="Cambria" panose="02040503050406030204" pitchFamily="18" charset="0"/>
              </a:rPr>
              <a:t> A</a:t>
            </a:r>
            <a:r>
              <a:rPr lang="en-US" altLang="zh-CN" b="1">
                <a:latin typeface="Cambria" panose="02040503050406030204" pitchFamily="18" charset="0"/>
              </a:rPr>
              <a:t> →</a:t>
            </a:r>
            <a:r>
              <a:rPr lang="pt-BR" altLang="en-US">
                <a:latin typeface="Cambria" panose="02040503050406030204" pitchFamily="18" charset="0"/>
              </a:rPr>
              <a:t> G</a:t>
            </a:r>
            <a:r>
              <a:rPr lang="en-US" altLang="zh-CN" b="1">
                <a:latin typeface="Cambria" panose="02040503050406030204" pitchFamily="18" charset="0"/>
              </a:rPr>
              <a:t> →</a:t>
            </a:r>
            <a:r>
              <a:rPr lang="pt-BR" altLang="en-US">
                <a:latin typeface="Cambria" panose="02040503050406030204" pitchFamily="18" charset="0"/>
              </a:rPr>
              <a:t> E</a:t>
            </a:r>
            <a:r>
              <a:rPr lang="en-US" altLang="zh-CN" b="1">
                <a:latin typeface="Cambria" panose="02040503050406030204" pitchFamily="18" charset="0"/>
              </a:rPr>
              <a:t> →</a:t>
            </a:r>
            <a:r>
              <a:rPr lang="pt-BR" altLang="en-US">
                <a:latin typeface="Cambria" panose="02040503050406030204" pitchFamily="18" charset="0"/>
              </a:rPr>
              <a:t> C</a:t>
            </a:r>
            <a:r>
              <a:rPr lang="en-US" altLang="zh-CN" b="1">
                <a:latin typeface="Cambria" panose="02040503050406030204" pitchFamily="18" charset="0"/>
              </a:rPr>
              <a:t> →</a:t>
            </a:r>
            <a:r>
              <a:rPr lang="pt-BR" altLang="en-US">
                <a:latin typeface="Cambria" panose="02040503050406030204" pitchFamily="18" charset="0"/>
              </a:rPr>
              <a:t> H</a:t>
            </a:r>
            <a:r>
              <a:rPr lang="en-US" altLang="zh-CN" b="1">
                <a:latin typeface="Cambria" panose="02040503050406030204" pitchFamily="18" charset="0"/>
              </a:rPr>
              <a:t> →</a:t>
            </a:r>
            <a:r>
              <a:rPr lang="pt-BR" altLang="en-US">
                <a:latin typeface="Cambria" panose="02040503050406030204" pitchFamily="18" charset="0"/>
              </a:rPr>
              <a:t> F</a:t>
            </a:r>
            <a:r>
              <a:rPr lang="en-US" altLang="zh-CN" b="1">
                <a:latin typeface="Cambria" panose="02040503050406030204" pitchFamily="18" charset="0"/>
              </a:rPr>
              <a:t> →</a:t>
            </a:r>
            <a:r>
              <a:rPr lang="pt-BR" altLang="en-US">
                <a:latin typeface="Cambria" panose="02040503050406030204" pitchFamily="18" charset="0"/>
              </a:rPr>
              <a:t> I</a:t>
            </a:r>
            <a:endParaRPr lang="en-US" altLang="zh-CN" b="1">
              <a:latin typeface="Cambria" panose="02040503050406030204" pitchFamily="18" charset="0"/>
            </a:endParaRPr>
          </a:p>
          <a:p>
            <a:pPr algn="just">
              <a:lnSpc>
                <a:spcPct val="120000"/>
              </a:lnSpc>
              <a:buClr>
                <a:srgbClr val="C00000"/>
              </a:buClr>
              <a:buSzPct val="80000"/>
            </a:pPr>
            <a:r>
              <a:rPr lang="en-US" altLang="zh-CN" b="1">
                <a:latin typeface="Cambria" panose="02040503050406030204" pitchFamily="18" charset="0"/>
              </a:rPr>
              <a:t>Post Order :</a:t>
            </a:r>
            <a:r>
              <a:rPr lang="en-US" altLang="zh-CN">
                <a:latin typeface="Cambria" panose="02040503050406030204" pitchFamily="18" charset="0"/>
              </a:rPr>
              <a:t> </a:t>
            </a:r>
            <a:r>
              <a:rPr lang="pt-BR" altLang="en-US">
                <a:latin typeface="Cambria" panose="02040503050406030204" pitchFamily="18" charset="0"/>
              </a:rPr>
              <a:t>D</a:t>
            </a:r>
            <a:r>
              <a:rPr lang="en-US" altLang="zh-CN" b="1">
                <a:latin typeface="Cambria" panose="02040503050406030204" pitchFamily="18" charset="0"/>
              </a:rPr>
              <a:t> →</a:t>
            </a:r>
            <a:r>
              <a:rPr lang="pt-BR" altLang="en-US">
                <a:latin typeface="Cambria" panose="02040503050406030204" pitchFamily="18" charset="0"/>
              </a:rPr>
              <a:t> B</a:t>
            </a:r>
            <a:r>
              <a:rPr lang="en-US" altLang="zh-CN" b="1">
                <a:latin typeface="Cambria" panose="02040503050406030204" pitchFamily="18" charset="0"/>
              </a:rPr>
              <a:t> →</a:t>
            </a:r>
            <a:r>
              <a:rPr lang="pt-BR" altLang="en-US">
                <a:latin typeface="Cambria" panose="02040503050406030204" pitchFamily="18" charset="0"/>
              </a:rPr>
              <a:t> G</a:t>
            </a:r>
            <a:r>
              <a:rPr lang="en-US" altLang="zh-CN" b="1">
                <a:latin typeface="Cambria" panose="02040503050406030204" pitchFamily="18" charset="0"/>
              </a:rPr>
              <a:t> →</a:t>
            </a:r>
            <a:r>
              <a:rPr lang="pt-BR" altLang="en-US">
                <a:latin typeface="Cambria" panose="02040503050406030204" pitchFamily="18" charset="0"/>
              </a:rPr>
              <a:t> E</a:t>
            </a:r>
            <a:r>
              <a:rPr lang="en-US" altLang="zh-CN" b="1">
                <a:latin typeface="Cambria" panose="02040503050406030204" pitchFamily="18" charset="0"/>
              </a:rPr>
              <a:t> →</a:t>
            </a:r>
            <a:r>
              <a:rPr lang="pt-BR" altLang="en-US">
                <a:latin typeface="Cambria" panose="02040503050406030204" pitchFamily="18" charset="0"/>
              </a:rPr>
              <a:t> H</a:t>
            </a:r>
            <a:r>
              <a:rPr lang="en-US" altLang="zh-CN" b="1">
                <a:latin typeface="Cambria" panose="02040503050406030204" pitchFamily="18" charset="0"/>
              </a:rPr>
              <a:t> →</a:t>
            </a:r>
            <a:r>
              <a:rPr lang="pt-BR" altLang="en-US">
                <a:latin typeface="Cambria" panose="02040503050406030204" pitchFamily="18" charset="0"/>
              </a:rPr>
              <a:t> I</a:t>
            </a:r>
            <a:r>
              <a:rPr lang="en-US" altLang="zh-CN" b="1">
                <a:latin typeface="Cambria" panose="02040503050406030204" pitchFamily="18" charset="0"/>
              </a:rPr>
              <a:t> →</a:t>
            </a:r>
            <a:r>
              <a:rPr lang="pt-BR" altLang="en-US">
                <a:latin typeface="Cambria" panose="02040503050406030204" pitchFamily="18" charset="0"/>
              </a:rPr>
              <a:t> F</a:t>
            </a:r>
            <a:r>
              <a:rPr lang="en-US" altLang="zh-CN" b="1">
                <a:latin typeface="Cambria" panose="02040503050406030204" pitchFamily="18" charset="0"/>
              </a:rPr>
              <a:t> →</a:t>
            </a:r>
            <a:r>
              <a:rPr lang="pt-BR" altLang="en-US">
                <a:latin typeface="Cambria" panose="02040503050406030204" pitchFamily="18" charset="0"/>
              </a:rPr>
              <a:t> C</a:t>
            </a:r>
            <a:r>
              <a:rPr lang="en-US" altLang="zh-CN" b="1">
                <a:latin typeface="Cambria" panose="02040503050406030204" pitchFamily="18" charset="0"/>
              </a:rPr>
              <a:t> →</a:t>
            </a:r>
            <a:r>
              <a:rPr lang="pt-BR" altLang="en-US">
                <a:latin typeface="Cambria" panose="02040503050406030204" pitchFamily="18" charset="0"/>
              </a:rPr>
              <a:t> A</a:t>
            </a:r>
            <a:endParaRPr lang="en-US" altLang="zh-CN" b="1">
              <a:latin typeface="Cambria" panose="02040503050406030204" pitchFamily="18" charset="0"/>
            </a:endParaRPr>
          </a:p>
        </p:txBody>
      </p:sp>
      <p:sp>
        <p:nvSpPr>
          <p:cNvPr id="100356" name="TextBox 17"/>
          <p:cNvSpPr/>
          <p:nvPr/>
        </p:nvSpPr>
        <p:spPr>
          <a:xfrm>
            <a:off x="3276600" y="6165850"/>
            <a:ext cx="2743200" cy="360363"/>
          </a:xfrm>
          <a:prstGeom prst="rect">
            <a:avLst/>
          </a:prstGeom>
          <a:noFill/>
          <a:ln w="9525">
            <a:noFill/>
          </a:ln>
        </p:spPr>
        <p:txBody>
          <a:bodyPr wrap="square" anchor="t" anchorCtr="0"/>
          <a:p>
            <a:pPr algn="just">
              <a:lnSpc>
                <a:spcPct val="120000"/>
              </a:lnSpc>
              <a:buClr>
                <a:srgbClr val="C00000"/>
              </a:buClr>
              <a:buSzPct val="80000"/>
            </a:pPr>
            <a:r>
              <a:rPr lang="en-US" altLang="zh-CN" sz="1600" b="1" i="1">
                <a:solidFill>
                  <a:srgbClr val="C00000"/>
                </a:solidFill>
                <a:latin typeface="Cambria" panose="02040503050406030204" pitchFamily="18" charset="0"/>
              </a:rPr>
              <a:t>P: </a:t>
            </a:r>
            <a:r>
              <a:rPr lang="en-US" altLang="zh-CN" sz="1600" i="1">
                <a:solidFill>
                  <a:srgbClr val="C00000"/>
                </a:solidFill>
                <a:latin typeface="Cambria" panose="02040503050406030204" pitchFamily="18" charset="0"/>
              </a:rPr>
              <a:t>Parent, </a:t>
            </a:r>
            <a:r>
              <a:rPr lang="en-US" altLang="zh-CN" sz="1600" b="1" i="1">
                <a:solidFill>
                  <a:srgbClr val="C00000"/>
                </a:solidFill>
                <a:latin typeface="Cambria" panose="02040503050406030204" pitchFamily="18" charset="0"/>
              </a:rPr>
              <a:t>L</a:t>
            </a:r>
            <a:r>
              <a:rPr lang="en-US" altLang="zh-CN" sz="1600" i="1">
                <a:solidFill>
                  <a:srgbClr val="C00000"/>
                </a:solidFill>
                <a:latin typeface="Cambria" panose="02040503050406030204" pitchFamily="18" charset="0"/>
              </a:rPr>
              <a:t>: Left and </a:t>
            </a:r>
            <a:r>
              <a:rPr lang="en-US" altLang="zh-CN" sz="1600" b="1" i="1">
                <a:solidFill>
                  <a:srgbClr val="C00000"/>
                </a:solidFill>
                <a:latin typeface="Cambria" panose="02040503050406030204" pitchFamily="18" charset="0"/>
              </a:rPr>
              <a:t>R</a:t>
            </a:r>
            <a:r>
              <a:rPr lang="en-US" altLang="zh-CN" sz="1600" i="1">
                <a:solidFill>
                  <a:srgbClr val="C00000"/>
                </a:solidFill>
                <a:latin typeface="Cambria" panose="02040503050406030204" pitchFamily="18" charset="0"/>
              </a:rPr>
              <a:t>: Right</a:t>
            </a:r>
            <a:endParaRPr lang="en-US" altLang="zh-CN" sz="1600" i="1">
              <a:solidFill>
                <a:srgbClr val="C00000"/>
              </a:solidFill>
              <a:latin typeface="Cambria" panose="02040503050406030204" pitchFamily="18" charset="0"/>
            </a:endParaRPr>
          </a:p>
        </p:txBody>
      </p:sp>
      <p:sp>
        <p:nvSpPr>
          <p:cNvPr id="100357" name="TextBox 12"/>
          <p:cNvSpPr/>
          <p:nvPr/>
        </p:nvSpPr>
        <p:spPr>
          <a:xfrm>
            <a:off x="2362200" y="1524000"/>
            <a:ext cx="5029200" cy="425450"/>
          </a:xfrm>
          <a:prstGeom prst="rect">
            <a:avLst/>
          </a:prstGeom>
          <a:noFill/>
          <a:ln w="9525">
            <a:noFill/>
          </a:ln>
        </p:spPr>
        <p:txBody>
          <a:bodyPr wrap="square" anchor="t" anchorCtr="0"/>
          <a:p>
            <a:pPr algn="just">
              <a:lnSpc>
                <a:spcPct val="120000"/>
              </a:lnSpc>
              <a:buClr>
                <a:srgbClr val="C00000"/>
              </a:buClr>
              <a:buSzPct val="80000"/>
            </a:pPr>
            <a:r>
              <a:rPr lang="en-US" altLang="zh-CN" b="1" i="1">
                <a:solidFill>
                  <a:srgbClr val="C00000"/>
                </a:solidFill>
                <a:latin typeface="Cambria" panose="02040503050406030204" pitchFamily="18" charset="0"/>
              </a:rPr>
              <a:t>In Order :</a:t>
            </a:r>
            <a:r>
              <a:rPr lang="en-US" altLang="zh-CN" i="1">
                <a:solidFill>
                  <a:srgbClr val="C00000"/>
                </a:solidFill>
                <a:latin typeface="Cambria" panose="02040503050406030204" pitchFamily="18" charset="0"/>
              </a:rPr>
              <a:t> LPR and </a:t>
            </a:r>
            <a:r>
              <a:rPr lang="en-US" altLang="zh-CN" b="1" i="1">
                <a:solidFill>
                  <a:srgbClr val="C00000"/>
                </a:solidFill>
                <a:latin typeface="Cambria" panose="02040503050406030204" pitchFamily="18" charset="0"/>
              </a:rPr>
              <a:t>Post Order : </a:t>
            </a:r>
            <a:r>
              <a:rPr lang="en-US" altLang="zh-CN" i="1">
                <a:solidFill>
                  <a:srgbClr val="C00000"/>
                </a:solidFill>
                <a:latin typeface="Cambria" panose="02040503050406030204" pitchFamily="18" charset="0"/>
              </a:rPr>
              <a:t>LRP </a:t>
            </a:r>
            <a:endParaRPr lang="en-US" altLang="zh-CN" b="1" i="1">
              <a:solidFill>
                <a:srgbClr val="C00000"/>
              </a:solidFill>
              <a:latin typeface="Cambria" panose="02040503050406030204" pitchFamily="18" charset="0"/>
            </a:endParaRPr>
          </a:p>
        </p:txBody>
      </p:sp>
      <p:sp>
        <p:nvSpPr>
          <p:cNvPr id="100358" name="TextBox 15"/>
          <p:cNvSpPr/>
          <p:nvPr/>
        </p:nvSpPr>
        <p:spPr>
          <a:xfrm>
            <a:off x="152400" y="2743200"/>
            <a:ext cx="31242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Steps to be followed</a:t>
            </a:r>
            <a:endParaRPr lang="en-US" altLang="zh-CN" i="1">
              <a:solidFill>
                <a:schemeClr val="bg1"/>
              </a:solidFill>
              <a:latin typeface="Tw Cen MT" panose="020B0602020104020603"/>
            </a:endParaRPr>
          </a:p>
        </p:txBody>
      </p:sp>
      <p:sp>
        <p:nvSpPr>
          <p:cNvPr id="100359" name="TextBox 16"/>
          <p:cNvSpPr/>
          <p:nvPr/>
        </p:nvSpPr>
        <p:spPr>
          <a:xfrm>
            <a:off x="152400" y="3200400"/>
            <a:ext cx="5029200" cy="3019425"/>
          </a:xfrm>
          <a:prstGeom prst="rect">
            <a:avLst/>
          </a:prstGeom>
          <a:noFill/>
          <a:ln w="9525">
            <a:noFill/>
          </a:ln>
        </p:spPr>
        <p:txBody>
          <a:bodyPr wrap="square" anchor="t" anchorCtr="0"/>
          <a:p>
            <a:pPr marL="317500" indent="-317500">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Last element in the Post Order is the root of the tree, hence it is </a:t>
            </a:r>
            <a:r>
              <a:rPr lang="en-US" altLang="zh-CN" sz="1600" b="1">
                <a:latin typeface="Cambria" panose="02040503050406030204" pitchFamily="18" charset="0"/>
              </a:rPr>
              <a:t>A</a:t>
            </a:r>
            <a:endParaRPr lang="en-US" altLang="zh-CN" sz="1600" b="1">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Now search element A in “</a:t>
            </a:r>
            <a:r>
              <a:rPr lang="en-US" altLang="zh-CN" sz="1600" b="1">
                <a:latin typeface="Cambria" panose="02040503050406030204" pitchFamily="18" charset="0"/>
              </a:rPr>
              <a:t>In Order</a:t>
            </a:r>
            <a:r>
              <a:rPr lang="en-US" altLang="zh-CN" sz="1600">
                <a:latin typeface="Cambria" panose="02040503050406030204" pitchFamily="18" charset="0"/>
              </a:rPr>
              <a:t>”, say you find it at position i, once you find it, make note of elements which are left to i (this will construct the left subtree) and elements which are right to i ( this will construct the right subtree).</a:t>
            </a:r>
            <a:endParaRPr lang="en-US" altLang="zh-CN" sz="16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Recursively construct left subtree and link it root left and recursively con­struct right subtree and link it root right.</a:t>
            </a:r>
            <a:endParaRPr lang="en-US" altLang="zh-CN" sz="1600">
              <a:latin typeface="Cambria" panose="02040503050406030204" pitchFamily="18" charset="0"/>
            </a:endParaRPr>
          </a:p>
        </p:txBody>
      </p:sp>
      <p:pic>
        <p:nvPicPr>
          <p:cNvPr id="50185" name="Picture 1"/>
          <p:cNvPicPr>
            <a:picLocks noChangeAspect="1"/>
          </p:cNvPicPr>
          <p:nvPr/>
        </p:nvPicPr>
        <p:blipFill>
          <a:blip r:embed="rId2"/>
          <a:stretch>
            <a:fillRect/>
          </a:stretch>
        </p:blipFill>
        <p:spPr>
          <a:xfrm>
            <a:off x="5486400" y="3276600"/>
            <a:ext cx="3362325" cy="26860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85"/>
                                        </p:tgtEl>
                                        <p:attrNameLst>
                                          <p:attrName>style.visibility</p:attrName>
                                        </p:attrNameLst>
                                      </p:cBhvr>
                                      <p:to>
                                        <p:strVal val="visible"/>
                                      </p:to>
                                    </p:set>
                                    <p:animEffect transition="in" filter="fade">
                                      <p:cBhvr>
                                        <p:cTn id="7" dur="2000"/>
                                        <p:tgtEl>
                                          <p:spTgt spid="50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To Become Rich</a:t>
            </a:r>
            <a:endParaRPr lang="en-US" altLang="zh-CN" b="1">
              <a:solidFill>
                <a:schemeClr val="tx1"/>
              </a:solidFill>
              <a:latin typeface="Cambria" panose="02040503050406030204" pitchFamily="18" charset="0"/>
            </a:endParaRPr>
          </a:p>
        </p:txBody>
      </p:sp>
      <p:pic>
        <p:nvPicPr>
          <p:cNvPr id="3174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31747" name="AutoShape 3"/>
          <p:cNvSpPr>
            <a:spLocks noChangeAspect="1"/>
          </p:cNvSpPr>
          <p:nvPr/>
        </p:nvSpPr>
        <p:spPr>
          <a:xfrm>
            <a:off x="3352800" y="1676400"/>
            <a:ext cx="2514600" cy="382588"/>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600">
                <a:latin typeface="Cambria" panose="02040503050406030204" pitchFamily="18" charset="0"/>
              </a:rPr>
              <a:t>Become Rich</a:t>
            </a:r>
            <a:endParaRPr lang="en-US" altLang="zh-CN" sz="1600">
              <a:latin typeface="Cambria" panose="02040503050406030204" pitchFamily="18" charset="0"/>
            </a:endParaRPr>
          </a:p>
        </p:txBody>
      </p:sp>
      <p:sp>
        <p:nvSpPr>
          <p:cNvPr id="15365" name="AutoShape 4"/>
          <p:cNvSpPr>
            <a:spLocks noChangeAspect="1"/>
          </p:cNvSpPr>
          <p:nvPr/>
        </p:nvSpPr>
        <p:spPr>
          <a:xfrm>
            <a:off x="152400" y="4343400"/>
            <a:ext cx="1219200" cy="579438"/>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400">
                <a:latin typeface="Cambria" panose="02040503050406030204" pitchFamily="18" charset="0"/>
              </a:rPr>
              <a:t>Force others to be Poor</a:t>
            </a:r>
            <a:endParaRPr lang="en-US" altLang="zh-CN" sz="1400">
              <a:latin typeface="Cambria" panose="02040503050406030204" pitchFamily="18" charset="0"/>
            </a:endParaRPr>
          </a:p>
        </p:txBody>
      </p:sp>
      <p:sp>
        <p:nvSpPr>
          <p:cNvPr id="15366" name="AutoShape 5"/>
          <p:cNvSpPr>
            <a:spLocks noChangeAspect="1"/>
          </p:cNvSpPr>
          <p:nvPr/>
        </p:nvSpPr>
        <p:spPr>
          <a:xfrm>
            <a:off x="1447800" y="4343400"/>
            <a:ext cx="1042988" cy="652463"/>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600">
                <a:latin typeface="Cambria" panose="02040503050406030204" pitchFamily="18" charset="0"/>
              </a:rPr>
              <a:t>Rob </a:t>
            </a:r>
            <a:endParaRPr lang="en-US" altLang="zh-CN" sz="1600">
              <a:latin typeface="Cambria" panose="02040503050406030204" pitchFamily="18" charset="0"/>
            </a:endParaRPr>
          </a:p>
          <a:p>
            <a:pPr algn="ctr"/>
            <a:r>
              <a:rPr lang="en-US" altLang="zh-CN" sz="1600">
                <a:latin typeface="Cambria" panose="02040503050406030204" pitchFamily="18" charset="0"/>
              </a:rPr>
              <a:t>Banks</a:t>
            </a:r>
            <a:endParaRPr lang="en-US" altLang="zh-CN" sz="1600">
              <a:latin typeface="Cambria" panose="02040503050406030204" pitchFamily="18" charset="0"/>
            </a:endParaRPr>
          </a:p>
        </p:txBody>
      </p:sp>
      <p:sp>
        <p:nvSpPr>
          <p:cNvPr id="15367" name="AutoShape 8"/>
          <p:cNvSpPr>
            <a:spLocks noChangeAspect="1"/>
          </p:cNvSpPr>
          <p:nvPr/>
        </p:nvSpPr>
        <p:spPr>
          <a:xfrm>
            <a:off x="2667000" y="4343400"/>
            <a:ext cx="965200" cy="652463"/>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600">
                <a:latin typeface="Cambria" panose="02040503050406030204" pitchFamily="18" charset="0"/>
              </a:rPr>
              <a:t>Stock</a:t>
            </a:r>
            <a:endParaRPr lang="en-US" altLang="zh-CN" sz="1600">
              <a:latin typeface="Cambria" panose="02040503050406030204" pitchFamily="18" charset="0"/>
            </a:endParaRPr>
          </a:p>
          <a:p>
            <a:pPr algn="ctr"/>
            <a:r>
              <a:rPr lang="en-US" altLang="zh-CN" sz="1600">
                <a:latin typeface="Cambria" panose="02040503050406030204" pitchFamily="18" charset="0"/>
              </a:rPr>
              <a:t>Fraud</a:t>
            </a:r>
            <a:endParaRPr lang="en-US" altLang="zh-CN" sz="1600">
              <a:latin typeface="Cambria" panose="02040503050406030204" pitchFamily="18" charset="0"/>
            </a:endParaRPr>
          </a:p>
        </p:txBody>
      </p:sp>
      <p:sp>
        <p:nvSpPr>
          <p:cNvPr id="31751" name="AutoShape 4"/>
          <p:cNvSpPr>
            <a:spLocks noChangeAspect="1"/>
          </p:cNvSpPr>
          <p:nvPr/>
        </p:nvSpPr>
        <p:spPr>
          <a:xfrm>
            <a:off x="1676400" y="2743200"/>
            <a:ext cx="1600200" cy="374650"/>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600">
                <a:latin typeface="Cambria" panose="02040503050406030204" pitchFamily="18" charset="0"/>
              </a:rPr>
              <a:t>Unethical Ways</a:t>
            </a:r>
            <a:endParaRPr lang="en-US" altLang="zh-CN" sz="1600">
              <a:latin typeface="Cambria" panose="02040503050406030204" pitchFamily="18" charset="0"/>
            </a:endParaRPr>
          </a:p>
        </p:txBody>
      </p:sp>
      <p:sp>
        <p:nvSpPr>
          <p:cNvPr id="31752" name="AutoShape 4"/>
          <p:cNvSpPr>
            <a:spLocks noChangeAspect="1"/>
          </p:cNvSpPr>
          <p:nvPr/>
        </p:nvSpPr>
        <p:spPr>
          <a:xfrm>
            <a:off x="6324600" y="2667000"/>
            <a:ext cx="1600200" cy="374650"/>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600">
                <a:latin typeface="Cambria" panose="02040503050406030204" pitchFamily="18" charset="0"/>
              </a:rPr>
              <a:t>Ethical Ways</a:t>
            </a:r>
            <a:endParaRPr lang="en-US" altLang="zh-CN" sz="1600">
              <a:latin typeface="Cambria" panose="02040503050406030204" pitchFamily="18" charset="0"/>
            </a:endParaRPr>
          </a:p>
        </p:txBody>
      </p:sp>
      <p:cxnSp>
        <p:nvCxnSpPr>
          <p:cNvPr id="31753" name="AutoShape 7"/>
          <p:cNvCxnSpPr>
            <a:stCxn id="31747" idx="2"/>
            <a:endCxn id="31751" idx="0"/>
          </p:cNvCxnSpPr>
          <p:nvPr/>
        </p:nvCxnSpPr>
        <p:spPr>
          <a:xfrm rot="5400000">
            <a:off x="3198813" y="1331913"/>
            <a:ext cx="684212" cy="2133600"/>
          </a:xfrm>
          <a:prstGeom prst="straightConnector1">
            <a:avLst/>
          </a:prstGeom>
          <a:ln w="19050" cap="flat" cmpd="sng">
            <a:solidFill>
              <a:schemeClr val="tx1"/>
            </a:solidFill>
            <a:prstDash val="solid"/>
            <a:round/>
            <a:headEnd type="none" w="med" len="med"/>
            <a:tailEnd type="none" w="med" len="med"/>
          </a:ln>
        </p:spPr>
      </p:cxnSp>
      <p:cxnSp>
        <p:nvCxnSpPr>
          <p:cNvPr id="31754" name="AutoShape 7"/>
          <p:cNvCxnSpPr>
            <a:stCxn id="31747" idx="2"/>
            <a:endCxn id="31752" idx="0"/>
          </p:cNvCxnSpPr>
          <p:nvPr/>
        </p:nvCxnSpPr>
        <p:spPr>
          <a:xfrm rot="-5400000" flipH="1">
            <a:off x="5561013" y="1103313"/>
            <a:ext cx="608012" cy="2514600"/>
          </a:xfrm>
          <a:prstGeom prst="straightConnector1">
            <a:avLst/>
          </a:prstGeom>
          <a:ln w="19050" cap="flat" cmpd="sng">
            <a:solidFill>
              <a:schemeClr val="tx1"/>
            </a:solidFill>
            <a:prstDash val="solid"/>
            <a:round/>
            <a:headEnd type="none" w="med" len="med"/>
            <a:tailEnd type="none" w="med" len="med"/>
          </a:ln>
        </p:spPr>
      </p:cxnSp>
      <p:sp>
        <p:nvSpPr>
          <p:cNvPr id="15372" name="AutoShape 5"/>
          <p:cNvSpPr>
            <a:spLocks noChangeAspect="1"/>
          </p:cNvSpPr>
          <p:nvPr/>
        </p:nvSpPr>
        <p:spPr>
          <a:xfrm>
            <a:off x="4114800" y="4343400"/>
            <a:ext cx="1042988" cy="647700"/>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600">
                <a:latin typeface="Cambria" panose="02040503050406030204" pitchFamily="18" charset="0"/>
              </a:rPr>
              <a:t>Invest</a:t>
            </a:r>
            <a:endParaRPr lang="en-US" altLang="zh-CN" sz="1600">
              <a:latin typeface="Cambria" panose="02040503050406030204" pitchFamily="18" charset="0"/>
            </a:endParaRPr>
          </a:p>
          <a:p>
            <a:pPr algn="ctr"/>
            <a:endParaRPr lang="en-US" altLang="zh-CN" sz="1600">
              <a:latin typeface="Cambria" panose="02040503050406030204" pitchFamily="18" charset="0"/>
            </a:endParaRPr>
          </a:p>
        </p:txBody>
      </p:sp>
      <p:sp>
        <p:nvSpPr>
          <p:cNvPr id="15373" name="AutoShape 8"/>
          <p:cNvSpPr>
            <a:spLocks noChangeAspect="1"/>
          </p:cNvSpPr>
          <p:nvPr/>
        </p:nvSpPr>
        <p:spPr>
          <a:xfrm>
            <a:off x="7848600" y="4305300"/>
            <a:ext cx="965200" cy="647700"/>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600">
                <a:latin typeface="Cambria" panose="02040503050406030204" pitchFamily="18" charset="0"/>
              </a:rPr>
              <a:t>Save Money</a:t>
            </a:r>
            <a:endParaRPr lang="en-US" altLang="zh-CN" sz="1600">
              <a:latin typeface="Cambria" panose="02040503050406030204" pitchFamily="18" charset="0"/>
            </a:endParaRPr>
          </a:p>
        </p:txBody>
      </p:sp>
      <p:sp>
        <p:nvSpPr>
          <p:cNvPr id="15374" name="AutoShape 5"/>
          <p:cNvSpPr>
            <a:spLocks noChangeAspect="1"/>
          </p:cNvSpPr>
          <p:nvPr/>
        </p:nvSpPr>
        <p:spPr>
          <a:xfrm>
            <a:off x="5715000" y="4419600"/>
            <a:ext cx="1524000" cy="511175"/>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200">
                <a:latin typeface="Cambria" panose="02040503050406030204" pitchFamily="18" charset="0"/>
              </a:rPr>
              <a:t>Avoid Depreciated Value Purchase </a:t>
            </a:r>
            <a:endParaRPr lang="en-US" altLang="zh-CN" sz="1200">
              <a:latin typeface="Cambria" panose="02040503050406030204" pitchFamily="18" charset="0"/>
            </a:endParaRPr>
          </a:p>
        </p:txBody>
      </p:sp>
      <p:cxnSp>
        <p:nvCxnSpPr>
          <p:cNvPr id="15375" name="AutoShape 7"/>
          <p:cNvCxnSpPr>
            <a:stCxn id="31751" idx="2"/>
            <a:endCxn id="15365" idx="0"/>
          </p:cNvCxnSpPr>
          <p:nvPr/>
        </p:nvCxnSpPr>
        <p:spPr>
          <a:xfrm rot="5400000">
            <a:off x="1006475" y="2873375"/>
            <a:ext cx="1225550" cy="1714500"/>
          </a:xfrm>
          <a:prstGeom prst="straightConnector1">
            <a:avLst/>
          </a:prstGeom>
          <a:ln w="19050" cap="flat" cmpd="sng">
            <a:solidFill>
              <a:schemeClr val="tx1"/>
            </a:solidFill>
            <a:prstDash val="solid"/>
            <a:round/>
            <a:headEnd type="none" w="med" len="med"/>
            <a:tailEnd type="none" w="med" len="med"/>
          </a:ln>
        </p:spPr>
      </p:cxnSp>
      <p:cxnSp>
        <p:nvCxnSpPr>
          <p:cNvPr id="15376" name="AutoShape 7"/>
          <p:cNvCxnSpPr>
            <a:stCxn id="31751" idx="2"/>
            <a:endCxn id="15366" idx="0"/>
          </p:cNvCxnSpPr>
          <p:nvPr/>
        </p:nvCxnSpPr>
        <p:spPr>
          <a:xfrm rot="5400000">
            <a:off x="1608138" y="3475038"/>
            <a:ext cx="1225550" cy="506412"/>
          </a:xfrm>
          <a:prstGeom prst="straightConnector1">
            <a:avLst/>
          </a:prstGeom>
          <a:ln w="19050" cap="flat" cmpd="sng">
            <a:solidFill>
              <a:schemeClr val="tx1"/>
            </a:solidFill>
            <a:prstDash val="solid"/>
            <a:round/>
            <a:headEnd type="none" w="med" len="med"/>
            <a:tailEnd type="none" w="med" len="med"/>
          </a:ln>
        </p:spPr>
      </p:cxnSp>
      <p:cxnSp>
        <p:nvCxnSpPr>
          <p:cNvPr id="15377" name="AutoShape 7"/>
          <p:cNvCxnSpPr>
            <a:stCxn id="31751" idx="2"/>
            <a:endCxn id="15367" idx="0"/>
          </p:cNvCxnSpPr>
          <p:nvPr/>
        </p:nvCxnSpPr>
        <p:spPr>
          <a:xfrm rot="-5400000" flipH="1">
            <a:off x="2200275" y="3394075"/>
            <a:ext cx="1225550" cy="673100"/>
          </a:xfrm>
          <a:prstGeom prst="straightConnector1">
            <a:avLst/>
          </a:prstGeom>
          <a:ln w="19050" cap="flat" cmpd="sng">
            <a:solidFill>
              <a:schemeClr val="tx1"/>
            </a:solidFill>
            <a:prstDash val="solid"/>
            <a:round/>
            <a:headEnd type="none" w="med" len="med"/>
            <a:tailEnd type="none" w="med" len="med"/>
          </a:ln>
        </p:spPr>
      </p:cxnSp>
      <p:sp>
        <p:nvSpPr>
          <p:cNvPr id="15378" name="AutoShape 5"/>
          <p:cNvSpPr>
            <a:spLocks noChangeAspect="1"/>
          </p:cNvSpPr>
          <p:nvPr/>
        </p:nvSpPr>
        <p:spPr>
          <a:xfrm>
            <a:off x="3505200" y="5410200"/>
            <a:ext cx="1042988" cy="647700"/>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600">
                <a:latin typeface="Cambria" panose="02040503050406030204" pitchFamily="18" charset="0"/>
              </a:rPr>
              <a:t>Real Estate</a:t>
            </a:r>
            <a:endParaRPr lang="en-US" altLang="zh-CN" sz="1600">
              <a:latin typeface="Cambria" panose="02040503050406030204" pitchFamily="18" charset="0"/>
            </a:endParaRPr>
          </a:p>
        </p:txBody>
      </p:sp>
      <p:sp>
        <p:nvSpPr>
          <p:cNvPr id="15379" name="AutoShape 5"/>
          <p:cNvSpPr>
            <a:spLocks noChangeAspect="1"/>
          </p:cNvSpPr>
          <p:nvPr/>
        </p:nvSpPr>
        <p:spPr>
          <a:xfrm>
            <a:off x="4800600" y="5410200"/>
            <a:ext cx="1042988" cy="647700"/>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600">
                <a:latin typeface="Cambria" panose="02040503050406030204" pitchFamily="18" charset="0"/>
              </a:rPr>
              <a:t>Stock Market</a:t>
            </a:r>
            <a:endParaRPr lang="en-US" altLang="zh-CN" sz="1600">
              <a:latin typeface="Cambria" panose="02040503050406030204" pitchFamily="18" charset="0"/>
            </a:endParaRPr>
          </a:p>
        </p:txBody>
      </p:sp>
      <p:sp>
        <p:nvSpPr>
          <p:cNvPr id="15380" name="AutoShape 5"/>
          <p:cNvSpPr>
            <a:spLocks noChangeAspect="1"/>
          </p:cNvSpPr>
          <p:nvPr/>
        </p:nvSpPr>
        <p:spPr>
          <a:xfrm>
            <a:off x="6053138" y="5410200"/>
            <a:ext cx="1042987" cy="647700"/>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600">
                <a:latin typeface="Cambria" panose="02040503050406030204" pitchFamily="18" charset="0"/>
              </a:rPr>
              <a:t>Your Time</a:t>
            </a:r>
            <a:endParaRPr lang="en-US" altLang="zh-CN" sz="1600">
              <a:latin typeface="Cambria" panose="02040503050406030204" pitchFamily="18" charset="0"/>
            </a:endParaRPr>
          </a:p>
        </p:txBody>
      </p:sp>
      <p:cxnSp>
        <p:nvCxnSpPr>
          <p:cNvPr id="15381" name="AutoShape 7"/>
          <p:cNvCxnSpPr>
            <a:stCxn id="15372" idx="2"/>
            <a:endCxn id="15378" idx="0"/>
          </p:cNvCxnSpPr>
          <p:nvPr/>
        </p:nvCxnSpPr>
        <p:spPr>
          <a:xfrm rot="5400000">
            <a:off x="4122738" y="4895850"/>
            <a:ext cx="419100" cy="609600"/>
          </a:xfrm>
          <a:prstGeom prst="straightConnector1">
            <a:avLst/>
          </a:prstGeom>
          <a:ln w="19050" cap="flat" cmpd="sng">
            <a:solidFill>
              <a:schemeClr val="tx1"/>
            </a:solidFill>
            <a:prstDash val="solid"/>
            <a:round/>
            <a:headEnd type="none" w="med" len="med"/>
            <a:tailEnd type="none" w="med" len="med"/>
          </a:ln>
        </p:spPr>
      </p:cxnSp>
      <p:cxnSp>
        <p:nvCxnSpPr>
          <p:cNvPr id="15382" name="AutoShape 7"/>
          <p:cNvCxnSpPr>
            <a:stCxn id="15372" idx="2"/>
            <a:endCxn id="15379" idx="0"/>
          </p:cNvCxnSpPr>
          <p:nvPr/>
        </p:nvCxnSpPr>
        <p:spPr>
          <a:xfrm rot="-5400000" flipH="1">
            <a:off x="4770438" y="4857750"/>
            <a:ext cx="419100" cy="685800"/>
          </a:xfrm>
          <a:prstGeom prst="straightConnector1">
            <a:avLst/>
          </a:prstGeom>
          <a:ln w="19050" cap="flat" cmpd="sng">
            <a:solidFill>
              <a:schemeClr val="tx1"/>
            </a:solidFill>
            <a:prstDash val="solid"/>
            <a:round/>
            <a:headEnd type="none" w="med" len="med"/>
            <a:tailEnd type="none" w="med" len="med"/>
          </a:ln>
        </p:spPr>
      </p:cxnSp>
      <p:cxnSp>
        <p:nvCxnSpPr>
          <p:cNvPr id="15383" name="AutoShape 7"/>
          <p:cNvCxnSpPr>
            <a:stCxn id="15372" idx="2"/>
            <a:endCxn id="15380" idx="0"/>
          </p:cNvCxnSpPr>
          <p:nvPr/>
        </p:nvCxnSpPr>
        <p:spPr>
          <a:xfrm rot="-5400000" flipH="1">
            <a:off x="5395913" y="4230688"/>
            <a:ext cx="419100" cy="1936750"/>
          </a:xfrm>
          <a:prstGeom prst="straightConnector1">
            <a:avLst/>
          </a:prstGeom>
          <a:ln w="19050" cap="flat" cmpd="sng">
            <a:solidFill>
              <a:schemeClr val="tx1"/>
            </a:solidFill>
            <a:prstDash val="solid"/>
            <a:round/>
            <a:headEnd type="none" w="med" len="med"/>
            <a:tailEnd type="none" w="med" len="med"/>
          </a:ln>
        </p:spPr>
      </p:cxnSp>
      <p:sp>
        <p:nvSpPr>
          <p:cNvPr id="15384" name="AutoShape 8"/>
          <p:cNvSpPr>
            <a:spLocks noChangeAspect="1"/>
          </p:cNvSpPr>
          <p:nvPr/>
        </p:nvSpPr>
        <p:spPr>
          <a:xfrm>
            <a:off x="7239000" y="5410200"/>
            <a:ext cx="1600200" cy="647700"/>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square" anchor="ctr" anchorCtr="0"/>
          <a:p>
            <a:pPr algn="ctr"/>
            <a:r>
              <a:rPr lang="en-US" altLang="zh-CN" sz="1600">
                <a:latin typeface="Cambria" panose="02040503050406030204" pitchFamily="18" charset="0"/>
              </a:rPr>
              <a:t>Retirement</a:t>
            </a:r>
            <a:endParaRPr lang="en-US" altLang="zh-CN" sz="1600">
              <a:latin typeface="Cambria" panose="02040503050406030204" pitchFamily="18" charset="0"/>
            </a:endParaRPr>
          </a:p>
          <a:p>
            <a:pPr algn="ctr"/>
            <a:endParaRPr lang="en-US" altLang="zh-CN" sz="1600">
              <a:latin typeface="Cambria" panose="02040503050406030204" pitchFamily="18" charset="0"/>
            </a:endParaRPr>
          </a:p>
        </p:txBody>
      </p:sp>
      <p:cxnSp>
        <p:nvCxnSpPr>
          <p:cNvPr id="15385" name="AutoShape 7"/>
          <p:cNvCxnSpPr>
            <a:stCxn id="31752" idx="2"/>
            <a:endCxn id="15373" idx="0"/>
          </p:cNvCxnSpPr>
          <p:nvPr/>
        </p:nvCxnSpPr>
        <p:spPr>
          <a:xfrm rot="-5400000" flipH="1">
            <a:off x="7096125" y="3070225"/>
            <a:ext cx="1263650" cy="1206500"/>
          </a:xfrm>
          <a:prstGeom prst="straightConnector1">
            <a:avLst/>
          </a:prstGeom>
          <a:ln w="19050" cap="flat" cmpd="sng">
            <a:solidFill>
              <a:schemeClr val="tx1"/>
            </a:solidFill>
            <a:prstDash val="solid"/>
            <a:round/>
            <a:headEnd type="none" w="med" len="med"/>
            <a:tailEnd type="none" w="med" len="med"/>
          </a:ln>
        </p:spPr>
      </p:cxnSp>
      <p:cxnSp>
        <p:nvCxnSpPr>
          <p:cNvPr id="15386" name="AutoShape 7"/>
          <p:cNvCxnSpPr>
            <a:stCxn id="31752" idx="2"/>
            <a:endCxn id="15374" idx="0"/>
          </p:cNvCxnSpPr>
          <p:nvPr/>
        </p:nvCxnSpPr>
        <p:spPr>
          <a:xfrm rot="5400000">
            <a:off x="6111875" y="3406775"/>
            <a:ext cx="1377950" cy="647700"/>
          </a:xfrm>
          <a:prstGeom prst="straightConnector1">
            <a:avLst/>
          </a:prstGeom>
          <a:ln w="19050" cap="flat" cmpd="sng">
            <a:solidFill>
              <a:schemeClr val="tx1"/>
            </a:solidFill>
            <a:prstDash val="solid"/>
            <a:round/>
            <a:headEnd type="none" w="med" len="med"/>
            <a:tailEnd type="none" w="med" len="med"/>
          </a:ln>
        </p:spPr>
      </p:cxnSp>
      <p:cxnSp>
        <p:nvCxnSpPr>
          <p:cNvPr id="15387" name="AutoShape 7"/>
          <p:cNvCxnSpPr>
            <a:stCxn id="31752" idx="2"/>
            <a:endCxn id="15372" idx="0"/>
          </p:cNvCxnSpPr>
          <p:nvPr/>
        </p:nvCxnSpPr>
        <p:spPr>
          <a:xfrm rot="5400000">
            <a:off x="5227638" y="2446338"/>
            <a:ext cx="1301750" cy="2487612"/>
          </a:xfrm>
          <a:prstGeom prst="straightConnector1">
            <a:avLst/>
          </a:prstGeom>
          <a:ln w="19050" cap="flat" cmpd="sng">
            <a:solidFill>
              <a:schemeClr val="tx1"/>
            </a:solidFill>
            <a:prstDash val="solid"/>
            <a:round/>
            <a:headEnd type="none" w="med" len="med"/>
            <a:tailEnd type="none" w="med" len="med"/>
          </a:ln>
        </p:spPr>
      </p:cxnSp>
      <p:cxnSp>
        <p:nvCxnSpPr>
          <p:cNvPr id="15388" name="AutoShape 7"/>
          <p:cNvCxnSpPr>
            <a:stCxn id="15373" idx="2"/>
            <a:endCxn id="15384" idx="0"/>
          </p:cNvCxnSpPr>
          <p:nvPr/>
        </p:nvCxnSpPr>
        <p:spPr>
          <a:xfrm rot="5400000">
            <a:off x="7956550" y="5035550"/>
            <a:ext cx="457200" cy="292100"/>
          </a:xfrm>
          <a:prstGeom prst="straightConnector1">
            <a:avLst/>
          </a:prstGeom>
          <a:ln w="19050" cap="flat" cmpd="sng">
            <a:solidFill>
              <a:schemeClr val="tx1"/>
            </a:solidFill>
            <a:prstDash val="solid"/>
            <a:round/>
            <a:headEnd type="none" w="med" len="med"/>
            <a:tailEnd type="none"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fade">
                                      <p:cBhvr>
                                        <p:cTn id="7" dur="2000"/>
                                        <p:tgtEl>
                                          <p:spTgt spid="153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366"/>
                                        </p:tgtEl>
                                        <p:attrNameLst>
                                          <p:attrName>style.visibility</p:attrName>
                                        </p:attrNameLst>
                                      </p:cBhvr>
                                      <p:to>
                                        <p:strVal val="visible"/>
                                      </p:to>
                                    </p:set>
                                    <p:animEffect transition="in" filter="fade">
                                      <p:cBhvr>
                                        <p:cTn id="10" dur="2000"/>
                                        <p:tgtEl>
                                          <p:spTgt spid="153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367"/>
                                        </p:tgtEl>
                                        <p:attrNameLst>
                                          <p:attrName>style.visibility</p:attrName>
                                        </p:attrNameLst>
                                      </p:cBhvr>
                                      <p:to>
                                        <p:strVal val="visible"/>
                                      </p:to>
                                    </p:set>
                                    <p:animEffect transition="in" filter="fade">
                                      <p:cBhvr>
                                        <p:cTn id="13" dur="2000"/>
                                        <p:tgtEl>
                                          <p:spTgt spid="153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372"/>
                                        </p:tgtEl>
                                        <p:attrNameLst>
                                          <p:attrName>style.visibility</p:attrName>
                                        </p:attrNameLst>
                                      </p:cBhvr>
                                      <p:to>
                                        <p:strVal val="visible"/>
                                      </p:to>
                                    </p:set>
                                    <p:animEffect transition="in" filter="fade">
                                      <p:cBhvr>
                                        <p:cTn id="16" dur="2000"/>
                                        <p:tgtEl>
                                          <p:spTgt spid="1537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373"/>
                                        </p:tgtEl>
                                        <p:attrNameLst>
                                          <p:attrName>style.visibility</p:attrName>
                                        </p:attrNameLst>
                                      </p:cBhvr>
                                      <p:to>
                                        <p:strVal val="visible"/>
                                      </p:to>
                                    </p:set>
                                    <p:animEffect transition="in" filter="fade">
                                      <p:cBhvr>
                                        <p:cTn id="19" dur="2000"/>
                                        <p:tgtEl>
                                          <p:spTgt spid="153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374"/>
                                        </p:tgtEl>
                                        <p:attrNameLst>
                                          <p:attrName>style.visibility</p:attrName>
                                        </p:attrNameLst>
                                      </p:cBhvr>
                                      <p:to>
                                        <p:strVal val="visible"/>
                                      </p:to>
                                    </p:set>
                                    <p:animEffect transition="in" filter="fade">
                                      <p:cBhvr>
                                        <p:cTn id="22" dur="2000"/>
                                        <p:tgtEl>
                                          <p:spTgt spid="15374"/>
                                        </p:tgtEl>
                                      </p:cBhvr>
                                    </p:animEffect>
                                  </p:childTnLst>
                                </p:cTn>
                              </p:par>
                              <p:par>
                                <p:cTn id="23" presetID="10" presetClass="entr" presetSubtype="0" fill="hold" nodeType="withEffect">
                                  <p:stCondLst>
                                    <p:cond delay="0"/>
                                  </p:stCondLst>
                                  <p:childTnLst>
                                    <p:set>
                                      <p:cBhvr>
                                        <p:cTn id="24" dur="1" fill="hold">
                                          <p:stCondLst>
                                            <p:cond delay="0"/>
                                          </p:stCondLst>
                                        </p:cTn>
                                        <p:tgtEl>
                                          <p:spTgt spid="15375"/>
                                        </p:tgtEl>
                                        <p:attrNameLst>
                                          <p:attrName>style.visibility</p:attrName>
                                        </p:attrNameLst>
                                      </p:cBhvr>
                                      <p:to>
                                        <p:strVal val="visible"/>
                                      </p:to>
                                    </p:set>
                                    <p:animEffect transition="in" filter="fade">
                                      <p:cBhvr>
                                        <p:cTn id="25" dur="2000"/>
                                        <p:tgtEl>
                                          <p:spTgt spid="15375"/>
                                        </p:tgtEl>
                                      </p:cBhvr>
                                    </p:animEffect>
                                  </p:childTnLst>
                                </p:cTn>
                              </p:par>
                              <p:par>
                                <p:cTn id="26" presetID="10" presetClass="entr" presetSubtype="0" fill="hold" nodeType="withEffect">
                                  <p:stCondLst>
                                    <p:cond delay="0"/>
                                  </p:stCondLst>
                                  <p:childTnLst>
                                    <p:set>
                                      <p:cBhvr>
                                        <p:cTn id="27" dur="1" fill="hold">
                                          <p:stCondLst>
                                            <p:cond delay="0"/>
                                          </p:stCondLst>
                                        </p:cTn>
                                        <p:tgtEl>
                                          <p:spTgt spid="15376"/>
                                        </p:tgtEl>
                                        <p:attrNameLst>
                                          <p:attrName>style.visibility</p:attrName>
                                        </p:attrNameLst>
                                      </p:cBhvr>
                                      <p:to>
                                        <p:strVal val="visible"/>
                                      </p:to>
                                    </p:set>
                                    <p:animEffect transition="in" filter="fade">
                                      <p:cBhvr>
                                        <p:cTn id="28" dur="2000"/>
                                        <p:tgtEl>
                                          <p:spTgt spid="15376"/>
                                        </p:tgtEl>
                                      </p:cBhvr>
                                    </p:animEffect>
                                  </p:childTnLst>
                                </p:cTn>
                              </p:par>
                              <p:par>
                                <p:cTn id="29" presetID="10" presetClass="entr" presetSubtype="0" fill="hold" nodeType="withEffect">
                                  <p:stCondLst>
                                    <p:cond delay="0"/>
                                  </p:stCondLst>
                                  <p:childTnLst>
                                    <p:set>
                                      <p:cBhvr>
                                        <p:cTn id="30" dur="1" fill="hold">
                                          <p:stCondLst>
                                            <p:cond delay="0"/>
                                          </p:stCondLst>
                                        </p:cTn>
                                        <p:tgtEl>
                                          <p:spTgt spid="15377"/>
                                        </p:tgtEl>
                                        <p:attrNameLst>
                                          <p:attrName>style.visibility</p:attrName>
                                        </p:attrNameLst>
                                      </p:cBhvr>
                                      <p:to>
                                        <p:strVal val="visible"/>
                                      </p:to>
                                    </p:set>
                                    <p:animEffect transition="in" filter="fade">
                                      <p:cBhvr>
                                        <p:cTn id="31" dur="2000"/>
                                        <p:tgtEl>
                                          <p:spTgt spid="1537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378"/>
                                        </p:tgtEl>
                                        <p:attrNameLst>
                                          <p:attrName>style.visibility</p:attrName>
                                        </p:attrNameLst>
                                      </p:cBhvr>
                                      <p:to>
                                        <p:strVal val="visible"/>
                                      </p:to>
                                    </p:set>
                                    <p:animEffect transition="in" filter="fade">
                                      <p:cBhvr>
                                        <p:cTn id="34" dur="2000"/>
                                        <p:tgtEl>
                                          <p:spTgt spid="153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379"/>
                                        </p:tgtEl>
                                        <p:attrNameLst>
                                          <p:attrName>style.visibility</p:attrName>
                                        </p:attrNameLst>
                                      </p:cBhvr>
                                      <p:to>
                                        <p:strVal val="visible"/>
                                      </p:to>
                                    </p:set>
                                    <p:animEffect transition="in" filter="fade">
                                      <p:cBhvr>
                                        <p:cTn id="37" dur="2000"/>
                                        <p:tgtEl>
                                          <p:spTgt spid="153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380"/>
                                        </p:tgtEl>
                                        <p:attrNameLst>
                                          <p:attrName>style.visibility</p:attrName>
                                        </p:attrNameLst>
                                      </p:cBhvr>
                                      <p:to>
                                        <p:strVal val="visible"/>
                                      </p:to>
                                    </p:set>
                                    <p:animEffect transition="in" filter="fade">
                                      <p:cBhvr>
                                        <p:cTn id="40" dur="2000"/>
                                        <p:tgtEl>
                                          <p:spTgt spid="15380"/>
                                        </p:tgtEl>
                                      </p:cBhvr>
                                    </p:animEffect>
                                  </p:childTnLst>
                                </p:cTn>
                              </p:par>
                              <p:par>
                                <p:cTn id="41" presetID="10" presetClass="entr" presetSubtype="0" fill="hold" nodeType="withEffect">
                                  <p:stCondLst>
                                    <p:cond delay="0"/>
                                  </p:stCondLst>
                                  <p:childTnLst>
                                    <p:set>
                                      <p:cBhvr>
                                        <p:cTn id="42" dur="1" fill="hold">
                                          <p:stCondLst>
                                            <p:cond delay="0"/>
                                          </p:stCondLst>
                                        </p:cTn>
                                        <p:tgtEl>
                                          <p:spTgt spid="15381"/>
                                        </p:tgtEl>
                                        <p:attrNameLst>
                                          <p:attrName>style.visibility</p:attrName>
                                        </p:attrNameLst>
                                      </p:cBhvr>
                                      <p:to>
                                        <p:strVal val="visible"/>
                                      </p:to>
                                    </p:set>
                                    <p:animEffect transition="in" filter="fade">
                                      <p:cBhvr>
                                        <p:cTn id="43" dur="2000"/>
                                        <p:tgtEl>
                                          <p:spTgt spid="15381"/>
                                        </p:tgtEl>
                                      </p:cBhvr>
                                    </p:animEffect>
                                  </p:childTnLst>
                                </p:cTn>
                              </p:par>
                              <p:par>
                                <p:cTn id="44" presetID="10" presetClass="entr" presetSubtype="0" fill="hold" nodeType="withEffect">
                                  <p:stCondLst>
                                    <p:cond delay="0"/>
                                  </p:stCondLst>
                                  <p:childTnLst>
                                    <p:set>
                                      <p:cBhvr>
                                        <p:cTn id="45" dur="1" fill="hold">
                                          <p:stCondLst>
                                            <p:cond delay="0"/>
                                          </p:stCondLst>
                                        </p:cTn>
                                        <p:tgtEl>
                                          <p:spTgt spid="15382"/>
                                        </p:tgtEl>
                                        <p:attrNameLst>
                                          <p:attrName>style.visibility</p:attrName>
                                        </p:attrNameLst>
                                      </p:cBhvr>
                                      <p:to>
                                        <p:strVal val="visible"/>
                                      </p:to>
                                    </p:set>
                                    <p:animEffect transition="in" filter="fade">
                                      <p:cBhvr>
                                        <p:cTn id="46" dur="2000"/>
                                        <p:tgtEl>
                                          <p:spTgt spid="15382"/>
                                        </p:tgtEl>
                                      </p:cBhvr>
                                    </p:animEffect>
                                  </p:childTnLst>
                                </p:cTn>
                              </p:par>
                              <p:par>
                                <p:cTn id="47" presetID="10" presetClass="entr" presetSubtype="0" fill="hold" nodeType="withEffect">
                                  <p:stCondLst>
                                    <p:cond delay="0"/>
                                  </p:stCondLst>
                                  <p:childTnLst>
                                    <p:set>
                                      <p:cBhvr>
                                        <p:cTn id="48" dur="1" fill="hold">
                                          <p:stCondLst>
                                            <p:cond delay="0"/>
                                          </p:stCondLst>
                                        </p:cTn>
                                        <p:tgtEl>
                                          <p:spTgt spid="15383"/>
                                        </p:tgtEl>
                                        <p:attrNameLst>
                                          <p:attrName>style.visibility</p:attrName>
                                        </p:attrNameLst>
                                      </p:cBhvr>
                                      <p:to>
                                        <p:strVal val="visible"/>
                                      </p:to>
                                    </p:set>
                                    <p:animEffect transition="in" filter="fade">
                                      <p:cBhvr>
                                        <p:cTn id="49" dur="2000"/>
                                        <p:tgtEl>
                                          <p:spTgt spid="1538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384"/>
                                        </p:tgtEl>
                                        <p:attrNameLst>
                                          <p:attrName>style.visibility</p:attrName>
                                        </p:attrNameLst>
                                      </p:cBhvr>
                                      <p:to>
                                        <p:strVal val="visible"/>
                                      </p:to>
                                    </p:set>
                                    <p:animEffect transition="in" filter="fade">
                                      <p:cBhvr>
                                        <p:cTn id="52" dur="2000"/>
                                        <p:tgtEl>
                                          <p:spTgt spid="15384"/>
                                        </p:tgtEl>
                                      </p:cBhvr>
                                    </p:animEffect>
                                  </p:childTnLst>
                                </p:cTn>
                              </p:par>
                              <p:par>
                                <p:cTn id="53" presetID="10" presetClass="entr" presetSubtype="0" fill="hold" nodeType="withEffect">
                                  <p:stCondLst>
                                    <p:cond delay="0"/>
                                  </p:stCondLst>
                                  <p:childTnLst>
                                    <p:set>
                                      <p:cBhvr>
                                        <p:cTn id="54" dur="1" fill="hold">
                                          <p:stCondLst>
                                            <p:cond delay="0"/>
                                          </p:stCondLst>
                                        </p:cTn>
                                        <p:tgtEl>
                                          <p:spTgt spid="15385"/>
                                        </p:tgtEl>
                                        <p:attrNameLst>
                                          <p:attrName>style.visibility</p:attrName>
                                        </p:attrNameLst>
                                      </p:cBhvr>
                                      <p:to>
                                        <p:strVal val="visible"/>
                                      </p:to>
                                    </p:set>
                                    <p:animEffect transition="in" filter="fade">
                                      <p:cBhvr>
                                        <p:cTn id="55" dur="2000"/>
                                        <p:tgtEl>
                                          <p:spTgt spid="15385"/>
                                        </p:tgtEl>
                                      </p:cBhvr>
                                    </p:animEffect>
                                  </p:childTnLst>
                                </p:cTn>
                              </p:par>
                              <p:par>
                                <p:cTn id="56" presetID="10" presetClass="entr" presetSubtype="0" fill="hold" nodeType="withEffect">
                                  <p:stCondLst>
                                    <p:cond delay="0"/>
                                  </p:stCondLst>
                                  <p:childTnLst>
                                    <p:set>
                                      <p:cBhvr>
                                        <p:cTn id="57" dur="1" fill="hold">
                                          <p:stCondLst>
                                            <p:cond delay="0"/>
                                          </p:stCondLst>
                                        </p:cTn>
                                        <p:tgtEl>
                                          <p:spTgt spid="15386"/>
                                        </p:tgtEl>
                                        <p:attrNameLst>
                                          <p:attrName>style.visibility</p:attrName>
                                        </p:attrNameLst>
                                      </p:cBhvr>
                                      <p:to>
                                        <p:strVal val="visible"/>
                                      </p:to>
                                    </p:set>
                                    <p:animEffect transition="in" filter="fade">
                                      <p:cBhvr>
                                        <p:cTn id="58" dur="2000"/>
                                        <p:tgtEl>
                                          <p:spTgt spid="15386"/>
                                        </p:tgtEl>
                                      </p:cBhvr>
                                    </p:animEffect>
                                  </p:childTnLst>
                                </p:cTn>
                              </p:par>
                              <p:par>
                                <p:cTn id="59" presetID="10" presetClass="entr" presetSubtype="0" fill="hold" nodeType="withEffect">
                                  <p:stCondLst>
                                    <p:cond delay="0"/>
                                  </p:stCondLst>
                                  <p:childTnLst>
                                    <p:set>
                                      <p:cBhvr>
                                        <p:cTn id="60" dur="1" fill="hold">
                                          <p:stCondLst>
                                            <p:cond delay="0"/>
                                          </p:stCondLst>
                                        </p:cTn>
                                        <p:tgtEl>
                                          <p:spTgt spid="15387"/>
                                        </p:tgtEl>
                                        <p:attrNameLst>
                                          <p:attrName>style.visibility</p:attrName>
                                        </p:attrNameLst>
                                      </p:cBhvr>
                                      <p:to>
                                        <p:strVal val="visible"/>
                                      </p:to>
                                    </p:set>
                                    <p:animEffect transition="in" filter="fade">
                                      <p:cBhvr>
                                        <p:cTn id="61" dur="2000"/>
                                        <p:tgtEl>
                                          <p:spTgt spid="15387"/>
                                        </p:tgtEl>
                                      </p:cBhvr>
                                    </p:animEffect>
                                  </p:childTnLst>
                                </p:cTn>
                              </p:par>
                              <p:par>
                                <p:cTn id="62" presetID="10" presetClass="entr" presetSubtype="0" fill="hold" nodeType="withEffect">
                                  <p:stCondLst>
                                    <p:cond delay="0"/>
                                  </p:stCondLst>
                                  <p:childTnLst>
                                    <p:set>
                                      <p:cBhvr>
                                        <p:cTn id="63" dur="1" fill="hold">
                                          <p:stCondLst>
                                            <p:cond delay="0"/>
                                          </p:stCondLst>
                                        </p:cTn>
                                        <p:tgtEl>
                                          <p:spTgt spid="15388"/>
                                        </p:tgtEl>
                                        <p:attrNameLst>
                                          <p:attrName>style.visibility</p:attrName>
                                        </p:attrNameLst>
                                      </p:cBhvr>
                                      <p:to>
                                        <p:strVal val="visible"/>
                                      </p:to>
                                    </p:set>
                                    <p:animEffect transition="in" filter="fade">
                                      <p:cBhvr>
                                        <p:cTn id="64" dur="2000"/>
                                        <p:tgtEl>
                                          <p:spTgt spid="15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nimBg="1"/>
      <p:bldP spid="15366" grpId="1" animBg="1"/>
      <p:bldP spid="15367" grpId="2" animBg="1"/>
      <p:bldP spid="15372" grpId="3" animBg="1"/>
      <p:bldP spid="15373" grpId="4" animBg="1"/>
      <p:bldP spid="15374" grpId="5" animBg="1"/>
      <p:bldP spid="15378" grpId="6" animBg="1"/>
      <p:bldP spid="15379" grpId="7" animBg="1"/>
      <p:bldP spid="15380" grpId="8" animBg="1"/>
      <p:bldP spid="15384" grpId="9"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Title 1"/>
          <p:cNvSpPr>
            <a:spLocks noGrp="1"/>
          </p:cNvSpPr>
          <p:nvPr>
            <p:ph type="title"/>
          </p:nvPr>
        </p:nvSpPr>
        <p:spPr>
          <a:xfrm>
            <a:off x="68263" y="228600"/>
            <a:ext cx="8153400" cy="990600"/>
          </a:xfrm>
        </p:spPr>
        <p:txBody>
          <a:bodyPr wrap="square" lIns="91273" tIns="45636" rIns="91273" bIns="45636" anchor="ctr" anchorCtr="0"/>
          <a:p>
            <a:r>
              <a:rPr lang="en-US" altLang="zh-CN" sz="2000" b="1">
                <a:solidFill>
                  <a:schemeClr val="tx1"/>
                </a:solidFill>
                <a:latin typeface="Cambria" panose="02040503050406030204" pitchFamily="18" charset="0"/>
              </a:rPr>
              <a:t>Construction of Binary Tree from In Order and Post Order Traversal</a:t>
            </a:r>
            <a:endParaRPr lang="en-US" altLang="zh-CN" sz="2000" b="1">
              <a:solidFill>
                <a:schemeClr val="tx1"/>
              </a:solidFill>
              <a:latin typeface="Cambria" panose="02040503050406030204" pitchFamily="18" charset="0"/>
            </a:endParaRPr>
          </a:p>
        </p:txBody>
      </p:sp>
      <p:pic>
        <p:nvPicPr>
          <p:cNvPr id="10240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02403" name="TextBox 6"/>
          <p:cNvSpPr/>
          <p:nvPr/>
        </p:nvSpPr>
        <p:spPr>
          <a:xfrm>
            <a:off x="127000" y="1524000"/>
            <a:ext cx="8940800" cy="393700"/>
          </a:xfrm>
          <a:prstGeom prst="rect">
            <a:avLst/>
          </a:prstGeom>
          <a:noFill/>
          <a:ln w="9525">
            <a:noFill/>
          </a:ln>
        </p:spPr>
        <p:txBody>
          <a:bodyPr wrap="square" anchor="t" anchorCtr="0"/>
          <a:p>
            <a:pPr algn="ctr">
              <a:lnSpc>
                <a:spcPct val="120000"/>
              </a:lnSpc>
              <a:buClr>
                <a:srgbClr val="C00000"/>
              </a:buClr>
              <a:buSzPct val="80000"/>
            </a:pPr>
            <a:r>
              <a:rPr lang="en-US" altLang="zh-CN" b="1">
                <a:latin typeface="Cambria" panose="02040503050406030204" pitchFamily="18" charset="0"/>
              </a:rPr>
              <a:t>In Order :</a:t>
            </a:r>
            <a:r>
              <a:rPr lang="en-US" altLang="zh-CN">
                <a:latin typeface="Cambria" panose="02040503050406030204" pitchFamily="18" charset="0"/>
              </a:rPr>
              <a:t> {4, 2, 5, 1, 6, 3, 7}  and </a:t>
            </a:r>
            <a:r>
              <a:rPr lang="en-US" altLang="zh-CN" b="1">
                <a:latin typeface="Cambria" panose="02040503050406030204" pitchFamily="18" charset="0"/>
              </a:rPr>
              <a:t>Post Order :</a:t>
            </a:r>
            <a:r>
              <a:rPr lang="en-US" altLang="zh-CN">
                <a:latin typeface="Cambria" panose="02040503050406030204" pitchFamily="18" charset="0"/>
              </a:rPr>
              <a:t> {4, 5, 2, 6, 7, 3, 1}</a:t>
            </a:r>
            <a:endParaRPr lang="en-US" altLang="zh-CN" b="1">
              <a:latin typeface="Cambria" panose="02040503050406030204" pitchFamily="18" charset="0"/>
            </a:endParaRPr>
          </a:p>
        </p:txBody>
      </p:sp>
      <p:pic>
        <p:nvPicPr>
          <p:cNvPr id="102404" name="Picture 2"/>
          <p:cNvPicPr>
            <a:picLocks noChangeAspect="1"/>
          </p:cNvPicPr>
          <p:nvPr/>
        </p:nvPicPr>
        <p:blipFill>
          <a:blip r:embed="rId2"/>
          <a:stretch>
            <a:fillRect/>
          </a:stretch>
        </p:blipFill>
        <p:spPr>
          <a:xfrm>
            <a:off x="7874000" y="1531938"/>
            <a:ext cx="1219200" cy="1066800"/>
          </a:xfrm>
          <a:prstGeom prst="rect">
            <a:avLst/>
          </a:prstGeom>
          <a:noFill/>
          <a:ln w="9525">
            <a:noFill/>
          </a:ln>
        </p:spPr>
      </p:pic>
      <p:pic>
        <p:nvPicPr>
          <p:cNvPr id="51206" name="Picture 2"/>
          <p:cNvPicPr>
            <a:picLocks noChangeAspect="1"/>
          </p:cNvPicPr>
          <p:nvPr/>
        </p:nvPicPr>
        <p:blipFill>
          <a:blip r:embed="rId3"/>
          <a:stretch>
            <a:fillRect/>
          </a:stretch>
        </p:blipFill>
        <p:spPr>
          <a:xfrm>
            <a:off x="2133600" y="1995488"/>
            <a:ext cx="4524375" cy="432911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fade">
                                      <p:cBhvr>
                                        <p:cTn id="7" dur="2000"/>
                                        <p:tgtEl>
                                          <p:spTgt spid="51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Title 1"/>
          <p:cNvSpPr>
            <a:spLocks noGrp="1"/>
          </p:cNvSpPr>
          <p:nvPr>
            <p:ph type="title"/>
          </p:nvPr>
        </p:nvSpPr>
        <p:spPr>
          <a:xfrm>
            <a:off x="68263" y="228600"/>
            <a:ext cx="8153400" cy="990600"/>
          </a:xfrm>
        </p:spPr>
        <p:txBody>
          <a:bodyPr wrap="square" lIns="91273" tIns="45636" rIns="91273" bIns="45636" anchor="ctr" anchorCtr="0"/>
          <a:p>
            <a:r>
              <a:rPr lang="en-US" altLang="zh-CN" sz="1800" b="1">
                <a:solidFill>
                  <a:schemeClr val="tx1"/>
                </a:solidFill>
                <a:latin typeface="Cambria" panose="02040503050406030204" pitchFamily="18" charset="0"/>
              </a:rPr>
              <a:t>Construction of Binary Tree from Pre Order and Post Order Traversal</a:t>
            </a:r>
            <a:endParaRPr lang="en-US" altLang="zh-CN" sz="1800" b="1">
              <a:solidFill>
                <a:schemeClr val="tx1"/>
              </a:solidFill>
              <a:latin typeface="Cambria" panose="02040503050406030204" pitchFamily="18" charset="0"/>
            </a:endParaRPr>
          </a:p>
        </p:txBody>
      </p:sp>
      <p:pic>
        <p:nvPicPr>
          <p:cNvPr id="10445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04451" name="TextBox 6"/>
          <p:cNvSpPr/>
          <p:nvPr/>
        </p:nvSpPr>
        <p:spPr>
          <a:xfrm>
            <a:off x="50800" y="1981200"/>
            <a:ext cx="3378200" cy="757238"/>
          </a:xfrm>
          <a:prstGeom prst="rect">
            <a:avLst/>
          </a:prstGeom>
          <a:noFill/>
          <a:ln w="9525">
            <a:noFill/>
          </a:ln>
        </p:spPr>
        <p:txBody>
          <a:bodyPr wrap="square" anchor="t" anchorCtr="0"/>
          <a:p>
            <a:pPr algn="just">
              <a:lnSpc>
                <a:spcPct val="120000"/>
              </a:lnSpc>
              <a:buClr>
                <a:srgbClr val="C00000"/>
              </a:buClr>
              <a:buSzPct val="80000"/>
            </a:pPr>
            <a:r>
              <a:rPr lang="en-US" altLang="zh-CN" b="1">
                <a:latin typeface="Cambria" panose="02040503050406030204" pitchFamily="18" charset="0"/>
              </a:rPr>
              <a:t>Pre Order :</a:t>
            </a:r>
            <a:r>
              <a:rPr lang="en-US" altLang="zh-CN">
                <a:latin typeface="Cambria" panose="02040503050406030204" pitchFamily="18" charset="0"/>
              </a:rPr>
              <a:t> </a:t>
            </a:r>
            <a:r>
              <a:rPr lang="pt-BR" altLang="en-US">
                <a:latin typeface="Cambria" panose="02040503050406030204" pitchFamily="18" charset="0"/>
              </a:rPr>
              <a:t>A </a:t>
            </a:r>
            <a:r>
              <a:rPr lang="en-US" altLang="zh-CN" b="1">
                <a:latin typeface="Cambria" panose="02040503050406030204" pitchFamily="18" charset="0"/>
              </a:rPr>
              <a:t>→</a:t>
            </a:r>
            <a:r>
              <a:rPr lang="pt-BR" altLang="en-US">
                <a:latin typeface="Cambria" panose="02040503050406030204" pitchFamily="18" charset="0"/>
              </a:rPr>
              <a:t> B</a:t>
            </a:r>
            <a:endParaRPr lang="en-US" altLang="zh-CN" b="1">
              <a:latin typeface="Cambria" panose="02040503050406030204" pitchFamily="18" charset="0"/>
            </a:endParaRPr>
          </a:p>
          <a:p>
            <a:pPr algn="just">
              <a:lnSpc>
                <a:spcPct val="120000"/>
              </a:lnSpc>
              <a:buClr>
                <a:srgbClr val="C00000"/>
              </a:buClr>
              <a:buSzPct val="80000"/>
            </a:pPr>
            <a:r>
              <a:rPr lang="en-US" altLang="zh-CN" b="1">
                <a:latin typeface="Cambria" panose="02040503050406030204" pitchFamily="18" charset="0"/>
              </a:rPr>
              <a:t>Post Order :</a:t>
            </a:r>
            <a:r>
              <a:rPr lang="en-US" altLang="zh-CN">
                <a:latin typeface="Cambria" panose="02040503050406030204" pitchFamily="18" charset="0"/>
              </a:rPr>
              <a:t> B </a:t>
            </a:r>
            <a:r>
              <a:rPr lang="en-US" altLang="zh-CN" b="1">
                <a:latin typeface="Cambria" panose="02040503050406030204" pitchFamily="18" charset="0"/>
              </a:rPr>
              <a:t>→</a:t>
            </a:r>
            <a:r>
              <a:rPr lang="pt-BR" altLang="en-US">
                <a:latin typeface="Cambria" panose="02040503050406030204" pitchFamily="18" charset="0"/>
              </a:rPr>
              <a:t> A</a:t>
            </a:r>
            <a:endParaRPr lang="en-US" altLang="zh-CN" b="1">
              <a:latin typeface="Cambria" panose="02040503050406030204" pitchFamily="18" charset="0"/>
            </a:endParaRPr>
          </a:p>
        </p:txBody>
      </p:sp>
      <p:sp>
        <p:nvSpPr>
          <p:cNvPr id="104452" name="TextBox 17"/>
          <p:cNvSpPr/>
          <p:nvPr/>
        </p:nvSpPr>
        <p:spPr>
          <a:xfrm>
            <a:off x="3276600" y="6165850"/>
            <a:ext cx="2743200" cy="360363"/>
          </a:xfrm>
          <a:prstGeom prst="rect">
            <a:avLst/>
          </a:prstGeom>
          <a:noFill/>
          <a:ln w="9525">
            <a:noFill/>
          </a:ln>
        </p:spPr>
        <p:txBody>
          <a:bodyPr wrap="square" anchor="t" anchorCtr="0"/>
          <a:p>
            <a:pPr algn="just">
              <a:lnSpc>
                <a:spcPct val="120000"/>
              </a:lnSpc>
              <a:buClr>
                <a:srgbClr val="C00000"/>
              </a:buClr>
              <a:buSzPct val="80000"/>
            </a:pPr>
            <a:r>
              <a:rPr lang="en-US" altLang="zh-CN" sz="1600" b="1" i="1">
                <a:solidFill>
                  <a:srgbClr val="C00000"/>
                </a:solidFill>
                <a:latin typeface="Cambria" panose="02040503050406030204" pitchFamily="18" charset="0"/>
              </a:rPr>
              <a:t>P: </a:t>
            </a:r>
            <a:r>
              <a:rPr lang="en-US" altLang="zh-CN" sz="1600" i="1">
                <a:solidFill>
                  <a:srgbClr val="C00000"/>
                </a:solidFill>
                <a:latin typeface="Cambria" panose="02040503050406030204" pitchFamily="18" charset="0"/>
              </a:rPr>
              <a:t>Parent, </a:t>
            </a:r>
            <a:r>
              <a:rPr lang="en-US" altLang="zh-CN" sz="1600" b="1" i="1">
                <a:solidFill>
                  <a:srgbClr val="C00000"/>
                </a:solidFill>
                <a:latin typeface="Cambria" panose="02040503050406030204" pitchFamily="18" charset="0"/>
              </a:rPr>
              <a:t>L</a:t>
            </a:r>
            <a:r>
              <a:rPr lang="en-US" altLang="zh-CN" sz="1600" i="1">
                <a:solidFill>
                  <a:srgbClr val="C00000"/>
                </a:solidFill>
                <a:latin typeface="Cambria" panose="02040503050406030204" pitchFamily="18" charset="0"/>
              </a:rPr>
              <a:t>: Left and </a:t>
            </a:r>
            <a:r>
              <a:rPr lang="en-US" altLang="zh-CN" sz="1600" b="1" i="1">
                <a:solidFill>
                  <a:srgbClr val="C00000"/>
                </a:solidFill>
                <a:latin typeface="Cambria" panose="02040503050406030204" pitchFamily="18" charset="0"/>
              </a:rPr>
              <a:t>R</a:t>
            </a:r>
            <a:r>
              <a:rPr lang="en-US" altLang="zh-CN" sz="1600" i="1">
                <a:solidFill>
                  <a:srgbClr val="C00000"/>
                </a:solidFill>
                <a:latin typeface="Cambria" panose="02040503050406030204" pitchFamily="18" charset="0"/>
              </a:rPr>
              <a:t>: Right</a:t>
            </a:r>
            <a:endParaRPr lang="en-US" altLang="zh-CN" sz="1600" i="1">
              <a:solidFill>
                <a:srgbClr val="C00000"/>
              </a:solidFill>
              <a:latin typeface="Cambria" panose="02040503050406030204" pitchFamily="18" charset="0"/>
            </a:endParaRPr>
          </a:p>
        </p:txBody>
      </p:sp>
      <p:sp>
        <p:nvSpPr>
          <p:cNvPr id="104453" name="TextBox 12"/>
          <p:cNvSpPr/>
          <p:nvPr/>
        </p:nvSpPr>
        <p:spPr>
          <a:xfrm>
            <a:off x="2362200" y="1524000"/>
            <a:ext cx="5029200" cy="425450"/>
          </a:xfrm>
          <a:prstGeom prst="rect">
            <a:avLst/>
          </a:prstGeom>
          <a:noFill/>
          <a:ln w="9525">
            <a:noFill/>
          </a:ln>
        </p:spPr>
        <p:txBody>
          <a:bodyPr wrap="square" anchor="t" anchorCtr="0"/>
          <a:p>
            <a:pPr algn="just">
              <a:lnSpc>
                <a:spcPct val="120000"/>
              </a:lnSpc>
              <a:buClr>
                <a:srgbClr val="C00000"/>
              </a:buClr>
              <a:buSzPct val="80000"/>
            </a:pPr>
            <a:r>
              <a:rPr lang="en-US" altLang="zh-CN" b="1" i="1">
                <a:solidFill>
                  <a:srgbClr val="C00000"/>
                </a:solidFill>
                <a:latin typeface="Cambria" panose="02040503050406030204" pitchFamily="18" charset="0"/>
              </a:rPr>
              <a:t>Pre Order :</a:t>
            </a:r>
            <a:r>
              <a:rPr lang="en-US" altLang="zh-CN" i="1">
                <a:solidFill>
                  <a:srgbClr val="C00000"/>
                </a:solidFill>
                <a:latin typeface="Cambria" panose="02040503050406030204" pitchFamily="18" charset="0"/>
              </a:rPr>
              <a:t> PLR and </a:t>
            </a:r>
            <a:r>
              <a:rPr lang="en-US" altLang="zh-CN" b="1" i="1">
                <a:solidFill>
                  <a:srgbClr val="C00000"/>
                </a:solidFill>
                <a:latin typeface="Cambria" panose="02040503050406030204" pitchFamily="18" charset="0"/>
              </a:rPr>
              <a:t>Post Order : </a:t>
            </a:r>
            <a:r>
              <a:rPr lang="en-US" altLang="zh-CN" i="1">
                <a:solidFill>
                  <a:srgbClr val="C00000"/>
                </a:solidFill>
                <a:latin typeface="Cambria" panose="02040503050406030204" pitchFamily="18" charset="0"/>
              </a:rPr>
              <a:t>LRP </a:t>
            </a:r>
            <a:endParaRPr lang="en-US" altLang="zh-CN" b="1" i="1">
              <a:solidFill>
                <a:srgbClr val="C00000"/>
              </a:solidFill>
              <a:latin typeface="Cambria" panose="02040503050406030204" pitchFamily="18" charset="0"/>
            </a:endParaRPr>
          </a:p>
        </p:txBody>
      </p:sp>
      <p:sp>
        <p:nvSpPr>
          <p:cNvPr id="52231" name="TextBox 15"/>
          <p:cNvSpPr/>
          <p:nvPr/>
        </p:nvSpPr>
        <p:spPr>
          <a:xfrm>
            <a:off x="152400" y="2743200"/>
            <a:ext cx="31242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Conclusion</a:t>
            </a:r>
            <a:endParaRPr lang="en-US" altLang="zh-CN" i="1">
              <a:solidFill>
                <a:schemeClr val="bg1"/>
              </a:solidFill>
              <a:latin typeface="Tw Cen MT" panose="020B0602020104020603"/>
            </a:endParaRPr>
          </a:p>
        </p:txBody>
      </p:sp>
      <p:sp>
        <p:nvSpPr>
          <p:cNvPr id="52232" name="TextBox 16"/>
          <p:cNvSpPr/>
          <p:nvPr/>
        </p:nvSpPr>
        <p:spPr>
          <a:xfrm>
            <a:off x="152400" y="3200400"/>
            <a:ext cx="8839200" cy="1058863"/>
          </a:xfrm>
          <a:prstGeom prst="rect">
            <a:avLst/>
          </a:prstGeom>
          <a:noFill/>
          <a:ln w="9525">
            <a:noFill/>
          </a:ln>
        </p:spPr>
        <p:txBody>
          <a:bodyPr wrap="square" anchor="t" anchorCtr="0"/>
          <a:p>
            <a:pPr marL="317500" indent="-317500" algn="just">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One cannot create an exact binary tree from preorder and postorder only as you would never be able to estimate the left/right child of the tree.</a:t>
            </a:r>
            <a:endParaRPr lang="en-US" altLang="zh-CN">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You need the inorder traversal along with the any of the above</a:t>
            </a:r>
            <a:endParaRPr lang="en-US" altLang="zh-CN">
              <a:latin typeface="Cambria" panose="02040503050406030204" pitchFamily="18" charset="0"/>
            </a:endParaRPr>
          </a:p>
        </p:txBody>
      </p:sp>
      <p:pic>
        <p:nvPicPr>
          <p:cNvPr id="52233" name="Picture 1"/>
          <p:cNvPicPr>
            <a:picLocks noChangeAspect="1"/>
          </p:cNvPicPr>
          <p:nvPr/>
        </p:nvPicPr>
        <p:blipFill>
          <a:blip r:embed="rId2"/>
          <a:stretch>
            <a:fillRect/>
          </a:stretch>
        </p:blipFill>
        <p:spPr>
          <a:xfrm>
            <a:off x="3962400" y="1973263"/>
            <a:ext cx="2924175" cy="11239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33"/>
                                        </p:tgtEl>
                                        <p:attrNameLst>
                                          <p:attrName>style.visibility</p:attrName>
                                        </p:attrNameLst>
                                      </p:cBhvr>
                                      <p:to>
                                        <p:strVal val="visible"/>
                                      </p:to>
                                    </p:set>
                                    <p:animEffect transition="in" filter="fade">
                                      <p:cBhvr>
                                        <p:cTn id="7" dur="2000"/>
                                        <p:tgtEl>
                                          <p:spTgt spid="52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231"/>
                                        </p:tgtEl>
                                        <p:attrNameLst>
                                          <p:attrName>style.visibility</p:attrName>
                                        </p:attrNameLst>
                                      </p:cBhvr>
                                      <p:to>
                                        <p:strVal val="visible"/>
                                      </p:to>
                                    </p:set>
                                    <p:animEffect transition="in" filter="fade">
                                      <p:cBhvr>
                                        <p:cTn id="12" dur="2000"/>
                                        <p:tgtEl>
                                          <p:spTgt spid="522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231">
                                            <p:txEl>
                                              <p:charRg st="0" end="11"/>
                                            </p:txEl>
                                          </p:spTgt>
                                        </p:tgtEl>
                                        <p:attrNameLst>
                                          <p:attrName>style.visibility</p:attrName>
                                        </p:attrNameLst>
                                      </p:cBhvr>
                                      <p:to>
                                        <p:strVal val="visible"/>
                                      </p:to>
                                    </p:set>
                                    <p:animEffect transition="in" filter="fade">
                                      <p:cBhvr>
                                        <p:cTn id="15" dur="2000"/>
                                        <p:tgtEl>
                                          <p:spTgt spid="52231">
                                            <p:txEl>
                                              <p:charRg st="0" end="1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232">
                                            <p:txEl>
                                              <p:charRg st="0" end="145"/>
                                            </p:txEl>
                                          </p:spTgt>
                                        </p:tgtEl>
                                        <p:attrNameLst>
                                          <p:attrName>style.visibility</p:attrName>
                                        </p:attrNameLst>
                                      </p:cBhvr>
                                      <p:to>
                                        <p:strVal val="visible"/>
                                      </p:to>
                                    </p:set>
                                    <p:animEffect transition="in" filter="fade">
                                      <p:cBhvr>
                                        <p:cTn id="18" dur="2000"/>
                                        <p:tgtEl>
                                          <p:spTgt spid="52232">
                                            <p:txEl>
                                              <p:charRg st="0" end="14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232">
                                            <p:txEl>
                                              <p:charRg st="145" end="208"/>
                                            </p:txEl>
                                          </p:spTgt>
                                        </p:tgtEl>
                                        <p:attrNameLst>
                                          <p:attrName>style.visibility</p:attrName>
                                        </p:attrNameLst>
                                      </p:cBhvr>
                                      <p:to>
                                        <p:strVal val="visible"/>
                                      </p:to>
                                    </p:set>
                                    <p:animEffect transition="in" filter="fade">
                                      <p:cBhvr>
                                        <p:cTn id="21" dur="2000"/>
                                        <p:tgtEl>
                                          <p:spTgt spid="52232">
                                            <p:txEl>
                                              <p:charRg st="145" end="20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uiExpand="1" build="allAtOnce"/>
      <p:bldP spid="52232" grpId="1" animBg="1" uiExpand="1"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Title 1"/>
          <p:cNvSpPr>
            <a:spLocks noGrp="1"/>
          </p:cNvSpPr>
          <p:nvPr>
            <p:ph type="title"/>
          </p:nvPr>
        </p:nvSpPr>
        <p:spPr/>
        <p:txBody>
          <a:bodyPr wrap="square" lIns="91273" tIns="45636" rIns="91273" bIns="45636" anchor="ctr" anchorCtr="0"/>
          <a:p>
            <a:r>
              <a:rPr lang="en-US" altLang="zh-CN"/>
              <a:t>Excercise </a:t>
            </a:r>
            <a:endParaRPr lang="en-US" altLang="zh-CN"/>
          </a:p>
        </p:txBody>
      </p:sp>
      <p:sp>
        <p:nvSpPr>
          <p:cNvPr id="3" name="Content Placeholder 2"/>
          <p:cNvSpPr>
            <a:spLocks noGrp="1"/>
          </p:cNvSpPr>
          <p:nvPr>
            <p:ph sz="quarter" idx="1"/>
          </p:nvPr>
        </p:nvSpPr>
        <p:spPr>
          <a:xfrm>
            <a:off x="609600" y="1589088"/>
            <a:ext cx="4537075" cy="4572000"/>
          </a:xfrm>
        </p:spPr>
        <p:txBody>
          <a:bodyPr/>
          <a:p>
            <a:pPr marL="317500" marR="0" indent="-31750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
            </a:pPr>
            <a:r>
              <a:rPr kumimoji="0" lang="en-US" sz="2900" b="0" i="0" u="none" strike="noStrike" kern="1200" cap="none" spc="0" normalizeH="0" baseline="0" noProof="1">
                <a:solidFill>
                  <a:schemeClr val="tx1"/>
                </a:solidFill>
                <a:latin typeface="Tw Cen MT" panose="020B0602020104020603"/>
                <a:ea typeface="Arial" panose="020B0604020202020204"/>
                <a:cs typeface="+mn-ea"/>
              </a:rPr>
              <a:t>Create the binary tree from:</a:t>
            </a:r>
            <a:endParaRPr kumimoji="0" lang="en-US" sz="2900" b="0" i="0" u="none" strike="noStrike" kern="1200" cap="none" spc="0" normalizeH="0" baseline="0" noProof="1">
              <a:solidFill>
                <a:schemeClr val="tx1"/>
              </a:solidFill>
              <a:latin typeface="Tw Cen MT" panose="020B0602020104020603"/>
              <a:ea typeface="Arial" panose="020B0604020202020204"/>
              <a:cs typeface="+mn-ea"/>
            </a:endParaRPr>
          </a:p>
          <a:p>
            <a:pPr marL="0" marR="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pPr>
            <a:r>
              <a:rPr kumimoji="0" lang="en-US" sz="2900" b="0" i="0" u="none" strike="noStrike" kern="1200" cap="none" spc="0" normalizeH="0" baseline="0" noProof="1">
                <a:solidFill>
                  <a:schemeClr val="tx1"/>
                </a:solidFill>
                <a:latin typeface="Tw Cen MT" panose="020B0602020104020603"/>
                <a:ea typeface="Arial" panose="020B0604020202020204"/>
                <a:cs typeface="+mn-ea"/>
              </a:rPr>
              <a:t>Inorder:  E A C K F H D B G</a:t>
            </a:r>
            <a:endParaRPr kumimoji="0" lang="en-US" sz="2900" b="0" i="0" u="none" strike="noStrike" kern="1200" cap="none" spc="0" normalizeH="0" baseline="0" noProof="1">
              <a:solidFill>
                <a:schemeClr val="tx1"/>
              </a:solidFill>
              <a:latin typeface="Tw Cen MT" panose="020B0602020104020603"/>
              <a:ea typeface="Arial" panose="020B0604020202020204"/>
              <a:cs typeface="+mn-ea"/>
            </a:endParaRPr>
          </a:p>
          <a:p>
            <a:pPr marL="0" marR="0" indent="0" algn="l" defTabSz="914400" rtl="0" eaLnBrk="1" fontAlgn="base" latinLnBrk="0" hangingPunct="1">
              <a:lnSpc>
                <a:spcPct val="100000"/>
              </a:lnSpc>
              <a:spcBef>
                <a:spcPts val="700"/>
              </a:spcBef>
              <a:spcAft>
                <a:spcPct val="0"/>
              </a:spcAft>
              <a:buClr>
                <a:schemeClr val="accent2"/>
              </a:buClr>
              <a:buSzPct val="60000"/>
              <a:buFont typeface="Wingdings" panose="05000000000000000000" pitchFamily="2" charset="2"/>
              <a:buNone/>
            </a:pPr>
            <a:r>
              <a:rPr kumimoji="0" lang="en-US" sz="2900" b="0" i="0" u="none" strike="noStrike" kern="1200" cap="none" spc="0" normalizeH="0" baseline="0" noProof="1">
                <a:solidFill>
                  <a:schemeClr val="tx1"/>
                </a:solidFill>
                <a:latin typeface="Tw Cen MT" panose="020B0602020104020603"/>
                <a:ea typeface="Arial" panose="020B0604020202020204"/>
                <a:cs typeface="+mn-ea"/>
              </a:rPr>
              <a:t>Preorder:F A E K C D H G B</a:t>
            </a:r>
            <a:endParaRPr kumimoji="0" lang="en-US" sz="2900" b="0" i="0" u="none" strike="noStrike" kern="1200" cap="none" spc="0" normalizeH="0" baseline="0" noProof="1">
              <a:solidFill>
                <a:schemeClr val="tx1"/>
              </a:solidFill>
              <a:latin typeface="Tw Cen MT" panose="020B0602020104020603"/>
              <a:ea typeface="Arial" panose="020B0604020202020204"/>
              <a:cs typeface="+mn-ea"/>
            </a:endParaRPr>
          </a:p>
        </p:txBody>
      </p:sp>
      <p:sp>
        <p:nvSpPr>
          <p:cNvPr id="106499" name="Slide Number Placeholder 3"/>
          <p:cNvSpPr>
            <a:spLocks noGrp="1"/>
          </p:cNvSpPr>
          <p:nvPr>
            <p:ph type="sldNum" sz="quarter" idx="4"/>
          </p:nvPr>
        </p:nvSpPr>
        <p:spPr/>
        <p:txBody>
          <a:bodyPr lIns="91273" tIns="45636" rIns="91273" bIns="45636"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a:ea typeface="Arial" panose="020B0604020202020204"/>
              </a:defRPr>
            </a:lvl1pPr>
            <a:lvl2pPr marL="45593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5pPr>
          </a:lstStyle>
          <a:p>
            <a:pPr lvl="0" algn="ctr">
              <a:buSzTx/>
            </a:pPr>
            <a:fld id="{9A0DB2DC-4C9A-4742-B13C-FB6460FD3503}" type="slidenum">
              <a:rPr lang="en-US" altLang="zh-CN" sz="1400" b="1">
                <a:solidFill>
                  <a:srgbClr val="FFFFFF"/>
                </a:solidFill>
                <a:latin typeface="Tw Cen MT" panose="020B0602020104020603"/>
              </a:rPr>
            </a:fld>
            <a:endParaRPr lang="en-US" altLang="zh-CN" sz="1400" b="1">
              <a:solidFill>
                <a:srgbClr val="FFFFFF"/>
              </a:solidFill>
              <a:latin typeface="Tw Cen MT" panose="020B0602020104020603"/>
            </a:endParaRPr>
          </a:p>
        </p:txBody>
      </p:sp>
      <p:sp>
        <p:nvSpPr>
          <p:cNvPr id="106500" name="Footer Placeholder 4"/>
          <p:cNvSpPr>
            <a:spLocks noGrp="1"/>
          </p:cNvSpPr>
          <p:nvPr>
            <p:ph type="ftr" sz="quarter" idx="3"/>
          </p:nvPr>
        </p:nvSpPr>
        <p:spPr/>
        <p:txBody>
          <a:bodyPr lIns="91273" tIns="45636" rIns="91273" bIns="45636" anchor="ctr" anchorCtr="0"/>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B0604020202020204"/>
                <a:ea typeface="Arial" panose="020B0604020202020204"/>
              </a:defRPr>
            </a:lvl1pPr>
            <a:lvl2pPr marL="45593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a:ea typeface="Arial" panose="020B0604020202020204"/>
                <a:cs typeface="+mn-cs"/>
              </a:defRPr>
            </a:lvl5pPr>
          </a:lstStyle>
          <a:p>
            <a:pPr lvl="0" algn="r">
              <a:buSzTx/>
            </a:pPr>
            <a:r>
              <a:rPr lang="en-US" altLang="zh-CN" sz="1400">
                <a:solidFill>
                  <a:schemeClr val="tx2"/>
                </a:solidFill>
                <a:latin typeface="Tw Cen MT" panose="020B0602020104020603"/>
              </a:rPr>
              <a:t>School of Computer Engineering</a:t>
            </a:r>
            <a:endParaRPr lang="en-US" altLang="zh-CN" sz="1400">
              <a:solidFill>
                <a:schemeClr val="tx2"/>
              </a:solidFill>
              <a:latin typeface="Tw Cen MT" panose="020B0602020104020603"/>
            </a:endParaRPr>
          </a:p>
        </p:txBody>
      </p:sp>
      <p:pic>
        <p:nvPicPr>
          <p:cNvPr id="106501" name="Content Placeholder 1" descr="New Doc 2020-03-25 11.52.35_1"/>
          <p:cNvPicPr>
            <a:picLocks noGrp="1" noChangeAspect="1"/>
          </p:cNvPicPr>
          <p:nvPr>
            <p:ph sz="quarter" idx="2"/>
          </p:nvPr>
        </p:nvPicPr>
        <p:blipFill>
          <a:blip r:embed="rId1"/>
          <a:stretch>
            <a:fillRect/>
          </a:stretch>
        </p:blipFill>
        <p:spPr>
          <a:xfrm>
            <a:off x="5557838" y="1589088"/>
            <a:ext cx="2944812" cy="4572000"/>
          </a:xfr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Binary Search Tree</a:t>
            </a:r>
            <a:endParaRPr lang="en-US" altLang="zh-CN" b="1">
              <a:solidFill>
                <a:schemeClr val="tx1"/>
              </a:solidFill>
              <a:latin typeface="Cambria" panose="02040503050406030204" pitchFamily="18" charset="0"/>
            </a:endParaRPr>
          </a:p>
        </p:txBody>
      </p:sp>
      <p:pic>
        <p:nvPicPr>
          <p:cNvPr id="11161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11619" name="TextBox 6"/>
          <p:cNvSpPr/>
          <p:nvPr/>
        </p:nvSpPr>
        <p:spPr>
          <a:xfrm>
            <a:off x="50800" y="1560513"/>
            <a:ext cx="8991600" cy="2751137"/>
          </a:xfrm>
          <a:prstGeom prst="rect">
            <a:avLst/>
          </a:prstGeom>
          <a:noFill/>
          <a:ln w="9525">
            <a:noFill/>
          </a:ln>
        </p:spPr>
        <p:txBody>
          <a:bodyPr wrap="square" anchor="t" anchorCtr="0"/>
          <a:p>
            <a:pPr marL="347980" indent="-347980" algn="just">
              <a:lnSpc>
                <a:spcPct val="120000"/>
              </a:lnSpc>
              <a:buClr>
                <a:srgbClr val="C00000"/>
              </a:buClr>
              <a:buSzPct val="80000"/>
            </a:pPr>
            <a:r>
              <a:rPr lang="en-US" altLang="zh-CN">
                <a:latin typeface="Cambria" panose="02040503050406030204" pitchFamily="18" charset="0"/>
              </a:rPr>
              <a:t>A binary search tree (BST) is a tree in which all nodes follows the below mentioned properties −</a:t>
            </a:r>
            <a:endParaRPr lang="en-US" altLang="zh-CN">
              <a:latin typeface="Cambria" panose="02040503050406030204" pitchFamily="18" charset="0"/>
            </a:endParaRPr>
          </a:p>
          <a:p>
            <a:pPr marL="347980" indent="-347980" algn="just">
              <a:lnSpc>
                <a:spcPct val="120000"/>
              </a:lnSpc>
              <a:buClr>
                <a:srgbClr val="C00000"/>
              </a:buClr>
              <a:buSzPct val="80000"/>
            </a:pPr>
            <a:endParaRPr lang="en-US" altLang="zh-CN">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The left sub-tree of a node has data less than to its parent node's data. </a:t>
            </a:r>
            <a:endParaRPr lang="en-US" altLang="zh-CN">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The right sub-tree of a node has data greater than to its parent node's data.</a:t>
            </a:r>
            <a:endParaRPr lang="en-US" altLang="zh-CN">
              <a:latin typeface="Cambria" panose="02040503050406030204" pitchFamily="18" charset="0"/>
            </a:endParaRPr>
          </a:p>
          <a:p>
            <a:pPr marL="347980" indent="-347980" algn="just">
              <a:lnSpc>
                <a:spcPct val="120000"/>
              </a:lnSpc>
              <a:buClr>
                <a:srgbClr val="C00000"/>
              </a:buClr>
              <a:buSzPct val="80000"/>
            </a:pPr>
            <a:endParaRPr lang="en-US" altLang="zh-CN">
              <a:latin typeface="Cambria" panose="02040503050406030204" pitchFamily="18" charset="0"/>
            </a:endParaRPr>
          </a:p>
          <a:p>
            <a:pPr marL="347980" indent="-347980" algn="just">
              <a:lnSpc>
                <a:spcPct val="120000"/>
              </a:lnSpc>
              <a:buClr>
                <a:srgbClr val="C00000"/>
              </a:buClr>
              <a:buSzPct val="80000"/>
            </a:pPr>
            <a:r>
              <a:rPr lang="en-US" altLang="zh-CN">
                <a:latin typeface="Cambria" panose="02040503050406030204" pitchFamily="18" charset="0"/>
              </a:rPr>
              <a:t>Thus, a BST divides all its sub-trees into two segments; left sub-tree and right sub-tree and can be defined as </a:t>
            </a:r>
            <a:r>
              <a:rPr lang="en-US" altLang="zh-CN" b="1">
                <a:latin typeface="Cambria" panose="02040503050406030204" pitchFamily="18" charset="0"/>
              </a:rPr>
              <a:t>- left_subtree (data)  &lt;  node (data)  &lt;  right_subtree (data)</a:t>
            </a:r>
            <a:endParaRPr lang="en-US" altLang="zh-CN" b="1">
              <a:latin typeface="Cambria" panose="02040503050406030204" pitchFamily="18" charset="0"/>
            </a:endParaRPr>
          </a:p>
        </p:txBody>
      </p:sp>
      <p:pic>
        <p:nvPicPr>
          <p:cNvPr id="111620" name="Picture 2"/>
          <p:cNvPicPr>
            <a:picLocks noChangeAspect="1"/>
          </p:cNvPicPr>
          <p:nvPr/>
        </p:nvPicPr>
        <p:blipFill>
          <a:blip r:embed="rId2"/>
          <a:stretch>
            <a:fillRect/>
          </a:stretch>
        </p:blipFill>
        <p:spPr>
          <a:xfrm>
            <a:off x="152400" y="4732338"/>
            <a:ext cx="3333750" cy="1619250"/>
          </a:xfrm>
          <a:prstGeom prst="rect">
            <a:avLst/>
          </a:prstGeom>
          <a:noFill/>
          <a:ln w="9525">
            <a:noFill/>
          </a:ln>
        </p:spPr>
      </p:pic>
      <p:sp>
        <p:nvSpPr>
          <p:cNvPr id="55302" name="TextBox 7"/>
          <p:cNvSpPr/>
          <p:nvPr/>
        </p:nvSpPr>
        <p:spPr>
          <a:xfrm>
            <a:off x="3733800" y="4724400"/>
            <a:ext cx="5257800" cy="682625"/>
          </a:xfrm>
          <a:prstGeom prst="rect">
            <a:avLst/>
          </a:prstGeom>
          <a:noFill/>
          <a:ln w="9525">
            <a:noFill/>
          </a:ln>
        </p:spPr>
        <p:txBody>
          <a:bodyPr wrap="square" anchor="t" anchorCtr="0"/>
          <a:p>
            <a:pPr algn="just">
              <a:lnSpc>
                <a:spcPct val="120000"/>
              </a:lnSpc>
              <a:buClr>
                <a:srgbClr val="C00000"/>
              </a:buClr>
              <a:buSzPct val="80000"/>
            </a:pPr>
            <a:r>
              <a:rPr lang="en-US" altLang="zh-CN" sz="1600" b="1">
                <a:latin typeface="Cambria" panose="02040503050406030204" pitchFamily="18" charset="0"/>
              </a:rPr>
              <a:t>Question</a:t>
            </a:r>
            <a:r>
              <a:rPr lang="en-US" altLang="zh-CN" sz="1600">
                <a:latin typeface="Cambria" panose="02040503050406030204" pitchFamily="18" charset="0"/>
              </a:rPr>
              <a:t> - Where is the smallest &amp; largest element in binary search tree resides?</a:t>
            </a:r>
            <a:endParaRPr lang="en-US" altLang="zh-CN" sz="1600">
              <a:latin typeface="Cambria" panose="02040503050406030204" pitchFamily="18" charset="0"/>
            </a:endParaRPr>
          </a:p>
        </p:txBody>
      </p:sp>
      <p:sp>
        <p:nvSpPr>
          <p:cNvPr id="55303" name="TextBox 8"/>
          <p:cNvSpPr/>
          <p:nvPr/>
        </p:nvSpPr>
        <p:spPr>
          <a:xfrm>
            <a:off x="3733800" y="5278438"/>
            <a:ext cx="5257800" cy="360362"/>
          </a:xfrm>
          <a:prstGeom prst="rect">
            <a:avLst/>
          </a:prstGeom>
          <a:noFill/>
          <a:ln w="9525">
            <a:noFill/>
          </a:ln>
        </p:spPr>
        <p:txBody>
          <a:bodyPr wrap="square" anchor="t" anchorCtr="0"/>
          <a:p>
            <a:pPr algn="just">
              <a:lnSpc>
                <a:spcPct val="120000"/>
              </a:lnSpc>
              <a:buClr>
                <a:srgbClr val="C00000"/>
              </a:buClr>
              <a:buSzPct val="80000"/>
            </a:pPr>
            <a:r>
              <a:rPr lang="en-US" altLang="zh-CN" sz="1600" b="1">
                <a:latin typeface="Cambria" panose="02040503050406030204" pitchFamily="18" charset="0"/>
              </a:rPr>
              <a:t>Answer</a:t>
            </a:r>
            <a:r>
              <a:rPr lang="en-US" altLang="zh-CN" sz="1600">
                <a:latin typeface="Cambria" panose="02040503050406030204" pitchFamily="18" charset="0"/>
              </a:rPr>
              <a:t> - Leftmost &amp; Rightmost Positions</a:t>
            </a:r>
            <a:endParaRPr lang="en-US" altLang="zh-CN" sz="1600">
              <a:latin typeface="Cambria" panose="02040503050406030204" pitchFamily="18" charset="0"/>
            </a:endParaRPr>
          </a:p>
        </p:txBody>
      </p:sp>
      <p:sp>
        <p:nvSpPr>
          <p:cNvPr id="55304" name="TextBox 9"/>
          <p:cNvSpPr/>
          <p:nvPr/>
        </p:nvSpPr>
        <p:spPr>
          <a:xfrm>
            <a:off x="3810000" y="4419600"/>
            <a:ext cx="44196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Quick Questions?</a:t>
            </a:r>
            <a:endParaRPr lang="en-US" altLang="zh-CN" i="1">
              <a:solidFill>
                <a:schemeClr val="bg1"/>
              </a:solidFill>
              <a:latin typeface="Tw Cen MT" panose="020B0602020104020603"/>
            </a:endParaRPr>
          </a:p>
        </p:txBody>
      </p:sp>
      <p:sp>
        <p:nvSpPr>
          <p:cNvPr id="111624" name="TextBox 10"/>
          <p:cNvSpPr/>
          <p:nvPr/>
        </p:nvSpPr>
        <p:spPr>
          <a:xfrm>
            <a:off x="152400" y="4343400"/>
            <a:ext cx="1219200" cy="369888"/>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Example</a:t>
            </a:r>
            <a:endParaRPr lang="en-US" altLang="zh-CN" i="1">
              <a:solidFill>
                <a:schemeClr val="bg1"/>
              </a:solidFill>
              <a:latin typeface="Tw Cen MT" panose="020B0602020104020603"/>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304"/>
                                        </p:tgtEl>
                                        <p:attrNameLst>
                                          <p:attrName>style.visibility</p:attrName>
                                        </p:attrNameLst>
                                      </p:cBhvr>
                                      <p:to>
                                        <p:strVal val="visible"/>
                                      </p:to>
                                    </p:set>
                                    <p:animEffect transition="in" filter="fade">
                                      <p:cBhvr>
                                        <p:cTn id="7" dur="2000"/>
                                        <p:tgtEl>
                                          <p:spTgt spid="553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304">
                                            <p:txEl>
                                              <p:charRg st="0" end="17"/>
                                            </p:txEl>
                                          </p:spTgt>
                                        </p:tgtEl>
                                        <p:attrNameLst>
                                          <p:attrName>style.visibility</p:attrName>
                                        </p:attrNameLst>
                                      </p:cBhvr>
                                      <p:to>
                                        <p:strVal val="visible"/>
                                      </p:to>
                                    </p:set>
                                    <p:animEffect transition="in" filter="fade">
                                      <p:cBhvr>
                                        <p:cTn id="10" dur="2000"/>
                                        <p:tgtEl>
                                          <p:spTgt spid="55304">
                                            <p:txEl>
                                              <p:charRg st="0" end="17"/>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302">
                                            <p:txEl>
                                              <p:charRg st="0" end="82"/>
                                            </p:txEl>
                                          </p:spTgt>
                                        </p:tgtEl>
                                        <p:attrNameLst>
                                          <p:attrName>style.visibility</p:attrName>
                                        </p:attrNameLst>
                                      </p:cBhvr>
                                      <p:to>
                                        <p:strVal val="visible"/>
                                      </p:to>
                                    </p:set>
                                    <p:animEffect transition="in" filter="fade">
                                      <p:cBhvr>
                                        <p:cTn id="13" dur="2000"/>
                                        <p:tgtEl>
                                          <p:spTgt spid="55302">
                                            <p:txEl>
                                              <p:charRg st="0" end="8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5303">
                                            <p:txEl>
                                              <p:charRg st="0" end="40"/>
                                            </p:txEl>
                                          </p:spTgt>
                                        </p:tgtEl>
                                        <p:attrNameLst>
                                          <p:attrName>style.visibility</p:attrName>
                                        </p:attrNameLst>
                                      </p:cBhvr>
                                      <p:to>
                                        <p:strVal val="visible"/>
                                      </p:to>
                                    </p:set>
                                    <p:animEffect transition="in" filter="fade">
                                      <p:cBhvr>
                                        <p:cTn id="18" dur="2000"/>
                                        <p:tgtEl>
                                          <p:spTgt spid="55303">
                                            <p:txEl>
                                              <p:charRg st="0" end="4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2" grpId="0" animBg="1" build="allAtOnce"/>
      <p:bldP spid="55303" grpId="1" animBg="1" build="allAtOnce"/>
      <p:bldP spid="55304" grpId="2" uiExpand="1"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BST- Insertion</a:t>
            </a:r>
            <a:endParaRPr lang="en-US" altLang="zh-CN" b="1">
              <a:solidFill>
                <a:schemeClr val="tx1"/>
              </a:solidFill>
              <a:latin typeface="Cambria" panose="02040503050406030204" pitchFamily="18" charset="0"/>
            </a:endParaRPr>
          </a:p>
        </p:txBody>
      </p:sp>
      <p:pic>
        <p:nvPicPr>
          <p:cNvPr id="11366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113667" name="Picture 2"/>
          <p:cNvPicPr>
            <a:picLocks noChangeAspect="1"/>
          </p:cNvPicPr>
          <p:nvPr/>
        </p:nvPicPr>
        <p:blipFill>
          <a:blip r:embed="rId2"/>
          <a:stretch>
            <a:fillRect/>
          </a:stretch>
        </p:blipFill>
        <p:spPr>
          <a:xfrm>
            <a:off x="828675" y="2190750"/>
            <a:ext cx="7486650" cy="3067050"/>
          </a:xfrm>
          <a:prstGeom prst="rect">
            <a:avLst/>
          </a:prstGeom>
          <a:noFill/>
          <a:ln w="9525">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BST- Insertion Algorithm</a:t>
            </a:r>
            <a:endParaRPr lang="en-US" altLang="zh-CN" b="1">
              <a:solidFill>
                <a:schemeClr val="tx1"/>
              </a:solidFill>
              <a:latin typeface="Cambria" panose="02040503050406030204" pitchFamily="18" charset="0"/>
            </a:endParaRPr>
          </a:p>
        </p:txBody>
      </p:sp>
      <p:pic>
        <p:nvPicPr>
          <p:cNvPr id="11571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15715" name="Rectangle 2"/>
          <p:cNvSpPr/>
          <p:nvPr/>
        </p:nvSpPr>
        <p:spPr>
          <a:xfrm>
            <a:off x="323850" y="1524000"/>
            <a:ext cx="8610600" cy="4813300"/>
          </a:xfrm>
          <a:prstGeom prst="rect">
            <a:avLst/>
          </a:prstGeom>
          <a:noFill/>
          <a:ln w="9525">
            <a:noFill/>
          </a:ln>
        </p:spPr>
        <p:txBody>
          <a:bodyPr wrap="square" anchor="t" anchorCtr="0"/>
          <a:p>
            <a:pPr defTabSz="914400">
              <a:spcBef>
                <a:spcPct val="50000"/>
              </a:spcBef>
              <a:tabLst>
                <a:tab pos="476250" algn="l"/>
              </a:tabLst>
            </a:pPr>
            <a:r>
              <a:rPr lang="en-US" altLang="zh-CN" sz="2000">
                <a:solidFill>
                  <a:srgbClr val="0000FF"/>
                </a:solidFill>
                <a:latin typeface="Cambria" panose="02040503050406030204" pitchFamily="18" charset="0"/>
              </a:rPr>
              <a:t>if</a:t>
            </a:r>
            <a:r>
              <a:rPr lang="en-US" altLang="zh-CN" sz="2000">
                <a:latin typeface="Cambria" panose="02040503050406030204" pitchFamily="18" charset="0"/>
              </a:rPr>
              <a:t>  tree is empty</a:t>
            </a:r>
            <a:endParaRPr lang="en-US" altLang="zh-CN" sz="2000">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a:t>
            </a:r>
            <a:r>
              <a:rPr lang="en-US" altLang="zh-CN" sz="2000" i="1">
                <a:latin typeface="Cambria" panose="02040503050406030204" pitchFamily="18" charset="0"/>
              </a:rPr>
              <a:t>create a root</a:t>
            </a:r>
            <a:r>
              <a:rPr lang="en-US" altLang="zh-CN" sz="2000">
                <a:latin typeface="Cambria" panose="02040503050406030204" pitchFamily="18" charset="0"/>
              </a:rPr>
              <a:t> node with the new key</a:t>
            </a:r>
            <a:endParaRPr lang="en-US" altLang="zh-CN" sz="2000">
              <a:latin typeface="Cambria" panose="02040503050406030204" pitchFamily="18" charset="0"/>
            </a:endParaRPr>
          </a:p>
          <a:p>
            <a:pPr defTabSz="914400">
              <a:lnSpc>
                <a:spcPct val="60000"/>
              </a:lnSpc>
              <a:spcBef>
                <a:spcPct val="50000"/>
              </a:spcBef>
              <a:tabLst>
                <a:tab pos="476250" algn="l"/>
              </a:tabLst>
            </a:pPr>
            <a:r>
              <a:rPr lang="en-US" altLang="zh-CN" sz="2000">
                <a:solidFill>
                  <a:srgbClr val="0000FF"/>
                </a:solidFill>
                <a:latin typeface="Cambria" panose="02040503050406030204" pitchFamily="18" charset="0"/>
              </a:rPr>
              <a:t>else </a:t>
            </a:r>
            <a:endParaRPr lang="en-US" altLang="zh-CN" sz="2000">
              <a:solidFill>
                <a:srgbClr val="0000FF"/>
              </a:solidFill>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a:t>
            </a:r>
            <a:r>
              <a:rPr lang="en-US" altLang="zh-CN" sz="2000" i="1">
                <a:latin typeface="Cambria" panose="02040503050406030204" pitchFamily="18" charset="0"/>
              </a:rPr>
              <a:t>compare </a:t>
            </a:r>
            <a:r>
              <a:rPr lang="en-US" altLang="zh-CN" sz="2000">
                <a:latin typeface="Cambria" panose="02040503050406030204" pitchFamily="18" charset="0"/>
              </a:rPr>
              <a:t>key with the top node </a:t>
            </a:r>
            <a:endParaRPr lang="en-US" altLang="zh-CN" sz="2000">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a:t>
            </a:r>
            <a:r>
              <a:rPr lang="en-US" altLang="zh-CN" sz="2000">
                <a:solidFill>
                  <a:srgbClr val="0000FF"/>
                </a:solidFill>
                <a:latin typeface="Cambria" panose="02040503050406030204" pitchFamily="18" charset="0"/>
              </a:rPr>
              <a:t>if</a:t>
            </a:r>
            <a:r>
              <a:rPr lang="en-US" altLang="zh-CN" sz="2000">
                <a:latin typeface="Cambria" panose="02040503050406030204" pitchFamily="18" charset="0"/>
              </a:rPr>
              <a:t> </a:t>
            </a:r>
            <a:r>
              <a:rPr lang="en-US" altLang="zh-CN" sz="2000" b="1">
                <a:latin typeface="Cambria" panose="02040503050406030204" pitchFamily="18" charset="0"/>
              </a:rPr>
              <a:t>key =  node key</a:t>
            </a:r>
            <a:endParaRPr lang="en-US" altLang="zh-CN" sz="2000" b="1">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replace the node with the new value</a:t>
            </a:r>
            <a:endParaRPr lang="en-US" altLang="zh-CN" sz="2000">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a:t>
            </a:r>
            <a:r>
              <a:rPr lang="en-US" altLang="zh-CN" sz="2000">
                <a:solidFill>
                  <a:srgbClr val="0000FF"/>
                </a:solidFill>
                <a:latin typeface="Cambria" panose="02040503050406030204" pitchFamily="18" charset="0"/>
              </a:rPr>
              <a:t>else if </a:t>
            </a:r>
            <a:r>
              <a:rPr lang="en-US" altLang="zh-CN" sz="2000">
                <a:latin typeface="Cambria" panose="02040503050406030204" pitchFamily="18" charset="0"/>
              </a:rPr>
              <a:t> </a:t>
            </a:r>
            <a:r>
              <a:rPr lang="en-US" altLang="zh-CN" sz="2000" b="1">
                <a:latin typeface="Cambria" panose="02040503050406030204" pitchFamily="18" charset="0"/>
              </a:rPr>
              <a:t>key &gt;  node key</a:t>
            </a:r>
            <a:endParaRPr lang="en-US" altLang="zh-CN" sz="2000">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a:t>
            </a:r>
            <a:r>
              <a:rPr lang="en-US" altLang="zh-CN" sz="2000" i="1">
                <a:latin typeface="Cambria" panose="02040503050406030204" pitchFamily="18" charset="0"/>
              </a:rPr>
              <a:t>compare</a:t>
            </a:r>
            <a:r>
              <a:rPr lang="en-US" altLang="zh-CN" sz="2000">
                <a:latin typeface="Cambria" panose="02040503050406030204" pitchFamily="18" charset="0"/>
              </a:rPr>
              <a:t> key with the right subtree:</a:t>
            </a:r>
            <a:endParaRPr lang="en-US" altLang="zh-CN" sz="2000">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a:t>
            </a:r>
            <a:r>
              <a:rPr lang="en-US" altLang="zh-CN" sz="2000">
                <a:solidFill>
                  <a:srgbClr val="0000FF"/>
                </a:solidFill>
                <a:latin typeface="Cambria" panose="02040503050406030204" pitchFamily="18" charset="0"/>
              </a:rPr>
              <a:t>if  </a:t>
            </a:r>
            <a:r>
              <a:rPr lang="en-US" altLang="zh-CN" sz="2000">
                <a:latin typeface="Cambria" panose="02040503050406030204" pitchFamily="18" charset="0"/>
              </a:rPr>
              <a:t>subtree is empty create a leaf node</a:t>
            </a:r>
            <a:endParaRPr lang="en-US" altLang="zh-CN" sz="2000">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a:t>
            </a:r>
            <a:r>
              <a:rPr lang="en-US" altLang="zh-CN" sz="2000">
                <a:solidFill>
                  <a:srgbClr val="0000FF"/>
                </a:solidFill>
                <a:latin typeface="Cambria" panose="02040503050406030204" pitchFamily="18" charset="0"/>
              </a:rPr>
              <a:t>else</a:t>
            </a:r>
            <a:r>
              <a:rPr lang="en-US" altLang="zh-CN" sz="2000">
                <a:latin typeface="Cambria" panose="02040503050406030204" pitchFamily="18" charset="0"/>
              </a:rPr>
              <a:t> </a:t>
            </a:r>
            <a:r>
              <a:rPr lang="en-US" altLang="zh-CN" sz="2000">
                <a:solidFill>
                  <a:srgbClr val="008000"/>
                </a:solidFill>
                <a:latin typeface="Cambria" panose="02040503050406030204" pitchFamily="18" charset="0"/>
              </a:rPr>
              <a:t>add key  </a:t>
            </a:r>
            <a:r>
              <a:rPr lang="en-US" altLang="zh-CN" sz="2000">
                <a:latin typeface="Cambria" panose="02040503050406030204" pitchFamily="18" charset="0"/>
              </a:rPr>
              <a:t>in right subtree</a:t>
            </a:r>
            <a:endParaRPr lang="en-US" altLang="zh-CN" sz="2000">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a:t>
            </a:r>
            <a:r>
              <a:rPr lang="en-US" altLang="zh-CN" sz="2000">
                <a:solidFill>
                  <a:srgbClr val="0000FF"/>
                </a:solidFill>
                <a:latin typeface="Cambria" panose="02040503050406030204" pitchFamily="18" charset="0"/>
              </a:rPr>
              <a:t>else </a:t>
            </a:r>
            <a:r>
              <a:rPr lang="en-US" altLang="zh-CN" sz="2000">
                <a:latin typeface="Cambria" panose="02040503050406030204" pitchFamily="18" charset="0"/>
              </a:rPr>
              <a:t> </a:t>
            </a:r>
            <a:r>
              <a:rPr lang="en-US" altLang="zh-CN" sz="2000" b="1">
                <a:latin typeface="Cambria" panose="02040503050406030204" pitchFamily="18" charset="0"/>
              </a:rPr>
              <a:t>key &lt;  node key</a:t>
            </a:r>
            <a:endParaRPr lang="en-US" altLang="zh-CN" sz="2000" b="1">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a:t>
            </a:r>
            <a:r>
              <a:rPr lang="en-US" altLang="zh-CN" sz="2000" i="1">
                <a:latin typeface="Cambria" panose="02040503050406030204" pitchFamily="18" charset="0"/>
              </a:rPr>
              <a:t>compare</a:t>
            </a:r>
            <a:r>
              <a:rPr lang="en-US" altLang="zh-CN" sz="2000">
                <a:latin typeface="Cambria" panose="02040503050406030204" pitchFamily="18" charset="0"/>
              </a:rPr>
              <a:t> key with the left subtree:</a:t>
            </a:r>
            <a:endParaRPr lang="en-US" altLang="zh-CN" sz="2000">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a:t>
            </a:r>
            <a:r>
              <a:rPr lang="en-US" altLang="zh-CN" sz="2000">
                <a:solidFill>
                  <a:srgbClr val="0000FF"/>
                </a:solidFill>
                <a:latin typeface="Cambria" panose="02040503050406030204" pitchFamily="18" charset="0"/>
              </a:rPr>
              <a:t>if </a:t>
            </a:r>
            <a:r>
              <a:rPr lang="en-US" altLang="zh-CN" sz="2000">
                <a:latin typeface="Cambria" panose="02040503050406030204" pitchFamily="18" charset="0"/>
              </a:rPr>
              <a:t>the subtree is empty create a leaf node</a:t>
            </a:r>
            <a:endParaRPr lang="en-US" altLang="zh-CN" sz="2000">
              <a:latin typeface="Cambria" panose="02040503050406030204" pitchFamily="18" charset="0"/>
            </a:endParaRPr>
          </a:p>
          <a:p>
            <a:pPr defTabSz="914400">
              <a:lnSpc>
                <a:spcPct val="60000"/>
              </a:lnSpc>
              <a:spcBef>
                <a:spcPct val="50000"/>
              </a:spcBef>
              <a:tabLst>
                <a:tab pos="476250" algn="l"/>
              </a:tabLst>
            </a:pPr>
            <a:r>
              <a:rPr lang="en-US" altLang="zh-CN" sz="2000">
                <a:latin typeface="Cambria" panose="02040503050406030204" pitchFamily="18" charset="0"/>
              </a:rPr>
              <a:t>		  else </a:t>
            </a:r>
            <a:r>
              <a:rPr lang="en-US" altLang="zh-CN" sz="2000">
                <a:solidFill>
                  <a:srgbClr val="008000"/>
                </a:solidFill>
                <a:latin typeface="Cambria" panose="02040503050406030204" pitchFamily="18" charset="0"/>
              </a:rPr>
              <a:t>add key</a:t>
            </a:r>
            <a:r>
              <a:rPr lang="en-US" altLang="zh-CN" sz="2000">
                <a:latin typeface="Cambria" panose="02040503050406030204" pitchFamily="18" charset="0"/>
              </a:rPr>
              <a:t> to the left subtree</a:t>
            </a:r>
            <a:endParaRPr lang="en-US" altLang="zh-CN" sz="2000">
              <a:latin typeface="Cambria" panose="02040503050406030204" pitchFamily="18"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BST- Search</a:t>
            </a:r>
            <a:endParaRPr lang="en-US" altLang="zh-CN" b="1">
              <a:solidFill>
                <a:schemeClr val="tx1"/>
              </a:solidFill>
              <a:latin typeface="Cambria" panose="02040503050406030204" pitchFamily="18" charset="0"/>
            </a:endParaRPr>
          </a:p>
        </p:txBody>
      </p:sp>
      <p:pic>
        <p:nvPicPr>
          <p:cNvPr id="11776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117763" name="Picture 3"/>
          <p:cNvPicPr>
            <a:picLocks noChangeAspect="1"/>
          </p:cNvPicPr>
          <p:nvPr/>
        </p:nvPicPr>
        <p:blipFill>
          <a:blip r:embed="rId2"/>
          <a:stretch>
            <a:fillRect/>
          </a:stretch>
        </p:blipFill>
        <p:spPr>
          <a:xfrm>
            <a:off x="762000" y="1676400"/>
            <a:ext cx="7620000" cy="4667250"/>
          </a:xfrm>
          <a:prstGeom prst="rect">
            <a:avLst/>
          </a:prstGeom>
          <a:noFill/>
          <a:ln w="9525">
            <a:noFill/>
          </a:ln>
        </p:spPr>
      </p:pic>
      <p:sp>
        <p:nvSpPr>
          <p:cNvPr id="117764" name="TextBox 9"/>
          <p:cNvSpPr/>
          <p:nvPr/>
        </p:nvSpPr>
        <p:spPr>
          <a:xfrm>
            <a:off x="76200" y="1535113"/>
            <a:ext cx="4419600" cy="369887"/>
          </a:xfrm>
          <a:prstGeom prst="rect">
            <a:avLst/>
          </a:prstGeom>
          <a:solidFill>
            <a:schemeClr val="accent2"/>
          </a:solidFill>
          <a:ln w="9525">
            <a:noFill/>
          </a:ln>
        </p:spPr>
        <p:txBody>
          <a:bodyPr wrap="square" anchor="t" anchorCtr="0"/>
          <a:p>
            <a:r>
              <a:rPr lang="en-US" altLang="zh-CN" i="1">
                <a:solidFill>
                  <a:schemeClr val="bg1"/>
                </a:solidFill>
                <a:latin typeface="Tw Cen MT" panose="020B0602020104020603"/>
              </a:rPr>
              <a:t>Node with key value 7 to be searched</a:t>
            </a:r>
            <a:endParaRPr lang="en-US" altLang="zh-CN" i="1">
              <a:solidFill>
                <a:schemeClr val="bg1"/>
              </a:solidFill>
              <a:latin typeface="Tw Cen MT" panose="020B0602020104020603"/>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BST– Search Algorithm</a:t>
            </a:r>
            <a:endParaRPr lang="en-US" altLang="zh-CN" b="1">
              <a:solidFill>
                <a:schemeClr val="tx1"/>
              </a:solidFill>
              <a:latin typeface="Cambria" panose="02040503050406030204" pitchFamily="18" charset="0"/>
            </a:endParaRPr>
          </a:p>
        </p:txBody>
      </p:sp>
      <p:pic>
        <p:nvPicPr>
          <p:cNvPr id="11981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19811" name="Rectangle 2"/>
          <p:cNvSpPr/>
          <p:nvPr/>
        </p:nvSpPr>
        <p:spPr>
          <a:xfrm>
            <a:off x="152400" y="1568450"/>
            <a:ext cx="8915400" cy="4832350"/>
          </a:xfrm>
          <a:prstGeom prst="rect">
            <a:avLst/>
          </a:prstGeom>
          <a:noFill/>
          <a:ln w="9525">
            <a:noFill/>
          </a:ln>
        </p:spPr>
        <p:txBody>
          <a:bodyPr anchor="t" anchorCtr="0"/>
          <a:p>
            <a:r>
              <a:rPr lang="en-US" altLang="zh-CN" sz="2800">
                <a:solidFill>
                  <a:srgbClr val="0000FF"/>
                </a:solidFill>
                <a:latin typeface="Cambria" panose="02040503050406030204" pitchFamily="18" charset="0"/>
              </a:rPr>
              <a:t>if</a:t>
            </a:r>
            <a:r>
              <a:rPr lang="en-US" altLang="zh-CN" sz="2800">
                <a:latin typeface="Cambria" panose="02040503050406030204" pitchFamily="18" charset="0"/>
              </a:rPr>
              <a:t> the tree is empty</a:t>
            </a:r>
            <a:endParaRPr lang="en-US" altLang="zh-CN" sz="2800">
              <a:latin typeface="Cambria" panose="02040503050406030204" pitchFamily="18" charset="0"/>
            </a:endParaRPr>
          </a:p>
          <a:p>
            <a:r>
              <a:rPr lang="en-US" altLang="zh-CN" sz="2800">
                <a:latin typeface="Cambria" panose="02040503050406030204" pitchFamily="18" charset="0"/>
              </a:rPr>
              <a:t>   	return NULL</a:t>
            </a:r>
            <a:endParaRPr lang="en-US" altLang="zh-CN" sz="2800">
              <a:latin typeface="Cambria" panose="02040503050406030204" pitchFamily="18" charset="0"/>
            </a:endParaRPr>
          </a:p>
          <a:p>
            <a:endParaRPr lang="en-US" altLang="zh-CN" sz="2800">
              <a:latin typeface="Cambria" panose="02040503050406030204" pitchFamily="18" charset="0"/>
            </a:endParaRPr>
          </a:p>
          <a:p>
            <a:r>
              <a:rPr lang="en-US" altLang="zh-CN" sz="2800">
                <a:solidFill>
                  <a:srgbClr val="0000FF"/>
                </a:solidFill>
                <a:latin typeface="Cambria" panose="02040503050406030204" pitchFamily="18" charset="0"/>
              </a:rPr>
              <a:t>else if</a:t>
            </a:r>
            <a:r>
              <a:rPr lang="en-US" altLang="zh-CN" sz="2800">
                <a:latin typeface="Cambria" panose="02040503050406030204" pitchFamily="18" charset="0"/>
              </a:rPr>
              <a:t>  the key value in the node(root) equals the target</a:t>
            </a:r>
            <a:endParaRPr lang="en-US" altLang="zh-CN" sz="2800">
              <a:latin typeface="Cambria" panose="02040503050406030204" pitchFamily="18" charset="0"/>
            </a:endParaRPr>
          </a:p>
          <a:p>
            <a:r>
              <a:rPr lang="en-US" altLang="zh-CN" sz="2800">
                <a:latin typeface="Cambria" panose="02040503050406030204" pitchFamily="18" charset="0"/>
              </a:rPr>
              <a:t>	return the node value</a:t>
            </a:r>
            <a:endParaRPr lang="en-US" altLang="zh-CN" sz="2800">
              <a:latin typeface="Cambria" panose="02040503050406030204" pitchFamily="18" charset="0"/>
            </a:endParaRPr>
          </a:p>
          <a:p>
            <a:endParaRPr lang="en-US" altLang="zh-CN" sz="2800">
              <a:latin typeface="Cambria" panose="02040503050406030204" pitchFamily="18" charset="0"/>
            </a:endParaRPr>
          </a:p>
          <a:p>
            <a:r>
              <a:rPr lang="en-US" altLang="zh-CN" sz="2800">
                <a:solidFill>
                  <a:srgbClr val="0000FF"/>
                </a:solidFill>
                <a:latin typeface="Cambria" panose="02040503050406030204" pitchFamily="18" charset="0"/>
              </a:rPr>
              <a:t>else if</a:t>
            </a:r>
            <a:r>
              <a:rPr lang="en-US" altLang="zh-CN" sz="2800">
                <a:latin typeface="Cambria" panose="02040503050406030204" pitchFamily="18" charset="0"/>
              </a:rPr>
              <a:t>  the key value in the node is greater than the target</a:t>
            </a:r>
            <a:endParaRPr lang="en-US" altLang="zh-CN" sz="2800">
              <a:latin typeface="Cambria" panose="02040503050406030204" pitchFamily="18" charset="0"/>
            </a:endParaRPr>
          </a:p>
          <a:p>
            <a:r>
              <a:rPr lang="en-US" altLang="zh-CN" sz="2800">
                <a:latin typeface="Cambria" panose="02040503050406030204" pitchFamily="18" charset="0"/>
              </a:rPr>
              <a:t>	return the result of searching the left subtree</a:t>
            </a:r>
            <a:endParaRPr lang="en-US" altLang="zh-CN" sz="2800">
              <a:latin typeface="Cambria" panose="02040503050406030204" pitchFamily="18" charset="0"/>
            </a:endParaRPr>
          </a:p>
          <a:p>
            <a:endParaRPr lang="en-US" altLang="zh-CN" sz="2800">
              <a:latin typeface="Cambria" panose="02040503050406030204" pitchFamily="18" charset="0"/>
            </a:endParaRPr>
          </a:p>
          <a:p>
            <a:r>
              <a:rPr lang="en-US" altLang="zh-CN" sz="2800">
                <a:solidFill>
                  <a:srgbClr val="0000FF"/>
                </a:solidFill>
                <a:latin typeface="Cambria" panose="02040503050406030204" pitchFamily="18" charset="0"/>
              </a:rPr>
              <a:t>else if</a:t>
            </a:r>
            <a:r>
              <a:rPr lang="en-US" altLang="zh-CN" sz="2800">
                <a:latin typeface="Cambria" panose="02040503050406030204" pitchFamily="18" charset="0"/>
              </a:rPr>
              <a:t>  the key value in the node is smaller than the target</a:t>
            </a:r>
            <a:endParaRPr lang="en-US" altLang="zh-CN" sz="2800">
              <a:latin typeface="Cambria" panose="02040503050406030204" pitchFamily="18" charset="0"/>
            </a:endParaRPr>
          </a:p>
          <a:p>
            <a:r>
              <a:rPr lang="en-US" altLang="zh-CN" sz="2800">
                <a:latin typeface="Cambria" panose="02040503050406030204" pitchFamily="18" charset="0"/>
              </a:rPr>
              <a:t>	return the result of searching the right subtree</a:t>
            </a:r>
            <a:endParaRPr lang="en-US" altLang="zh-CN" sz="2800" b="1">
              <a:latin typeface="Cambria" panose="02040503050406030204"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BST– Search - C Function</a:t>
            </a:r>
            <a:endParaRPr lang="en-US" altLang="zh-CN" b="1">
              <a:solidFill>
                <a:schemeClr val="tx1"/>
              </a:solidFill>
              <a:latin typeface="Cambria" panose="02040503050406030204" pitchFamily="18" charset="0"/>
            </a:endParaRPr>
          </a:p>
        </p:txBody>
      </p:sp>
      <p:pic>
        <p:nvPicPr>
          <p:cNvPr id="12185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21859" name="Rectangle 2"/>
          <p:cNvSpPr/>
          <p:nvPr/>
        </p:nvSpPr>
        <p:spPr>
          <a:xfrm>
            <a:off x="152400" y="1568450"/>
            <a:ext cx="8915400" cy="5016500"/>
          </a:xfrm>
          <a:prstGeom prst="rect">
            <a:avLst/>
          </a:prstGeom>
          <a:noFill/>
          <a:ln w="9525">
            <a:noFill/>
          </a:ln>
        </p:spPr>
        <p:txBody>
          <a:bodyPr anchor="t" anchorCtr="0"/>
          <a:p>
            <a:r>
              <a:rPr lang="en-US" altLang="zh-CN" sz="1600">
                <a:latin typeface="Cambria" panose="02040503050406030204" pitchFamily="18" charset="0"/>
              </a:rPr>
              <a:t>/* return a pointer to the node that contains key. If there is no such node, return NULL */</a:t>
            </a:r>
            <a:endParaRPr lang="en-US" altLang="zh-CN" sz="1600">
              <a:latin typeface="Cambria" panose="02040503050406030204" pitchFamily="18" charset="0"/>
            </a:endParaRPr>
          </a:p>
          <a:p>
            <a:r>
              <a:rPr lang="en-US" altLang="zh-CN" sz="1600">
                <a:latin typeface="Cambria" panose="02040503050406030204" pitchFamily="18" charset="0"/>
              </a:rPr>
              <a:t>node* search(node * root, int key)</a:t>
            </a:r>
            <a:endParaRPr lang="en-US" altLang="zh-CN" sz="1600">
              <a:latin typeface="Cambria" panose="02040503050406030204" pitchFamily="18" charset="0"/>
            </a:endParaRPr>
          </a:p>
          <a:p>
            <a:r>
              <a:rPr lang="en-US" altLang="zh-CN" sz="1600">
                <a:latin typeface="Cambria" panose="02040503050406030204" pitchFamily="18" charset="0"/>
              </a:rPr>
              <a:t>{</a:t>
            </a:r>
            <a:endParaRPr lang="en-US" altLang="zh-CN" sz="1600">
              <a:latin typeface="Cambria" panose="02040503050406030204" pitchFamily="18" charset="0"/>
            </a:endParaRPr>
          </a:p>
          <a:p>
            <a:r>
              <a:rPr lang="en-US" altLang="zh-CN" sz="1600">
                <a:latin typeface="Cambria" panose="02040503050406030204" pitchFamily="18" charset="0"/>
              </a:rPr>
              <a:t>  if (!root)</a:t>
            </a:r>
            <a:endParaRPr lang="en-US" altLang="zh-CN" sz="1600">
              <a:latin typeface="Cambria" panose="02040503050406030204" pitchFamily="18" charset="0"/>
            </a:endParaRPr>
          </a:p>
          <a:p>
            <a:r>
              <a:rPr lang="en-US" altLang="zh-CN" sz="1600">
                <a:latin typeface="Cambria" panose="02040503050406030204" pitchFamily="18" charset="0"/>
              </a:rPr>
              <a:t>  {</a:t>
            </a:r>
            <a:endParaRPr lang="en-US" altLang="zh-CN" sz="1600">
              <a:latin typeface="Cambria" panose="02040503050406030204" pitchFamily="18" charset="0"/>
            </a:endParaRPr>
          </a:p>
          <a:p>
            <a:r>
              <a:rPr lang="en-US" altLang="zh-CN" sz="1600">
                <a:latin typeface="Cambria" panose="02040503050406030204" pitchFamily="18" charset="0"/>
              </a:rPr>
              <a:t>   return NULL;</a:t>
            </a:r>
            <a:endParaRPr lang="en-US" altLang="zh-CN" sz="1600">
              <a:latin typeface="Cambria" panose="02040503050406030204" pitchFamily="18" charset="0"/>
            </a:endParaRPr>
          </a:p>
          <a:p>
            <a:r>
              <a:rPr lang="en-US" altLang="zh-CN" sz="1600">
                <a:latin typeface="Cambria" panose="02040503050406030204" pitchFamily="18" charset="0"/>
              </a:rPr>
              <a:t>  }</a:t>
            </a:r>
            <a:endParaRPr lang="en-US" altLang="zh-CN" sz="1600">
              <a:latin typeface="Cambria" panose="02040503050406030204" pitchFamily="18" charset="0"/>
            </a:endParaRPr>
          </a:p>
          <a:p>
            <a:endParaRPr lang="en-US" altLang="zh-CN" sz="1600">
              <a:latin typeface="Cambria" panose="02040503050406030204" pitchFamily="18" charset="0"/>
            </a:endParaRPr>
          </a:p>
          <a:p>
            <a:r>
              <a:rPr lang="en-US" altLang="zh-CN" sz="1600">
                <a:latin typeface="Cambria" panose="02040503050406030204" pitchFamily="18" charset="0"/>
              </a:rPr>
              <a:t>  if (key == root-&gt;key) </a:t>
            </a:r>
            <a:endParaRPr lang="en-US" altLang="zh-CN" sz="1600">
              <a:latin typeface="Cambria" panose="02040503050406030204" pitchFamily="18" charset="0"/>
            </a:endParaRPr>
          </a:p>
          <a:p>
            <a:r>
              <a:rPr lang="en-US" altLang="zh-CN" sz="1600">
                <a:latin typeface="Cambria" panose="02040503050406030204" pitchFamily="18" charset="0"/>
              </a:rPr>
              <a:t>  {</a:t>
            </a:r>
            <a:endParaRPr lang="en-US" altLang="zh-CN" sz="1600">
              <a:latin typeface="Cambria" panose="02040503050406030204" pitchFamily="18" charset="0"/>
            </a:endParaRPr>
          </a:p>
          <a:p>
            <a:r>
              <a:rPr lang="en-US" altLang="zh-CN" sz="1600">
                <a:latin typeface="Cambria" panose="02040503050406030204" pitchFamily="18" charset="0"/>
              </a:rPr>
              <a:t>    return root;</a:t>
            </a:r>
            <a:endParaRPr lang="en-US" altLang="zh-CN" sz="1600">
              <a:latin typeface="Cambria" panose="02040503050406030204" pitchFamily="18" charset="0"/>
            </a:endParaRPr>
          </a:p>
          <a:p>
            <a:r>
              <a:rPr lang="en-US" altLang="zh-CN" sz="1600">
                <a:latin typeface="Cambria" panose="02040503050406030204" pitchFamily="18" charset="0"/>
              </a:rPr>
              <a:t>  }</a:t>
            </a:r>
            <a:endParaRPr lang="en-US" altLang="zh-CN" sz="1600">
              <a:latin typeface="Cambria" panose="02040503050406030204" pitchFamily="18" charset="0"/>
            </a:endParaRPr>
          </a:p>
          <a:p>
            <a:endParaRPr lang="en-US" altLang="zh-CN" sz="1600">
              <a:latin typeface="Cambria" panose="02040503050406030204" pitchFamily="18" charset="0"/>
            </a:endParaRPr>
          </a:p>
          <a:p>
            <a:r>
              <a:rPr lang="en-US" altLang="zh-CN" sz="1600">
                <a:latin typeface="Cambria" panose="02040503050406030204" pitchFamily="18" charset="0"/>
              </a:rPr>
              <a:t>  if (key &lt; root-&gt;key)</a:t>
            </a:r>
            <a:endParaRPr lang="en-US" altLang="zh-CN" sz="1600">
              <a:latin typeface="Cambria" panose="02040503050406030204" pitchFamily="18" charset="0"/>
            </a:endParaRPr>
          </a:p>
          <a:p>
            <a:r>
              <a:rPr lang="en-US" altLang="zh-CN" sz="1600">
                <a:latin typeface="Cambria" panose="02040503050406030204" pitchFamily="18" charset="0"/>
              </a:rPr>
              <a:t>  { </a:t>
            </a:r>
            <a:endParaRPr lang="en-US" altLang="zh-CN" sz="1600">
              <a:latin typeface="Cambria" panose="02040503050406030204" pitchFamily="18" charset="0"/>
            </a:endParaRPr>
          </a:p>
          <a:p>
            <a:r>
              <a:rPr lang="en-US" altLang="zh-CN" sz="1600">
                <a:latin typeface="Cambria" panose="02040503050406030204" pitchFamily="18" charset="0"/>
              </a:rPr>
              <a:t>    return search(root-&gt;left, key);</a:t>
            </a:r>
            <a:endParaRPr lang="en-US" altLang="zh-CN" sz="1600">
              <a:latin typeface="Cambria" panose="02040503050406030204" pitchFamily="18" charset="0"/>
            </a:endParaRPr>
          </a:p>
          <a:p>
            <a:r>
              <a:rPr lang="en-US" altLang="zh-CN" sz="1600">
                <a:latin typeface="Cambria" panose="02040503050406030204" pitchFamily="18" charset="0"/>
              </a:rPr>
              <a:t>  }</a:t>
            </a:r>
            <a:endParaRPr lang="en-US" altLang="zh-CN" sz="1600">
              <a:latin typeface="Cambria" panose="02040503050406030204" pitchFamily="18" charset="0"/>
            </a:endParaRPr>
          </a:p>
          <a:p>
            <a:endParaRPr lang="en-US" altLang="zh-CN" sz="1600">
              <a:latin typeface="Cambria" panose="02040503050406030204" pitchFamily="18" charset="0"/>
            </a:endParaRPr>
          </a:p>
          <a:p>
            <a:r>
              <a:rPr lang="en-US" altLang="zh-CN" sz="1600">
                <a:latin typeface="Cambria" panose="02040503050406030204" pitchFamily="18" charset="0"/>
              </a:rPr>
              <a:t>  return search(root-&gt;right, key);</a:t>
            </a:r>
            <a:endParaRPr lang="en-US" altLang="zh-CN" sz="1600">
              <a:latin typeface="Cambria" panose="02040503050406030204" pitchFamily="18" charset="0"/>
            </a:endParaRPr>
          </a:p>
          <a:p>
            <a:r>
              <a:rPr lang="en-US" altLang="zh-CN" sz="1600">
                <a:latin typeface="Cambria" panose="02040503050406030204" pitchFamily="18" charset="0"/>
              </a:rPr>
              <a:t>}</a:t>
            </a:r>
            <a:endParaRPr lang="en-US" altLang="zh-CN" sz="1600">
              <a:latin typeface="Cambria" panose="02040503050406030204" pitchFamily="18" charset="0"/>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Title 1"/>
          <p:cNvSpPr>
            <a:spLocks noGrp="1"/>
          </p:cNvSpPr>
          <p:nvPr>
            <p:ph type="title"/>
          </p:nvPr>
        </p:nvSpPr>
        <p:spPr>
          <a:xfrm>
            <a:off x="68263" y="228600"/>
            <a:ext cx="8153400" cy="990600"/>
          </a:xfrm>
        </p:spPr>
        <p:txBody>
          <a:bodyPr wrap="square" lIns="91273" tIns="45636" rIns="91273" bIns="45636" anchor="ctr" anchorCtr="0"/>
          <a:p>
            <a:r>
              <a:rPr lang="en-US" altLang="zh-CN" sz="2400" b="1">
                <a:solidFill>
                  <a:schemeClr val="tx1"/>
                </a:solidFill>
                <a:latin typeface="Cambria" panose="02040503050406030204" pitchFamily="18" charset="0"/>
              </a:rPr>
              <a:t>BST – Search Minimum and Maximum Key C Function</a:t>
            </a:r>
            <a:endParaRPr lang="en-US" altLang="zh-CN" sz="2400" b="1">
              <a:solidFill>
                <a:schemeClr val="tx1"/>
              </a:solidFill>
              <a:latin typeface="Cambria" panose="02040503050406030204" pitchFamily="18" charset="0"/>
            </a:endParaRPr>
          </a:p>
        </p:txBody>
      </p:sp>
      <p:pic>
        <p:nvPicPr>
          <p:cNvPr id="12390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23907" name="TextBox 6"/>
          <p:cNvSpPr/>
          <p:nvPr/>
        </p:nvSpPr>
        <p:spPr>
          <a:xfrm>
            <a:off x="33338" y="1879600"/>
            <a:ext cx="4386262" cy="4400550"/>
          </a:xfrm>
          <a:prstGeom prst="rect">
            <a:avLst/>
          </a:prstGeom>
          <a:noFill/>
          <a:ln w="9525">
            <a:noFill/>
          </a:ln>
        </p:spPr>
        <p:txBody>
          <a:bodyPr wrap="square" anchor="t" anchorCtr="0"/>
          <a:p>
            <a:r>
              <a:rPr lang="en-US" altLang="zh-CN" sz="2000">
                <a:latin typeface="Cambria" panose="02040503050406030204" pitchFamily="18" charset="0"/>
              </a:rPr>
              <a:t>node* searchMinimum(node * root)</a:t>
            </a:r>
            <a:endParaRPr lang="en-US" altLang="zh-CN" sz="2000">
              <a:latin typeface="Cambria" panose="02040503050406030204" pitchFamily="18" charset="0"/>
            </a:endParaRPr>
          </a:p>
          <a:p>
            <a:r>
              <a:rPr lang="en-US" altLang="zh-CN" sz="2000">
                <a:latin typeface="Cambria" panose="02040503050406030204" pitchFamily="18" charset="0"/>
              </a:rPr>
              <a:t>{</a:t>
            </a:r>
            <a:endParaRPr lang="en-US" altLang="zh-CN" sz="2000">
              <a:latin typeface="Cambria" panose="02040503050406030204" pitchFamily="18" charset="0"/>
            </a:endParaRPr>
          </a:p>
          <a:p>
            <a:r>
              <a:rPr lang="en-US" altLang="zh-CN" sz="2000">
                <a:latin typeface="Cambria" panose="02040503050406030204" pitchFamily="18" charset="0"/>
              </a:rPr>
              <a:t>  if (!root)</a:t>
            </a:r>
            <a:endParaRPr lang="en-US" altLang="zh-CN" sz="2000">
              <a:latin typeface="Cambria" panose="02040503050406030204" pitchFamily="18" charset="0"/>
            </a:endParaRPr>
          </a:p>
          <a:p>
            <a:r>
              <a:rPr lang="en-US" altLang="zh-CN" sz="2000">
                <a:latin typeface="Cambria" panose="02040503050406030204" pitchFamily="18" charset="0"/>
              </a:rPr>
              <a:t>  {</a:t>
            </a:r>
            <a:endParaRPr lang="en-US" altLang="zh-CN" sz="2000">
              <a:latin typeface="Cambria" panose="02040503050406030204" pitchFamily="18" charset="0"/>
            </a:endParaRPr>
          </a:p>
          <a:p>
            <a:r>
              <a:rPr lang="en-US" altLang="zh-CN" sz="2000">
                <a:latin typeface="Cambria" panose="02040503050406030204" pitchFamily="18" charset="0"/>
              </a:rPr>
              <a:t>      return NULL;</a:t>
            </a:r>
            <a:endParaRPr lang="en-US" altLang="zh-CN" sz="2000">
              <a:latin typeface="Cambria" panose="02040503050406030204" pitchFamily="18" charset="0"/>
            </a:endParaRPr>
          </a:p>
          <a:p>
            <a:r>
              <a:rPr lang="en-US" altLang="zh-CN" sz="2000">
                <a:latin typeface="Cambria" panose="02040503050406030204" pitchFamily="18" charset="0"/>
              </a:rPr>
              <a:t>  }</a:t>
            </a:r>
            <a:endParaRPr lang="en-US" altLang="zh-CN" sz="2000">
              <a:latin typeface="Cambria" panose="02040503050406030204" pitchFamily="18" charset="0"/>
            </a:endParaRPr>
          </a:p>
          <a:p>
            <a:endParaRPr lang="en-US" altLang="zh-CN" sz="2000">
              <a:latin typeface="Cambria" panose="02040503050406030204" pitchFamily="18" charset="0"/>
            </a:endParaRPr>
          </a:p>
          <a:p>
            <a:r>
              <a:rPr lang="en-US" altLang="zh-CN" sz="2000">
                <a:latin typeface="Cambria" panose="02040503050406030204" pitchFamily="18" charset="0"/>
              </a:rPr>
              <a:t>  while (root -&gt; left != NULL)</a:t>
            </a:r>
            <a:endParaRPr lang="en-US" altLang="zh-CN" sz="2000">
              <a:latin typeface="Cambria" panose="02040503050406030204" pitchFamily="18" charset="0"/>
            </a:endParaRPr>
          </a:p>
          <a:p>
            <a:r>
              <a:rPr lang="en-US" altLang="zh-CN" sz="2000">
                <a:latin typeface="Cambria" panose="02040503050406030204" pitchFamily="18" charset="0"/>
              </a:rPr>
              <a:t>  {</a:t>
            </a:r>
            <a:endParaRPr lang="en-US" altLang="zh-CN" sz="2000">
              <a:latin typeface="Cambria" panose="02040503050406030204" pitchFamily="18" charset="0"/>
            </a:endParaRPr>
          </a:p>
          <a:p>
            <a:r>
              <a:rPr lang="en-US" altLang="zh-CN" sz="2000">
                <a:latin typeface="Cambria" panose="02040503050406030204" pitchFamily="18" charset="0"/>
              </a:rPr>
              <a:t>     root = root -&gt; left;</a:t>
            </a:r>
            <a:endParaRPr lang="en-US" altLang="zh-CN" sz="2000">
              <a:latin typeface="Cambria" panose="02040503050406030204" pitchFamily="18" charset="0"/>
            </a:endParaRPr>
          </a:p>
          <a:p>
            <a:r>
              <a:rPr lang="en-US" altLang="zh-CN" sz="2000">
                <a:latin typeface="Cambria" panose="02040503050406030204" pitchFamily="18" charset="0"/>
              </a:rPr>
              <a:t>  }</a:t>
            </a:r>
            <a:endParaRPr lang="en-US" altLang="zh-CN" sz="2000">
              <a:latin typeface="Cambria" panose="02040503050406030204" pitchFamily="18" charset="0"/>
            </a:endParaRPr>
          </a:p>
          <a:p>
            <a:endParaRPr lang="en-US" altLang="zh-CN" sz="2000">
              <a:latin typeface="Cambria" panose="02040503050406030204" pitchFamily="18" charset="0"/>
            </a:endParaRPr>
          </a:p>
          <a:p>
            <a:r>
              <a:rPr lang="en-US" altLang="zh-CN" sz="2000">
                <a:latin typeface="Cambria" panose="02040503050406030204" pitchFamily="18" charset="0"/>
              </a:rPr>
              <a:t>  return root;</a:t>
            </a:r>
            <a:endParaRPr lang="en-US" altLang="zh-CN" sz="2000">
              <a:latin typeface="Cambria" panose="02040503050406030204" pitchFamily="18" charset="0"/>
            </a:endParaRPr>
          </a:p>
          <a:p>
            <a:r>
              <a:rPr lang="en-US" altLang="zh-CN" sz="2000">
                <a:latin typeface="Cambria" panose="02040503050406030204" pitchFamily="18" charset="0"/>
              </a:rPr>
              <a:t>}</a:t>
            </a:r>
            <a:endParaRPr lang="en-US" altLang="zh-CN" sz="2000">
              <a:latin typeface="Cambria" panose="02040503050406030204" pitchFamily="18" charset="0"/>
            </a:endParaRPr>
          </a:p>
        </p:txBody>
      </p:sp>
      <p:sp>
        <p:nvSpPr>
          <p:cNvPr id="123908" name="TextBox 8"/>
          <p:cNvSpPr/>
          <p:nvPr/>
        </p:nvSpPr>
        <p:spPr>
          <a:xfrm>
            <a:off x="109538" y="1541463"/>
            <a:ext cx="1360487" cy="369887"/>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Minimum Key</a:t>
            </a:r>
            <a:endParaRPr lang="en-US" altLang="zh-CN" i="1">
              <a:solidFill>
                <a:schemeClr val="bg1"/>
              </a:solidFill>
              <a:latin typeface="Tw Cen MT" panose="020B0602020104020603"/>
            </a:endParaRPr>
          </a:p>
        </p:txBody>
      </p:sp>
      <p:sp>
        <p:nvSpPr>
          <p:cNvPr id="123909" name="TextBox 10"/>
          <p:cNvSpPr/>
          <p:nvPr/>
        </p:nvSpPr>
        <p:spPr>
          <a:xfrm>
            <a:off x="4614863" y="1541463"/>
            <a:ext cx="1439862" cy="369887"/>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Maximum Key</a:t>
            </a:r>
            <a:endParaRPr lang="en-US" altLang="zh-CN" i="1">
              <a:solidFill>
                <a:schemeClr val="bg1"/>
              </a:solidFill>
              <a:latin typeface="Tw Cen MT" panose="020B0602020104020603"/>
            </a:endParaRPr>
          </a:p>
        </p:txBody>
      </p:sp>
      <p:sp>
        <p:nvSpPr>
          <p:cNvPr id="123910" name="TextBox 12"/>
          <p:cNvSpPr/>
          <p:nvPr/>
        </p:nvSpPr>
        <p:spPr>
          <a:xfrm>
            <a:off x="4495800" y="1905000"/>
            <a:ext cx="4386263" cy="4400550"/>
          </a:xfrm>
          <a:prstGeom prst="rect">
            <a:avLst/>
          </a:prstGeom>
          <a:noFill/>
          <a:ln w="9525">
            <a:noFill/>
          </a:ln>
        </p:spPr>
        <p:txBody>
          <a:bodyPr wrap="square" anchor="t" anchorCtr="0"/>
          <a:p>
            <a:r>
              <a:rPr lang="en-US" altLang="zh-CN" sz="2000">
                <a:latin typeface="Cambria" panose="02040503050406030204" pitchFamily="18" charset="0"/>
              </a:rPr>
              <a:t>node* searchMaximum(node * root)</a:t>
            </a:r>
            <a:endParaRPr lang="en-US" altLang="zh-CN" sz="2000">
              <a:latin typeface="Cambria" panose="02040503050406030204" pitchFamily="18" charset="0"/>
            </a:endParaRPr>
          </a:p>
          <a:p>
            <a:r>
              <a:rPr lang="en-US" altLang="zh-CN" sz="2000">
                <a:latin typeface="Cambria" panose="02040503050406030204" pitchFamily="18" charset="0"/>
              </a:rPr>
              <a:t>{</a:t>
            </a:r>
            <a:endParaRPr lang="en-US" altLang="zh-CN" sz="2000">
              <a:latin typeface="Cambria" panose="02040503050406030204" pitchFamily="18" charset="0"/>
            </a:endParaRPr>
          </a:p>
          <a:p>
            <a:r>
              <a:rPr lang="en-US" altLang="zh-CN" sz="2000">
                <a:latin typeface="Cambria" panose="02040503050406030204" pitchFamily="18" charset="0"/>
              </a:rPr>
              <a:t>  if (!root)</a:t>
            </a:r>
            <a:endParaRPr lang="en-US" altLang="zh-CN" sz="2000">
              <a:latin typeface="Cambria" panose="02040503050406030204" pitchFamily="18" charset="0"/>
            </a:endParaRPr>
          </a:p>
          <a:p>
            <a:r>
              <a:rPr lang="en-US" altLang="zh-CN" sz="2000">
                <a:latin typeface="Cambria" panose="02040503050406030204" pitchFamily="18" charset="0"/>
              </a:rPr>
              <a:t>  {</a:t>
            </a:r>
            <a:endParaRPr lang="en-US" altLang="zh-CN" sz="2000">
              <a:latin typeface="Cambria" panose="02040503050406030204" pitchFamily="18" charset="0"/>
            </a:endParaRPr>
          </a:p>
          <a:p>
            <a:r>
              <a:rPr lang="en-US" altLang="zh-CN" sz="2000">
                <a:latin typeface="Cambria" panose="02040503050406030204" pitchFamily="18" charset="0"/>
              </a:rPr>
              <a:t>      return NULL;</a:t>
            </a:r>
            <a:endParaRPr lang="en-US" altLang="zh-CN" sz="2000">
              <a:latin typeface="Cambria" panose="02040503050406030204" pitchFamily="18" charset="0"/>
            </a:endParaRPr>
          </a:p>
          <a:p>
            <a:r>
              <a:rPr lang="en-US" altLang="zh-CN" sz="2000">
                <a:latin typeface="Cambria" panose="02040503050406030204" pitchFamily="18" charset="0"/>
              </a:rPr>
              <a:t>  }</a:t>
            </a:r>
            <a:endParaRPr lang="en-US" altLang="zh-CN" sz="2000">
              <a:latin typeface="Cambria" panose="02040503050406030204" pitchFamily="18" charset="0"/>
            </a:endParaRPr>
          </a:p>
          <a:p>
            <a:endParaRPr lang="en-US" altLang="zh-CN" sz="2000">
              <a:latin typeface="Cambria" panose="02040503050406030204" pitchFamily="18" charset="0"/>
            </a:endParaRPr>
          </a:p>
          <a:p>
            <a:r>
              <a:rPr lang="en-US" altLang="zh-CN" sz="2000">
                <a:latin typeface="Cambria" panose="02040503050406030204" pitchFamily="18" charset="0"/>
              </a:rPr>
              <a:t>  while (root -&gt; right != NULL)</a:t>
            </a:r>
            <a:endParaRPr lang="en-US" altLang="zh-CN" sz="2000">
              <a:latin typeface="Cambria" panose="02040503050406030204" pitchFamily="18" charset="0"/>
            </a:endParaRPr>
          </a:p>
          <a:p>
            <a:r>
              <a:rPr lang="en-US" altLang="zh-CN" sz="2000">
                <a:latin typeface="Cambria" panose="02040503050406030204" pitchFamily="18" charset="0"/>
              </a:rPr>
              <a:t>  {</a:t>
            </a:r>
            <a:endParaRPr lang="en-US" altLang="zh-CN" sz="2000">
              <a:latin typeface="Cambria" panose="02040503050406030204" pitchFamily="18" charset="0"/>
            </a:endParaRPr>
          </a:p>
          <a:p>
            <a:r>
              <a:rPr lang="en-US" altLang="zh-CN" sz="2000">
                <a:latin typeface="Cambria" panose="02040503050406030204" pitchFamily="18" charset="0"/>
              </a:rPr>
              <a:t>     root = root -&gt; right;</a:t>
            </a:r>
            <a:endParaRPr lang="en-US" altLang="zh-CN" sz="2000">
              <a:latin typeface="Cambria" panose="02040503050406030204" pitchFamily="18" charset="0"/>
            </a:endParaRPr>
          </a:p>
          <a:p>
            <a:r>
              <a:rPr lang="en-US" altLang="zh-CN" sz="2000">
                <a:latin typeface="Cambria" panose="02040503050406030204" pitchFamily="18" charset="0"/>
              </a:rPr>
              <a:t>  }</a:t>
            </a:r>
            <a:endParaRPr lang="en-US" altLang="zh-CN" sz="2000">
              <a:latin typeface="Cambria" panose="02040503050406030204" pitchFamily="18" charset="0"/>
            </a:endParaRPr>
          </a:p>
          <a:p>
            <a:endParaRPr lang="en-US" altLang="zh-CN" sz="2000">
              <a:latin typeface="Cambria" panose="02040503050406030204" pitchFamily="18" charset="0"/>
            </a:endParaRPr>
          </a:p>
          <a:p>
            <a:r>
              <a:rPr lang="en-US" altLang="zh-CN" sz="2000">
                <a:latin typeface="Cambria" panose="02040503050406030204" pitchFamily="18" charset="0"/>
              </a:rPr>
              <a:t>  return root;</a:t>
            </a:r>
            <a:endParaRPr lang="en-US" altLang="zh-CN" sz="2000">
              <a:latin typeface="Cambria" panose="02040503050406030204" pitchFamily="18" charset="0"/>
            </a:endParaRPr>
          </a:p>
          <a:p>
            <a:r>
              <a:rPr lang="en-US" altLang="zh-CN" sz="2000">
                <a:latin typeface="Cambria" panose="02040503050406030204" pitchFamily="18" charset="0"/>
              </a:rPr>
              <a:t>}</a:t>
            </a:r>
            <a:endParaRPr lang="en-US" altLang="zh-CN" sz="2000">
              <a:latin typeface="Cambria" panose="02040503050406030204" pitchFamily="18"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3" name="Picture 1"/>
          <p:cNvPicPr>
            <a:picLocks noChangeAspect="1"/>
          </p:cNvPicPr>
          <p:nvPr/>
        </p:nvPicPr>
        <p:blipFill>
          <a:blip r:embed="rId1"/>
          <a:stretch>
            <a:fillRect/>
          </a:stretch>
        </p:blipFill>
        <p:spPr>
          <a:xfrm>
            <a:off x="2667000" y="2114550"/>
            <a:ext cx="3067050" cy="3067050"/>
          </a:xfrm>
          <a:prstGeom prst="rect">
            <a:avLst/>
          </a:prstGeom>
          <a:noFill/>
          <a:ln w="9525">
            <a:noFill/>
          </a:ln>
        </p:spPr>
      </p:pic>
      <p:sp>
        <p:nvSpPr>
          <p:cNvPr id="33794"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Nature View of a Tree</a:t>
            </a:r>
            <a:endParaRPr lang="en-US" altLang="zh-CN" b="1">
              <a:solidFill>
                <a:schemeClr val="tx1"/>
              </a:solidFill>
              <a:latin typeface="Cambria" panose="02040503050406030204" pitchFamily="18" charset="0"/>
            </a:endParaRPr>
          </a:p>
        </p:txBody>
      </p:sp>
      <p:pic>
        <p:nvPicPr>
          <p:cNvPr id="33795" name="Picture 2" descr="http://www.entranceforms.com/libs/img/logos/kiit0712.logo.jpg"/>
          <p:cNvPicPr>
            <a:picLocks noChangeAspect="1"/>
          </p:cNvPicPr>
          <p:nvPr/>
        </p:nvPicPr>
        <p:blipFill>
          <a:blip r:embed="rId2"/>
          <a:srcRect l="7584" b="3870"/>
          <a:stretch>
            <a:fillRect/>
          </a:stretch>
        </p:blipFill>
        <p:spPr>
          <a:xfrm>
            <a:off x="8153400" y="533400"/>
            <a:ext cx="928688" cy="685800"/>
          </a:xfrm>
          <a:prstGeom prst="rect">
            <a:avLst/>
          </a:prstGeom>
          <a:noFill/>
          <a:ln w="9525">
            <a:noFill/>
          </a:ln>
        </p:spPr>
      </p:pic>
      <p:sp>
        <p:nvSpPr>
          <p:cNvPr id="33796" name="Text Box 3"/>
          <p:cNvSpPr/>
          <p:nvPr/>
        </p:nvSpPr>
        <p:spPr>
          <a:xfrm>
            <a:off x="381000" y="4419600"/>
            <a:ext cx="1981200" cy="592138"/>
          </a:xfrm>
          <a:prstGeom prst="rect">
            <a:avLst/>
          </a:prstGeom>
          <a:noFill/>
          <a:ln w="12700" cap="flat" cmpd="sng">
            <a:solidFill>
              <a:srgbClr val="FFFFFF"/>
            </a:solidFill>
            <a:prstDash val="solid"/>
            <a:miter/>
            <a:headEnd type="none" w="sm" len="sm"/>
            <a:tailEnd type="none" w="sm" len="sm"/>
          </a:ln>
        </p:spPr>
        <p:txBody>
          <a:bodyPr wrap="square" anchor="t" anchorCtr="0"/>
          <a:p>
            <a:pPr eaLnBrk="0" hangingPunct="0">
              <a:spcBef>
                <a:spcPct val="50000"/>
              </a:spcBef>
            </a:pPr>
            <a:r>
              <a:rPr lang="en-US" altLang="zh-CN" sz="3200">
                <a:latin typeface="Cambria" panose="02040503050406030204" pitchFamily="18" charset="0"/>
              </a:rPr>
              <a:t>branches</a:t>
            </a:r>
            <a:endParaRPr lang="en-US" altLang="zh-CN" sz="3200">
              <a:latin typeface="Cambria" panose="02040503050406030204" pitchFamily="18" charset="0"/>
            </a:endParaRPr>
          </a:p>
        </p:txBody>
      </p:sp>
      <p:sp>
        <p:nvSpPr>
          <p:cNvPr id="33797" name="Text Box 4"/>
          <p:cNvSpPr/>
          <p:nvPr/>
        </p:nvSpPr>
        <p:spPr>
          <a:xfrm>
            <a:off x="6781800" y="1676400"/>
            <a:ext cx="1371600" cy="579438"/>
          </a:xfrm>
          <a:prstGeom prst="rect">
            <a:avLst/>
          </a:prstGeom>
          <a:noFill/>
          <a:ln w="12700">
            <a:noFill/>
          </a:ln>
        </p:spPr>
        <p:txBody>
          <a:bodyPr anchor="t" anchorCtr="0"/>
          <a:p>
            <a:pPr eaLnBrk="0" hangingPunct="0">
              <a:spcBef>
                <a:spcPct val="50000"/>
              </a:spcBef>
            </a:pPr>
            <a:r>
              <a:rPr lang="en-US" altLang="zh-CN" sz="3200">
                <a:latin typeface="Cambria" panose="02040503050406030204" pitchFamily="18" charset="0"/>
              </a:rPr>
              <a:t>leaves</a:t>
            </a:r>
            <a:endParaRPr lang="en-US" altLang="zh-CN" sz="3200">
              <a:latin typeface="Cambria" panose="02040503050406030204" pitchFamily="18" charset="0"/>
            </a:endParaRPr>
          </a:p>
        </p:txBody>
      </p:sp>
      <p:sp>
        <p:nvSpPr>
          <p:cNvPr id="33798" name="Text Box 5"/>
          <p:cNvSpPr/>
          <p:nvPr/>
        </p:nvSpPr>
        <p:spPr>
          <a:xfrm>
            <a:off x="6705600" y="4953000"/>
            <a:ext cx="990600" cy="584200"/>
          </a:xfrm>
          <a:prstGeom prst="rect">
            <a:avLst/>
          </a:prstGeom>
          <a:noFill/>
          <a:ln w="38100" cap="flat" cmpd="sng">
            <a:solidFill>
              <a:srgbClr val="FFFFFF"/>
            </a:solidFill>
            <a:prstDash val="solid"/>
            <a:miter/>
            <a:headEnd type="none" w="sm" len="sm"/>
            <a:tailEnd type="none" w="sm" len="sm"/>
          </a:ln>
        </p:spPr>
        <p:txBody>
          <a:bodyPr anchor="t" anchorCtr="0"/>
          <a:p>
            <a:pPr eaLnBrk="0" hangingPunct="0">
              <a:spcBef>
                <a:spcPct val="50000"/>
              </a:spcBef>
            </a:pPr>
            <a:r>
              <a:rPr lang="en-US" altLang="zh-CN" sz="3200">
                <a:latin typeface="Cambria" panose="02040503050406030204" pitchFamily="18" charset="0"/>
              </a:rPr>
              <a:t>root</a:t>
            </a:r>
            <a:endParaRPr lang="en-US" altLang="zh-CN" sz="3200">
              <a:latin typeface="Cambria" panose="02040503050406030204" pitchFamily="18" charset="0"/>
            </a:endParaRPr>
          </a:p>
        </p:txBody>
      </p:sp>
      <p:sp>
        <p:nvSpPr>
          <p:cNvPr id="33799" name="Line 7"/>
          <p:cNvSpPr/>
          <p:nvPr/>
        </p:nvSpPr>
        <p:spPr>
          <a:xfrm flipV="1">
            <a:off x="2286000" y="3886200"/>
            <a:ext cx="1752600" cy="990600"/>
          </a:xfrm>
          <a:prstGeom prst="line">
            <a:avLst/>
          </a:prstGeom>
          <a:ln w="38100" cap="flat" cmpd="sng">
            <a:solidFill>
              <a:schemeClr val="accent1"/>
            </a:solidFill>
            <a:prstDash val="solid"/>
            <a:round/>
            <a:headEnd type="none" w="sm" len="sm"/>
            <a:tailEnd type="triangle" w="med" len="med"/>
          </a:ln>
        </p:spPr>
        <p:txBody>
          <a:bodyPr anchor="t" anchorCtr="0"/>
          <a:p>
            <a:endParaRPr lang="en-US" altLang="zh-CN">
              <a:latin typeface="Arial" panose="020B0604020202020204"/>
            </a:endParaRPr>
          </a:p>
        </p:txBody>
      </p:sp>
      <p:sp>
        <p:nvSpPr>
          <p:cNvPr id="33800" name="Line 8"/>
          <p:cNvSpPr/>
          <p:nvPr/>
        </p:nvSpPr>
        <p:spPr>
          <a:xfrm flipV="1">
            <a:off x="2286000" y="3810000"/>
            <a:ext cx="1447800" cy="838200"/>
          </a:xfrm>
          <a:prstGeom prst="line">
            <a:avLst/>
          </a:prstGeom>
          <a:ln w="38100" cap="flat" cmpd="sng">
            <a:solidFill>
              <a:schemeClr val="accent1"/>
            </a:solidFill>
            <a:prstDash val="solid"/>
            <a:round/>
            <a:headEnd type="none" w="sm" len="sm"/>
            <a:tailEnd type="triangle" w="med" len="med"/>
          </a:ln>
        </p:spPr>
        <p:txBody>
          <a:bodyPr anchor="t" anchorCtr="0"/>
          <a:p>
            <a:endParaRPr lang="en-US" altLang="zh-CN">
              <a:latin typeface="Arial" panose="020B0604020202020204"/>
            </a:endParaRPr>
          </a:p>
        </p:txBody>
      </p:sp>
      <p:sp>
        <p:nvSpPr>
          <p:cNvPr id="33801" name="Line 9"/>
          <p:cNvSpPr/>
          <p:nvPr/>
        </p:nvSpPr>
        <p:spPr>
          <a:xfrm flipH="1">
            <a:off x="4800600" y="2057400"/>
            <a:ext cx="1981200" cy="914400"/>
          </a:xfrm>
          <a:prstGeom prst="line">
            <a:avLst/>
          </a:prstGeom>
          <a:ln w="38100" cap="flat" cmpd="sng">
            <a:solidFill>
              <a:schemeClr val="accent1"/>
            </a:solidFill>
            <a:prstDash val="solid"/>
            <a:round/>
            <a:headEnd type="none" w="sm" len="sm"/>
            <a:tailEnd type="triangle" w="med" len="med"/>
          </a:ln>
        </p:spPr>
        <p:txBody>
          <a:bodyPr anchor="t" anchorCtr="0"/>
          <a:p>
            <a:endParaRPr lang="en-US" altLang="zh-CN">
              <a:latin typeface="Arial" panose="020B0604020202020204"/>
            </a:endParaRPr>
          </a:p>
        </p:txBody>
      </p:sp>
      <p:sp>
        <p:nvSpPr>
          <p:cNvPr id="33802" name="Line 10"/>
          <p:cNvSpPr/>
          <p:nvPr/>
        </p:nvSpPr>
        <p:spPr>
          <a:xfrm flipH="1">
            <a:off x="4876800" y="2209800"/>
            <a:ext cx="1981200" cy="914400"/>
          </a:xfrm>
          <a:prstGeom prst="line">
            <a:avLst/>
          </a:prstGeom>
          <a:ln w="38100" cap="flat" cmpd="sng">
            <a:solidFill>
              <a:schemeClr val="accent1"/>
            </a:solidFill>
            <a:prstDash val="solid"/>
            <a:round/>
            <a:headEnd type="none" w="sm" len="sm"/>
            <a:tailEnd type="triangle" w="med" len="med"/>
          </a:ln>
        </p:spPr>
        <p:txBody>
          <a:bodyPr anchor="t" anchorCtr="0"/>
          <a:p>
            <a:endParaRPr lang="en-US" altLang="zh-CN">
              <a:latin typeface="Arial" panose="020B0604020202020204"/>
            </a:endParaRPr>
          </a:p>
        </p:txBody>
      </p:sp>
      <p:sp>
        <p:nvSpPr>
          <p:cNvPr id="33803" name="Line 11"/>
          <p:cNvSpPr/>
          <p:nvPr/>
        </p:nvSpPr>
        <p:spPr>
          <a:xfrm flipH="1">
            <a:off x="4648200" y="1905000"/>
            <a:ext cx="1981200" cy="914400"/>
          </a:xfrm>
          <a:prstGeom prst="line">
            <a:avLst/>
          </a:prstGeom>
          <a:ln w="38100" cap="flat" cmpd="sng">
            <a:solidFill>
              <a:schemeClr val="accent1"/>
            </a:solidFill>
            <a:prstDash val="solid"/>
            <a:round/>
            <a:headEnd type="none" w="sm" len="sm"/>
            <a:tailEnd type="triangle" w="med" len="med"/>
          </a:ln>
        </p:spPr>
        <p:txBody>
          <a:bodyPr anchor="t" anchorCtr="0"/>
          <a:p>
            <a:endParaRPr lang="en-US" altLang="zh-CN">
              <a:latin typeface="Arial" panose="020B0604020202020204"/>
            </a:endParaRPr>
          </a:p>
        </p:txBody>
      </p:sp>
      <p:sp>
        <p:nvSpPr>
          <p:cNvPr id="33804" name="Line 12"/>
          <p:cNvSpPr/>
          <p:nvPr/>
        </p:nvSpPr>
        <p:spPr>
          <a:xfrm>
            <a:off x="4267200" y="4343400"/>
            <a:ext cx="2362200" cy="838200"/>
          </a:xfrm>
          <a:prstGeom prst="line">
            <a:avLst/>
          </a:prstGeom>
          <a:ln w="38100" cap="flat" cmpd="sng">
            <a:solidFill>
              <a:schemeClr val="hlink"/>
            </a:solidFill>
            <a:prstDash val="solid"/>
            <a:round/>
            <a:headEnd type="triangle" w="med" len="med"/>
            <a:tailEnd type="none" w="med" len="med"/>
          </a:ln>
        </p:spPr>
        <p:txBody>
          <a:bodyPr anchor="t" anchorCtr="0"/>
          <a:p>
            <a:endParaRPr lang="en-US" altLang="zh-CN">
              <a:latin typeface="Arial" panose="020B0604020202020204"/>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BST - Deletion</a:t>
            </a:r>
            <a:endParaRPr lang="en-US" altLang="zh-CN" b="1">
              <a:solidFill>
                <a:schemeClr val="tx1"/>
              </a:solidFill>
              <a:latin typeface="Cambria" panose="02040503050406030204" pitchFamily="18" charset="0"/>
            </a:endParaRPr>
          </a:p>
        </p:txBody>
      </p:sp>
      <p:pic>
        <p:nvPicPr>
          <p:cNvPr id="12595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25955" name="TextBox 5"/>
          <p:cNvSpPr/>
          <p:nvPr/>
        </p:nvSpPr>
        <p:spPr>
          <a:xfrm>
            <a:off x="50800" y="1479550"/>
            <a:ext cx="8991600" cy="1274763"/>
          </a:xfrm>
          <a:prstGeom prst="rect">
            <a:avLst/>
          </a:prstGeom>
          <a:noFill/>
          <a:ln w="9525">
            <a:noFill/>
          </a:ln>
        </p:spPr>
        <p:txBody>
          <a:bodyPr wrap="square" anchor="t" anchorCtr="0"/>
          <a:p>
            <a:pPr marL="347980" indent="-347980" algn="just">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Removing a node from a BST is a bit more complex, since any “holes” should not be created in the tree. The intention is to remove the specified item from the BST and adjusts the tree.</a:t>
            </a:r>
            <a:endParaRPr lang="en-US" altLang="zh-CN" sz="1600">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sz="1600">
                <a:latin typeface="Cambria" panose="02040503050406030204" pitchFamily="18" charset="0"/>
              </a:rPr>
              <a:t>The binary search algorithm is used  to locate the target item: starting at the root, it probes down the tree till it finds the target or reaches a leaf node.</a:t>
            </a:r>
            <a:endParaRPr lang="en-US" altLang="zh-CN" sz="1600">
              <a:latin typeface="Cambria" panose="02040503050406030204" pitchFamily="18" charset="0"/>
            </a:endParaRPr>
          </a:p>
        </p:txBody>
      </p:sp>
      <p:sp>
        <p:nvSpPr>
          <p:cNvPr id="62469" name="TextBox 6"/>
          <p:cNvSpPr/>
          <p:nvPr/>
        </p:nvSpPr>
        <p:spPr>
          <a:xfrm>
            <a:off x="109538" y="2743200"/>
            <a:ext cx="2293937" cy="369888"/>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Experimenting the cases</a:t>
            </a:r>
            <a:endParaRPr lang="en-US" altLang="zh-CN" i="1">
              <a:solidFill>
                <a:schemeClr val="bg1"/>
              </a:solidFill>
              <a:latin typeface="Tw Cen MT" panose="020B0602020104020603"/>
            </a:endParaRPr>
          </a:p>
        </p:txBody>
      </p:sp>
      <p:sp>
        <p:nvSpPr>
          <p:cNvPr id="62470" name="TextBox 7"/>
          <p:cNvSpPr/>
          <p:nvPr/>
        </p:nvSpPr>
        <p:spPr>
          <a:xfrm>
            <a:off x="76200" y="3060700"/>
            <a:ext cx="8991600" cy="3416300"/>
          </a:xfrm>
          <a:prstGeom prst="rect">
            <a:avLst/>
          </a:prstGeom>
          <a:noFill/>
          <a:ln w="9525">
            <a:noFill/>
          </a:ln>
        </p:spPr>
        <p:txBody>
          <a:bodyPr wrap="square" anchor="t" anchorCtr="0"/>
          <a:p>
            <a:pPr marL="347980" indent="-347980" algn="just">
              <a:lnSpc>
                <a:spcPct val="120000"/>
              </a:lnSpc>
              <a:buClr>
                <a:srgbClr val="C00000"/>
              </a:buClr>
              <a:buSzPct val="80000"/>
              <a:buFont typeface="Wingdings" panose="05000000000000000000" pitchFamily="2" charset="2"/>
              <a:buChar char="q"/>
            </a:pPr>
            <a:r>
              <a:rPr lang="en-US" altLang="zh-CN" b="1">
                <a:solidFill>
                  <a:srgbClr val="0070C0"/>
                </a:solidFill>
                <a:latin typeface="Cambria" panose="02040503050406030204" pitchFamily="18" charset="0"/>
              </a:rPr>
              <a:t>if</a:t>
            </a:r>
            <a:r>
              <a:rPr lang="en-US" altLang="zh-CN">
                <a:latin typeface="Cambria" panose="02040503050406030204" pitchFamily="18" charset="0"/>
              </a:rPr>
              <a:t> the tree is empty return false</a:t>
            </a:r>
            <a:endParaRPr lang="en-US" altLang="zh-CN">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b="1">
                <a:solidFill>
                  <a:srgbClr val="0070C0"/>
                </a:solidFill>
                <a:latin typeface="Cambria" panose="02040503050406030204" pitchFamily="18" charset="0"/>
              </a:rPr>
              <a:t>else</a:t>
            </a:r>
            <a:r>
              <a:rPr lang="en-US" altLang="zh-CN">
                <a:latin typeface="Cambria" panose="02040503050406030204" pitchFamily="18" charset="0"/>
              </a:rPr>
              <a:t> attempt to locate the node containing the target using the binary search  algorithm:</a:t>
            </a:r>
            <a:endParaRPr lang="en-US" altLang="zh-CN">
              <a:latin typeface="Cambria" panose="02040503050406030204" pitchFamily="18" charset="0"/>
            </a:endParaRPr>
          </a:p>
          <a:p>
            <a:pPr marL="1259205" lvl="2" indent="-347980" algn="just" eaLnBrk="1" latinLnBrk="0" hangingPunct="1">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if the target is not found return false</a:t>
            </a:r>
            <a:endParaRPr lang="en-US" altLang="zh-CN">
              <a:latin typeface="Cambria" panose="02040503050406030204" pitchFamily="18" charset="0"/>
            </a:endParaRPr>
          </a:p>
          <a:p>
            <a:pPr marL="1259205" lvl="2" indent="-347980" algn="just" eaLnBrk="1" latinLnBrk="0" hangingPunct="1">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else the target is found,  then remove its node &amp; return true. Now while removing the node four cases may happen</a:t>
            </a:r>
            <a:endParaRPr lang="en-US" altLang="zh-CN">
              <a:latin typeface="Cambria" panose="02040503050406030204" pitchFamily="18" charset="0"/>
            </a:endParaRPr>
          </a:p>
          <a:p>
            <a:pPr marL="1716405" lvl="3" indent="-347980" algn="just" eaLnBrk="1" latinLnBrk="0" hangingPunct="1">
              <a:lnSpc>
                <a:spcPct val="120000"/>
              </a:lnSpc>
              <a:buClr>
                <a:srgbClr val="C00000"/>
              </a:buClr>
              <a:buSzPct val="80000"/>
              <a:buFont typeface="Wingdings" panose="05000000000000000000" pitchFamily="2" charset="2"/>
              <a:buChar char="q"/>
            </a:pPr>
            <a:r>
              <a:rPr lang="en-US" altLang="zh-CN" b="1">
                <a:latin typeface="Cambria" panose="02040503050406030204" pitchFamily="18" charset="0"/>
              </a:rPr>
              <a:t>Case 1</a:t>
            </a:r>
            <a:r>
              <a:rPr lang="en-US" altLang="zh-CN">
                <a:latin typeface="Cambria" panose="02040503050406030204" pitchFamily="18" charset="0"/>
              </a:rPr>
              <a:t> - if the node has 2 empty subtrees</a:t>
            </a:r>
            <a:endParaRPr lang="en-US" altLang="zh-CN">
              <a:latin typeface="Cambria" panose="02040503050406030204" pitchFamily="18" charset="0"/>
            </a:endParaRPr>
          </a:p>
          <a:p>
            <a:pPr marL="1716405" lvl="3" indent="-347980" algn="just" eaLnBrk="1" latinLnBrk="0" hangingPunct="1">
              <a:lnSpc>
                <a:spcPct val="120000"/>
              </a:lnSpc>
              <a:buClr>
                <a:srgbClr val="C00000"/>
              </a:buClr>
              <a:buSzPct val="80000"/>
              <a:buFont typeface="Wingdings" panose="05000000000000000000" pitchFamily="2" charset="2"/>
              <a:buChar char="q"/>
            </a:pPr>
            <a:r>
              <a:rPr lang="en-US" altLang="zh-CN" b="1">
                <a:latin typeface="Cambria" panose="02040503050406030204" pitchFamily="18" charset="0"/>
              </a:rPr>
              <a:t>Case 2</a:t>
            </a:r>
            <a:r>
              <a:rPr lang="en-US" altLang="zh-CN">
                <a:latin typeface="Cambria" panose="02040503050406030204" pitchFamily="18" charset="0"/>
              </a:rPr>
              <a:t> - if the node has a left and a right subtree</a:t>
            </a:r>
            <a:endParaRPr lang="en-US" altLang="zh-CN">
              <a:latin typeface="Cambria" panose="02040503050406030204" pitchFamily="18" charset="0"/>
            </a:endParaRPr>
          </a:p>
          <a:p>
            <a:pPr marL="1716405" lvl="3" indent="-347980" algn="just" eaLnBrk="1" latinLnBrk="0" hangingPunct="1">
              <a:lnSpc>
                <a:spcPct val="120000"/>
              </a:lnSpc>
              <a:buClr>
                <a:srgbClr val="C00000"/>
              </a:buClr>
              <a:buSzPct val="80000"/>
              <a:buFont typeface="Wingdings" panose="05000000000000000000" pitchFamily="2" charset="2"/>
              <a:buChar char="q"/>
            </a:pPr>
            <a:r>
              <a:rPr lang="en-US" altLang="zh-CN" b="1">
                <a:latin typeface="Cambria" panose="02040503050406030204" pitchFamily="18" charset="0"/>
              </a:rPr>
              <a:t>Case 3 </a:t>
            </a:r>
            <a:r>
              <a:rPr lang="en-US" altLang="zh-CN">
                <a:latin typeface="Cambria" panose="02040503050406030204" pitchFamily="18" charset="0"/>
              </a:rPr>
              <a:t>- if  the node has no left child</a:t>
            </a:r>
            <a:endParaRPr lang="en-US" altLang="zh-CN">
              <a:latin typeface="Cambria" panose="02040503050406030204" pitchFamily="18" charset="0"/>
            </a:endParaRPr>
          </a:p>
          <a:p>
            <a:pPr marL="1716405" lvl="3" indent="-347980" algn="just" eaLnBrk="1" latinLnBrk="0" hangingPunct="1">
              <a:lnSpc>
                <a:spcPct val="120000"/>
              </a:lnSpc>
              <a:buClr>
                <a:srgbClr val="C00000"/>
              </a:buClr>
              <a:buSzPct val="80000"/>
              <a:buFont typeface="Wingdings" panose="05000000000000000000" pitchFamily="2" charset="2"/>
              <a:buChar char="q"/>
            </a:pPr>
            <a:r>
              <a:rPr lang="en-US" altLang="zh-CN" b="1">
                <a:latin typeface="Cambria" panose="02040503050406030204" pitchFamily="18" charset="0"/>
              </a:rPr>
              <a:t>Case 4</a:t>
            </a:r>
            <a:r>
              <a:rPr lang="en-US" altLang="zh-CN">
                <a:latin typeface="Cambria" panose="02040503050406030204" pitchFamily="18" charset="0"/>
              </a:rPr>
              <a:t> - if the node has no right child</a:t>
            </a:r>
            <a:endParaRPr lang="en-US" altLang="zh-CN">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69"/>
                                        </p:tgtEl>
                                        <p:attrNameLst>
                                          <p:attrName>style.visibility</p:attrName>
                                        </p:attrNameLst>
                                      </p:cBhvr>
                                      <p:to>
                                        <p:strVal val="visible"/>
                                      </p:to>
                                    </p:set>
                                    <p:animEffect transition="in" filter="fade">
                                      <p:cBhvr>
                                        <p:cTn id="7" dur="2000"/>
                                        <p:tgtEl>
                                          <p:spTgt spid="624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469">
                                            <p:txEl>
                                              <p:charRg st="0" end="24"/>
                                            </p:txEl>
                                          </p:spTgt>
                                        </p:tgtEl>
                                        <p:attrNameLst>
                                          <p:attrName>style.visibility</p:attrName>
                                        </p:attrNameLst>
                                      </p:cBhvr>
                                      <p:to>
                                        <p:strVal val="visible"/>
                                      </p:to>
                                    </p:set>
                                    <p:animEffect transition="in" filter="fade">
                                      <p:cBhvr>
                                        <p:cTn id="10" dur="2000"/>
                                        <p:tgtEl>
                                          <p:spTgt spid="62469">
                                            <p:txEl>
                                              <p:charRg st="0" end="2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470">
                                            <p:txEl>
                                              <p:charRg st="0" end="34"/>
                                            </p:txEl>
                                          </p:spTgt>
                                        </p:tgtEl>
                                        <p:attrNameLst>
                                          <p:attrName>style.visibility</p:attrName>
                                        </p:attrNameLst>
                                      </p:cBhvr>
                                      <p:to>
                                        <p:strVal val="visible"/>
                                      </p:to>
                                    </p:set>
                                    <p:animEffect transition="in" filter="fade">
                                      <p:cBhvr>
                                        <p:cTn id="13" dur="2000"/>
                                        <p:tgtEl>
                                          <p:spTgt spid="62470">
                                            <p:txEl>
                                              <p:charRg st="0" end="3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470">
                                            <p:txEl>
                                              <p:charRg st="34" end="124"/>
                                            </p:txEl>
                                          </p:spTgt>
                                        </p:tgtEl>
                                        <p:attrNameLst>
                                          <p:attrName>style.visibility</p:attrName>
                                        </p:attrNameLst>
                                      </p:cBhvr>
                                      <p:to>
                                        <p:strVal val="visible"/>
                                      </p:to>
                                    </p:set>
                                    <p:animEffect transition="in" filter="fade">
                                      <p:cBhvr>
                                        <p:cTn id="16" dur="2000"/>
                                        <p:tgtEl>
                                          <p:spTgt spid="62470">
                                            <p:txEl>
                                              <p:charRg st="34" end="12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470">
                                            <p:txEl>
                                              <p:charRg st="124" end="164"/>
                                            </p:txEl>
                                          </p:spTgt>
                                        </p:tgtEl>
                                        <p:attrNameLst>
                                          <p:attrName>style.visibility</p:attrName>
                                        </p:attrNameLst>
                                      </p:cBhvr>
                                      <p:to>
                                        <p:strVal val="visible"/>
                                      </p:to>
                                    </p:set>
                                    <p:animEffect transition="in" filter="fade">
                                      <p:cBhvr>
                                        <p:cTn id="19" dur="2000"/>
                                        <p:tgtEl>
                                          <p:spTgt spid="62470">
                                            <p:txEl>
                                              <p:charRg st="124" end="16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2470">
                                            <p:txEl>
                                              <p:charRg st="164" end="277"/>
                                            </p:txEl>
                                          </p:spTgt>
                                        </p:tgtEl>
                                        <p:attrNameLst>
                                          <p:attrName>style.visibility</p:attrName>
                                        </p:attrNameLst>
                                      </p:cBhvr>
                                      <p:to>
                                        <p:strVal val="visible"/>
                                      </p:to>
                                    </p:set>
                                    <p:animEffect transition="in" filter="fade">
                                      <p:cBhvr>
                                        <p:cTn id="22" dur="2000"/>
                                        <p:tgtEl>
                                          <p:spTgt spid="62470">
                                            <p:txEl>
                                              <p:charRg st="164" end="277"/>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2470">
                                            <p:txEl>
                                              <p:charRg st="277" end="319"/>
                                            </p:txEl>
                                          </p:spTgt>
                                        </p:tgtEl>
                                        <p:attrNameLst>
                                          <p:attrName>style.visibility</p:attrName>
                                        </p:attrNameLst>
                                      </p:cBhvr>
                                      <p:to>
                                        <p:strVal val="visible"/>
                                      </p:to>
                                    </p:set>
                                    <p:animEffect transition="in" filter="fade">
                                      <p:cBhvr>
                                        <p:cTn id="25" dur="2000"/>
                                        <p:tgtEl>
                                          <p:spTgt spid="62470">
                                            <p:txEl>
                                              <p:charRg st="277" end="319"/>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2470">
                                            <p:txEl>
                                              <p:charRg st="319" end="371"/>
                                            </p:txEl>
                                          </p:spTgt>
                                        </p:tgtEl>
                                        <p:attrNameLst>
                                          <p:attrName>style.visibility</p:attrName>
                                        </p:attrNameLst>
                                      </p:cBhvr>
                                      <p:to>
                                        <p:strVal val="visible"/>
                                      </p:to>
                                    </p:set>
                                    <p:animEffect transition="in" filter="fade">
                                      <p:cBhvr>
                                        <p:cTn id="28" dur="2000"/>
                                        <p:tgtEl>
                                          <p:spTgt spid="62470">
                                            <p:txEl>
                                              <p:charRg st="319" end="37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2470">
                                            <p:txEl>
                                              <p:charRg st="371" end="411"/>
                                            </p:txEl>
                                          </p:spTgt>
                                        </p:tgtEl>
                                        <p:attrNameLst>
                                          <p:attrName>style.visibility</p:attrName>
                                        </p:attrNameLst>
                                      </p:cBhvr>
                                      <p:to>
                                        <p:strVal val="visible"/>
                                      </p:to>
                                    </p:set>
                                    <p:animEffect transition="in" filter="fade">
                                      <p:cBhvr>
                                        <p:cTn id="31" dur="2000"/>
                                        <p:tgtEl>
                                          <p:spTgt spid="62470">
                                            <p:txEl>
                                              <p:charRg st="371" end="411"/>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470">
                                            <p:txEl>
                                              <p:charRg st="411" end="451"/>
                                            </p:txEl>
                                          </p:spTgt>
                                        </p:tgtEl>
                                        <p:attrNameLst>
                                          <p:attrName>style.visibility</p:attrName>
                                        </p:attrNameLst>
                                      </p:cBhvr>
                                      <p:to>
                                        <p:strVal val="visible"/>
                                      </p:to>
                                    </p:set>
                                    <p:animEffect transition="in" filter="fade">
                                      <p:cBhvr>
                                        <p:cTn id="34" dur="2000"/>
                                        <p:tgtEl>
                                          <p:spTgt spid="62470">
                                            <p:txEl>
                                              <p:charRg st="411" end="45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uiExpand="1" build="allAtOnce"/>
      <p:bldP spid="62470" grpId="1" animBg="1" uiExpand="1"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BST – Deletion – Case 1</a:t>
            </a:r>
            <a:endParaRPr lang="en-US" altLang="zh-CN" b="1">
              <a:solidFill>
                <a:schemeClr val="tx1"/>
              </a:solidFill>
              <a:latin typeface="Cambria" panose="02040503050406030204" pitchFamily="18" charset="0"/>
            </a:endParaRPr>
          </a:p>
        </p:txBody>
      </p:sp>
      <p:pic>
        <p:nvPicPr>
          <p:cNvPr id="12800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28003" name="Line 2"/>
          <p:cNvSpPr/>
          <p:nvPr/>
        </p:nvSpPr>
        <p:spPr>
          <a:xfrm flipV="1">
            <a:off x="2209800" y="3873500"/>
            <a:ext cx="6858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28004" name="Line 3"/>
          <p:cNvSpPr/>
          <p:nvPr/>
        </p:nvSpPr>
        <p:spPr>
          <a:xfrm>
            <a:off x="3276600" y="3873500"/>
            <a:ext cx="6096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28005" name="Line 4"/>
          <p:cNvSpPr/>
          <p:nvPr/>
        </p:nvSpPr>
        <p:spPr>
          <a:xfrm>
            <a:off x="2209800" y="4635500"/>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28006" name="Line 5"/>
          <p:cNvSpPr/>
          <p:nvPr/>
        </p:nvSpPr>
        <p:spPr>
          <a:xfrm flipV="1">
            <a:off x="3505200" y="4635500"/>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28007" name="Line 11"/>
          <p:cNvSpPr/>
          <p:nvPr/>
        </p:nvSpPr>
        <p:spPr>
          <a:xfrm>
            <a:off x="4267200" y="4635500"/>
            <a:ext cx="4572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3497" name="Line 12"/>
          <p:cNvSpPr/>
          <p:nvPr/>
        </p:nvSpPr>
        <p:spPr>
          <a:xfrm flipV="1">
            <a:off x="1447800" y="4635500"/>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3498" name="Line 17"/>
          <p:cNvSpPr/>
          <p:nvPr/>
        </p:nvSpPr>
        <p:spPr>
          <a:xfrm flipV="1">
            <a:off x="5867400" y="3949700"/>
            <a:ext cx="6858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3499" name="Line 18"/>
          <p:cNvSpPr/>
          <p:nvPr/>
        </p:nvSpPr>
        <p:spPr>
          <a:xfrm>
            <a:off x="6934200" y="3949700"/>
            <a:ext cx="6096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3500" name="Line 19"/>
          <p:cNvSpPr/>
          <p:nvPr/>
        </p:nvSpPr>
        <p:spPr>
          <a:xfrm>
            <a:off x="5867400" y="4711700"/>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3501" name="Line 20"/>
          <p:cNvSpPr/>
          <p:nvPr/>
        </p:nvSpPr>
        <p:spPr>
          <a:xfrm flipV="1">
            <a:off x="7162800" y="4711700"/>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3502" name="Line 26"/>
          <p:cNvSpPr/>
          <p:nvPr/>
        </p:nvSpPr>
        <p:spPr>
          <a:xfrm>
            <a:off x="7848600" y="4635500"/>
            <a:ext cx="4572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28014" name="Rectangle 30"/>
          <p:cNvSpPr/>
          <p:nvPr/>
        </p:nvSpPr>
        <p:spPr>
          <a:xfrm>
            <a:off x="127000" y="1600200"/>
            <a:ext cx="8864600" cy="1292225"/>
          </a:xfrm>
          <a:prstGeom prst="rect">
            <a:avLst/>
          </a:prstGeom>
          <a:noFill/>
          <a:ln w="9525">
            <a:noFill/>
          </a:ln>
        </p:spPr>
        <p:txBody>
          <a:bodyPr wrap="square" anchor="t" anchorCtr="0"/>
          <a:p>
            <a:r>
              <a:rPr lang="en-US" altLang="zh-CN" sz="2600" b="1">
                <a:latin typeface="Cambria" panose="02040503050406030204" pitchFamily="18" charset="0"/>
              </a:rPr>
              <a:t>Case 1</a:t>
            </a:r>
            <a:r>
              <a:rPr lang="en-US" altLang="zh-CN" sz="2600">
                <a:latin typeface="Cambria" panose="02040503050406030204" pitchFamily="18" charset="0"/>
              </a:rPr>
              <a:t>: removing a node with 2 empty subtrees</a:t>
            </a:r>
            <a:endParaRPr lang="en-US" altLang="zh-CN" sz="2600">
              <a:latin typeface="Cambria" panose="02040503050406030204" pitchFamily="18" charset="0"/>
            </a:endParaRPr>
          </a:p>
          <a:p>
            <a:r>
              <a:rPr lang="en-US" altLang="zh-CN" sz="2600" b="1">
                <a:latin typeface="Cambria" panose="02040503050406030204" pitchFamily="18" charset="0"/>
              </a:rPr>
              <a:t>Action</a:t>
            </a:r>
            <a:r>
              <a:rPr lang="en-US" altLang="zh-CN" sz="2600">
                <a:latin typeface="Cambria" panose="02040503050406030204" pitchFamily="18" charset="0"/>
              </a:rPr>
              <a:t>: replace the link in the parent with  null and delete the node</a:t>
            </a:r>
            <a:endParaRPr lang="en-US" altLang="zh-CN" sz="2600">
              <a:latin typeface="Cambria" panose="02040503050406030204" pitchFamily="18" charset="0"/>
            </a:endParaRPr>
          </a:p>
        </p:txBody>
      </p:sp>
      <p:sp>
        <p:nvSpPr>
          <p:cNvPr id="128015" name="Rectangle 31"/>
          <p:cNvSpPr/>
          <p:nvPr/>
        </p:nvSpPr>
        <p:spPr>
          <a:xfrm>
            <a:off x="152400" y="3340100"/>
            <a:ext cx="1052513" cy="461963"/>
          </a:xfrm>
          <a:prstGeom prst="rect">
            <a:avLst/>
          </a:prstGeom>
          <a:noFill/>
          <a:ln w="9525">
            <a:noFill/>
          </a:ln>
        </p:spPr>
        <p:txBody>
          <a:bodyPr wrap="none" anchor="t" anchorCtr="0"/>
          <a:p>
            <a:pPr>
              <a:spcBef>
                <a:spcPct val="50000"/>
              </a:spcBef>
            </a:pPr>
            <a:r>
              <a:rPr lang="en-US" altLang="zh-CN" sz="2400">
                <a:latin typeface="Cambria" panose="02040503050406030204" pitchFamily="18" charset="0"/>
              </a:rPr>
              <a:t>Parent</a:t>
            </a:r>
            <a:endParaRPr lang="en-US" altLang="zh-CN" sz="2400">
              <a:latin typeface="Cambria" panose="02040503050406030204" pitchFamily="18" charset="0"/>
            </a:endParaRPr>
          </a:p>
        </p:txBody>
      </p:sp>
      <p:sp>
        <p:nvSpPr>
          <p:cNvPr id="128016" name="Rectangle 34"/>
          <p:cNvSpPr/>
          <p:nvPr/>
        </p:nvSpPr>
        <p:spPr>
          <a:xfrm>
            <a:off x="403225" y="4402138"/>
            <a:ext cx="358775" cy="461962"/>
          </a:xfrm>
          <a:prstGeom prst="rect">
            <a:avLst/>
          </a:prstGeom>
          <a:noFill/>
          <a:ln w="9525">
            <a:noFill/>
          </a:ln>
        </p:spPr>
        <p:txBody>
          <a:bodyPr wrap="none" anchor="t" anchorCtr="0"/>
          <a:p>
            <a:pPr>
              <a:spcBef>
                <a:spcPct val="50000"/>
              </a:spcBef>
            </a:pPr>
            <a:r>
              <a:rPr lang="en-US" altLang="zh-CN" sz="2400" b="1">
                <a:latin typeface="Cambria" panose="02040503050406030204" pitchFamily="18" charset="0"/>
              </a:rPr>
              <a:t>Z</a:t>
            </a:r>
            <a:endParaRPr lang="en-US" altLang="zh-CN" sz="2400" b="1">
              <a:latin typeface="Cambria" panose="02040503050406030204" pitchFamily="18" charset="0"/>
            </a:endParaRPr>
          </a:p>
        </p:txBody>
      </p:sp>
      <p:sp>
        <p:nvSpPr>
          <p:cNvPr id="128017" name="Line 35"/>
          <p:cNvSpPr/>
          <p:nvPr/>
        </p:nvSpPr>
        <p:spPr>
          <a:xfrm>
            <a:off x="1203325" y="3721100"/>
            <a:ext cx="625475" cy="457200"/>
          </a:xfrm>
          <a:prstGeom prst="line">
            <a:avLst/>
          </a:prstGeom>
          <a:ln w="19050" cap="flat" cmpd="sng">
            <a:solidFill>
              <a:srgbClr val="000000"/>
            </a:solidFill>
            <a:prstDash val="solid"/>
            <a:round/>
            <a:headEnd type="none" w="med" len="med"/>
            <a:tailEnd type="triangle" w="med" len="med"/>
          </a:ln>
          <a:effectLst>
            <a:outerShdw dist="30000" dir="5400000" rotWithShape="0">
              <a:srgbClr val="000000">
                <a:alpha val="45000"/>
              </a:srgbClr>
            </a:outerShdw>
          </a:effectLst>
        </p:spPr>
        <p:txBody>
          <a:bodyPr anchor="ctr" anchorCtr="0"/>
          <a:p>
            <a:endParaRPr lang="en-US" altLang="zh-CN">
              <a:latin typeface="Arial" panose="020B0604020202020204"/>
            </a:endParaRPr>
          </a:p>
        </p:txBody>
      </p:sp>
      <p:sp>
        <p:nvSpPr>
          <p:cNvPr id="128018" name="Line 36"/>
          <p:cNvSpPr/>
          <p:nvPr/>
        </p:nvSpPr>
        <p:spPr>
          <a:xfrm>
            <a:off x="665163" y="4635500"/>
            <a:ext cx="539750" cy="381000"/>
          </a:xfrm>
          <a:prstGeom prst="line">
            <a:avLst/>
          </a:prstGeom>
          <a:ln w="19050" cap="flat" cmpd="sng">
            <a:solidFill>
              <a:srgbClr val="000000"/>
            </a:solidFill>
            <a:prstDash val="solid"/>
            <a:round/>
            <a:headEnd type="none" w="med" len="med"/>
            <a:tailEnd type="triangle" w="med" len="med"/>
          </a:ln>
          <a:effectLst>
            <a:outerShdw dist="30000" dir="5400000" rotWithShape="0">
              <a:srgbClr val="000000">
                <a:alpha val="45000"/>
              </a:srgbClr>
            </a:outerShdw>
          </a:effectLst>
        </p:spPr>
        <p:txBody>
          <a:bodyPr anchor="ctr" anchorCtr="0"/>
          <a:p>
            <a:endParaRPr lang="en-US" altLang="zh-CN">
              <a:latin typeface="Arial" panose="020B0604020202020204"/>
            </a:endParaRPr>
          </a:p>
        </p:txBody>
      </p:sp>
      <p:sp>
        <p:nvSpPr>
          <p:cNvPr id="128019" name="Text Box 38"/>
          <p:cNvSpPr/>
          <p:nvPr/>
        </p:nvSpPr>
        <p:spPr>
          <a:xfrm>
            <a:off x="3124200" y="2784475"/>
            <a:ext cx="3276600" cy="954088"/>
          </a:xfrm>
          <a:prstGeom prst="rect">
            <a:avLst/>
          </a:prstGeom>
          <a:noFill/>
          <a:ln w="9525">
            <a:noFill/>
          </a:ln>
        </p:spPr>
        <p:txBody>
          <a:bodyPr anchor="t" anchorCtr="0"/>
          <a:p>
            <a:pPr algn="ctr"/>
            <a:r>
              <a:rPr lang="en-US" altLang="zh-CN" sz="2800" b="1">
                <a:latin typeface="Cambria" panose="02040503050406030204" pitchFamily="18" charset="0"/>
              </a:rPr>
              <a:t>Removing  4</a:t>
            </a:r>
            <a:endParaRPr lang="en-US" altLang="zh-CN" sz="2800" b="1">
              <a:latin typeface="Cambria" panose="02040503050406030204" pitchFamily="18" charset="0"/>
            </a:endParaRPr>
          </a:p>
          <a:p>
            <a:pPr algn="ctr"/>
            <a:endParaRPr lang="en-US" altLang="zh-CN" sz="2800">
              <a:latin typeface="Cambria" panose="02040503050406030204" pitchFamily="18" charset="0"/>
            </a:endParaRPr>
          </a:p>
        </p:txBody>
      </p:sp>
      <p:sp>
        <p:nvSpPr>
          <p:cNvPr id="128020" name="Oval 26"/>
          <p:cNvSpPr/>
          <p:nvPr/>
        </p:nvSpPr>
        <p:spPr>
          <a:xfrm>
            <a:off x="1752600" y="41783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5</a:t>
            </a:r>
            <a:endParaRPr lang="en-US" altLang="zh-CN" sz="2800" b="1">
              <a:latin typeface="Cambria" panose="02040503050406030204" pitchFamily="18" charset="0"/>
            </a:endParaRPr>
          </a:p>
        </p:txBody>
      </p:sp>
      <p:sp>
        <p:nvSpPr>
          <p:cNvPr id="63510" name="Oval 27"/>
          <p:cNvSpPr/>
          <p:nvPr/>
        </p:nvSpPr>
        <p:spPr>
          <a:xfrm>
            <a:off x="1104900" y="4953000"/>
            <a:ext cx="533400" cy="533400"/>
          </a:xfrm>
          <a:prstGeom prst="ellipse">
            <a:avLst/>
          </a:prstGeom>
          <a:solidFill>
            <a:srgbClr val="FF0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4</a:t>
            </a:r>
            <a:endParaRPr lang="en-US" altLang="zh-CN" sz="2800" b="1">
              <a:latin typeface="Cambria" panose="02040503050406030204" pitchFamily="18" charset="0"/>
            </a:endParaRPr>
          </a:p>
        </p:txBody>
      </p:sp>
      <p:sp>
        <p:nvSpPr>
          <p:cNvPr id="128022" name="Oval 28"/>
          <p:cNvSpPr/>
          <p:nvPr/>
        </p:nvSpPr>
        <p:spPr>
          <a:xfrm>
            <a:off x="2819400" y="35687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7</a:t>
            </a:r>
            <a:endParaRPr lang="en-US" altLang="zh-CN" sz="2800" b="1">
              <a:latin typeface="Cambria" panose="02040503050406030204" pitchFamily="18" charset="0"/>
            </a:endParaRPr>
          </a:p>
        </p:txBody>
      </p:sp>
      <p:sp>
        <p:nvSpPr>
          <p:cNvPr id="128023" name="Oval 29"/>
          <p:cNvSpPr/>
          <p:nvPr/>
        </p:nvSpPr>
        <p:spPr>
          <a:xfrm>
            <a:off x="3810000" y="41783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9</a:t>
            </a:r>
            <a:endParaRPr lang="en-US" altLang="zh-CN" sz="2800" b="1">
              <a:latin typeface="Cambria" panose="02040503050406030204" pitchFamily="18" charset="0"/>
            </a:endParaRPr>
          </a:p>
        </p:txBody>
      </p:sp>
      <p:sp>
        <p:nvSpPr>
          <p:cNvPr id="128024" name="Oval 30"/>
          <p:cNvSpPr/>
          <p:nvPr/>
        </p:nvSpPr>
        <p:spPr>
          <a:xfrm>
            <a:off x="2362200" y="49784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6</a:t>
            </a:r>
            <a:endParaRPr lang="en-US" altLang="zh-CN" sz="2800" b="1">
              <a:latin typeface="Cambria" panose="02040503050406030204" pitchFamily="18" charset="0"/>
            </a:endParaRPr>
          </a:p>
        </p:txBody>
      </p:sp>
      <p:sp>
        <p:nvSpPr>
          <p:cNvPr id="128025" name="Oval 31"/>
          <p:cNvSpPr/>
          <p:nvPr/>
        </p:nvSpPr>
        <p:spPr>
          <a:xfrm>
            <a:off x="3200400" y="50038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8</a:t>
            </a:r>
            <a:endParaRPr lang="en-US" altLang="zh-CN" sz="2800" b="1">
              <a:latin typeface="Cambria" panose="02040503050406030204" pitchFamily="18" charset="0"/>
            </a:endParaRPr>
          </a:p>
        </p:txBody>
      </p:sp>
      <p:sp>
        <p:nvSpPr>
          <p:cNvPr id="128026" name="Oval 32"/>
          <p:cNvSpPr/>
          <p:nvPr/>
        </p:nvSpPr>
        <p:spPr>
          <a:xfrm>
            <a:off x="4364038" y="4938713"/>
            <a:ext cx="644525" cy="585787"/>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000" b="1">
                <a:latin typeface="Arial" panose="020B0604020202020204"/>
              </a:rPr>
              <a:t>10</a:t>
            </a:r>
            <a:endParaRPr lang="en-US" altLang="zh-CN" sz="2000" b="1">
              <a:latin typeface="Arial" panose="020B0604020202020204"/>
            </a:endParaRPr>
          </a:p>
        </p:txBody>
      </p:sp>
      <p:sp>
        <p:nvSpPr>
          <p:cNvPr id="63516" name="Oval 33"/>
          <p:cNvSpPr/>
          <p:nvPr/>
        </p:nvSpPr>
        <p:spPr>
          <a:xfrm>
            <a:off x="6477000" y="35687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7</a:t>
            </a:r>
            <a:endParaRPr lang="en-US" altLang="zh-CN" sz="2800" b="1">
              <a:latin typeface="Cambria" panose="02040503050406030204" pitchFamily="18" charset="0"/>
            </a:endParaRPr>
          </a:p>
        </p:txBody>
      </p:sp>
      <p:sp>
        <p:nvSpPr>
          <p:cNvPr id="63517" name="Oval 34"/>
          <p:cNvSpPr/>
          <p:nvPr/>
        </p:nvSpPr>
        <p:spPr>
          <a:xfrm>
            <a:off x="5562600" y="42545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5</a:t>
            </a:r>
            <a:endParaRPr lang="en-US" altLang="zh-CN" sz="2800" b="1">
              <a:latin typeface="Cambria" panose="02040503050406030204" pitchFamily="18" charset="0"/>
            </a:endParaRPr>
          </a:p>
        </p:txBody>
      </p:sp>
      <p:sp>
        <p:nvSpPr>
          <p:cNvPr id="63518" name="Oval 35"/>
          <p:cNvSpPr/>
          <p:nvPr/>
        </p:nvSpPr>
        <p:spPr>
          <a:xfrm>
            <a:off x="6096000" y="50292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6</a:t>
            </a:r>
            <a:endParaRPr lang="en-US" altLang="zh-CN" sz="2800" b="1">
              <a:latin typeface="Cambria" panose="02040503050406030204" pitchFamily="18" charset="0"/>
            </a:endParaRPr>
          </a:p>
        </p:txBody>
      </p:sp>
      <p:sp>
        <p:nvSpPr>
          <p:cNvPr id="63519" name="Oval 36"/>
          <p:cNvSpPr/>
          <p:nvPr/>
        </p:nvSpPr>
        <p:spPr>
          <a:xfrm>
            <a:off x="7429500" y="42291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9</a:t>
            </a:r>
            <a:endParaRPr lang="en-US" altLang="zh-CN" sz="2800" b="1">
              <a:latin typeface="Cambria" panose="02040503050406030204" pitchFamily="18" charset="0"/>
            </a:endParaRPr>
          </a:p>
        </p:txBody>
      </p:sp>
      <p:sp>
        <p:nvSpPr>
          <p:cNvPr id="63520" name="Oval 37"/>
          <p:cNvSpPr/>
          <p:nvPr/>
        </p:nvSpPr>
        <p:spPr>
          <a:xfrm>
            <a:off x="8142288" y="4940300"/>
            <a:ext cx="646112" cy="587375"/>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000" b="1">
                <a:latin typeface="Arial" panose="020B0604020202020204"/>
              </a:rPr>
              <a:t>10</a:t>
            </a:r>
            <a:endParaRPr lang="en-US" altLang="zh-CN" sz="2000" b="1">
              <a:latin typeface="Arial" panose="020B0604020202020204"/>
            </a:endParaRPr>
          </a:p>
        </p:txBody>
      </p:sp>
      <p:sp>
        <p:nvSpPr>
          <p:cNvPr id="63521" name="Oval 38"/>
          <p:cNvSpPr/>
          <p:nvPr/>
        </p:nvSpPr>
        <p:spPr>
          <a:xfrm>
            <a:off x="6770688" y="50165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8</a:t>
            </a:r>
            <a:endParaRPr lang="en-US" altLang="zh-CN" sz="2800" b="1">
              <a:latin typeface="Cambria" panose="02040503050406030204" pitchFamily="18" charset="0"/>
            </a:endParaRPr>
          </a:p>
        </p:txBody>
      </p:sp>
      <p:sp>
        <p:nvSpPr>
          <p:cNvPr id="128033" name="Rectangle 30"/>
          <p:cNvSpPr/>
          <p:nvPr/>
        </p:nvSpPr>
        <p:spPr>
          <a:xfrm>
            <a:off x="1295400" y="6000750"/>
            <a:ext cx="6553200" cy="400050"/>
          </a:xfrm>
          <a:prstGeom prst="rect">
            <a:avLst/>
          </a:prstGeom>
          <a:noFill/>
          <a:ln w="9525">
            <a:noFill/>
          </a:ln>
        </p:spPr>
        <p:txBody>
          <a:bodyPr wrap="square" anchor="t" anchorCtr="0"/>
          <a:p>
            <a:pPr algn="ctr"/>
            <a:r>
              <a:rPr lang="en-US" altLang="zh-CN" sz="2000" i="1">
                <a:solidFill>
                  <a:srgbClr val="C00000"/>
                </a:solidFill>
                <a:latin typeface="Cambria" panose="02040503050406030204" pitchFamily="18" charset="0"/>
              </a:rPr>
              <a:t>Z points to the node which is to be deleted from the tree  </a:t>
            </a:r>
            <a:endParaRPr lang="en-US" altLang="zh-CN" sz="2000" i="1">
              <a:solidFill>
                <a:srgbClr val="C00000"/>
              </a:solidFill>
              <a:latin typeface="Cambria" panose="020405030504060302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3510"/>
                                        </p:tgtEl>
                                      </p:cBhvr>
                                    </p:animEffect>
                                    <p:set>
                                      <p:cBhvr>
                                        <p:cTn id="7" dur="1" fill="hold">
                                          <p:stCondLst>
                                            <p:cond delay="499"/>
                                          </p:stCondLst>
                                        </p:cTn>
                                        <p:tgtEl>
                                          <p:spTgt spid="63510"/>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63497"/>
                                        </p:tgtEl>
                                      </p:cBhvr>
                                    </p:animEffect>
                                    <p:set>
                                      <p:cBhvr>
                                        <p:cTn id="10" dur="1" fill="hold">
                                          <p:stCondLst>
                                            <p:cond delay="499"/>
                                          </p:stCondLst>
                                        </p:cTn>
                                        <p:tgtEl>
                                          <p:spTgt spid="634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grpId="0" nodeType="clickEffect">
                                  <p:stCondLst>
                                    <p:cond delay="0"/>
                                  </p:stCondLst>
                                  <p:childTnLst>
                                    <p:set>
                                      <p:cBhvr>
                                        <p:cTn id="14" dur="1" fill="hold">
                                          <p:stCondLst>
                                            <p:cond delay="0"/>
                                          </p:stCondLst>
                                        </p:cTn>
                                        <p:tgtEl>
                                          <p:spTgt spid="63516"/>
                                        </p:tgtEl>
                                        <p:attrNameLst>
                                          <p:attrName>style.visibility</p:attrName>
                                        </p:attrNameLst>
                                      </p:cBhvr>
                                      <p:to>
                                        <p:strVal val="visible"/>
                                      </p:to>
                                    </p:set>
                                    <p:animEffect transition="in" filter="plus(in)">
                                      <p:cBhvr>
                                        <p:cTn id="15" dur="2000"/>
                                        <p:tgtEl>
                                          <p:spTgt spid="63516"/>
                                        </p:tgtEl>
                                      </p:cBhvr>
                                    </p:animEffect>
                                  </p:childTnLst>
                                </p:cTn>
                              </p:par>
                              <p:par>
                                <p:cTn id="16" presetID="13" presetClass="entr" presetSubtype="16" fill="hold" nodeType="withEffect">
                                  <p:stCondLst>
                                    <p:cond delay="0"/>
                                  </p:stCondLst>
                                  <p:childTnLst>
                                    <p:set>
                                      <p:cBhvr>
                                        <p:cTn id="17" dur="1" fill="hold">
                                          <p:stCondLst>
                                            <p:cond delay="0"/>
                                          </p:stCondLst>
                                        </p:cTn>
                                        <p:tgtEl>
                                          <p:spTgt spid="63498"/>
                                        </p:tgtEl>
                                        <p:attrNameLst>
                                          <p:attrName>style.visibility</p:attrName>
                                        </p:attrNameLst>
                                      </p:cBhvr>
                                      <p:to>
                                        <p:strVal val="visible"/>
                                      </p:to>
                                    </p:set>
                                    <p:animEffect transition="in" filter="plus(in)">
                                      <p:cBhvr>
                                        <p:cTn id="18" dur="2000"/>
                                        <p:tgtEl>
                                          <p:spTgt spid="63498"/>
                                        </p:tgtEl>
                                      </p:cBhvr>
                                    </p:animEffect>
                                  </p:childTnLst>
                                </p:cTn>
                              </p:par>
                              <p:par>
                                <p:cTn id="19" presetID="13" presetClass="entr" presetSubtype="16" fill="hold" grpId="0" nodeType="withEffect">
                                  <p:stCondLst>
                                    <p:cond delay="0"/>
                                  </p:stCondLst>
                                  <p:childTnLst>
                                    <p:set>
                                      <p:cBhvr>
                                        <p:cTn id="20" dur="1" fill="hold">
                                          <p:stCondLst>
                                            <p:cond delay="0"/>
                                          </p:stCondLst>
                                        </p:cTn>
                                        <p:tgtEl>
                                          <p:spTgt spid="63517"/>
                                        </p:tgtEl>
                                        <p:attrNameLst>
                                          <p:attrName>style.visibility</p:attrName>
                                        </p:attrNameLst>
                                      </p:cBhvr>
                                      <p:to>
                                        <p:strVal val="visible"/>
                                      </p:to>
                                    </p:set>
                                    <p:animEffect transition="in" filter="plus(in)">
                                      <p:cBhvr>
                                        <p:cTn id="21" dur="2000"/>
                                        <p:tgtEl>
                                          <p:spTgt spid="63517"/>
                                        </p:tgtEl>
                                      </p:cBhvr>
                                    </p:animEffect>
                                  </p:childTnLst>
                                </p:cTn>
                              </p:par>
                              <p:par>
                                <p:cTn id="22" presetID="13" presetClass="entr" presetSubtype="16" fill="hold" nodeType="withEffect">
                                  <p:stCondLst>
                                    <p:cond delay="0"/>
                                  </p:stCondLst>
                                  <p:childTnLst>
                                    <p:set>
                                      <p:cBhvr>
                                        <p:cTn id="23" dur="1" fill="hold">
                                          <p:stCondLst>
                                            <p:cond delay="0"/>
                                          </p:stCondLst>
                                        </p:cTn>
                                        <p:tgtEl>
                                          <p:spTgt spid="63500"/>
                                        </p:tgtEl>
                                        <p:attrNameLst>
                                          <p:attrName>style.visibility</p:attrName>
                                        </p:attrNameLst>
                                      </p:cBhvr>
                                      <p:to>
                                        <p:strVal val="visible"/>
                                      </p:to>
                                    </p:set>
                                    <p:animEffect transition="in" filter="plus(in)">
                                      <p:cBhvr>
                                        <p:cTn id="24" dur="2000"/>
                                        <p:tgtEl>
                                          <p:spTgt spid="63500"/>
                                        </p:tgtEl>
                                      </p:cBhvr>
                                    </p:animEffect>
                                  </p:childTnLst>
                                </p:cTn>
                              </p:par>
                              <p:par>
                                <p:cTn id="25" presetID="13" presetClass="entr" presetSubtype="16" fill="hold" grpId="0" nodeType="withEffect">
                                  <p:stCondLst>
                                    <p:cond delay="0"/>
                                  </p:stCondLst>
                                  <p:childTnLst>
                                    <p:set>
                                      <p:cBhvr>
                                        <p:cTn id="26" dur="1" fill="hold">
                                          <p:stCondLst>
                                            <p:cond delay="0"/>
                                          </p:stCondLst>
                                        </p:cTn>
                                        <p:tgtEl>
                                          <p:spTgt spid="63518"/>
                                        </p:tgtEl>
                                        <p:attrNameLst>
                                          <p:attrName>style.visibility</p:attrName>
                                        </p:attrNameLst>
                                      </p:cBhvr>
                                      <p:to>
                                        <p:strVal val="visible"/>
                                      </p:to>
                                    </p:set>
                                    <p:animEffect transition="in" filter="plus(in)">
                                      <p:cBhvr>
                                        <p:cTn id="27" dur="2000"/>
                                        <p:tgtEl>
                                          <p:spTgt spid="63518"/>
                                        </p:tgtEl>
                                      </p:cBhvr>
                                    </p:animEffect>
                                  </p:childTnLst>
                                </p:cTn>
                              </p:par>
                              <p:par>
                                <p:cTn id="28" presetID="13" presetClass="entr" presetSubtype="16" fill="hold" nodeType="withEffect">
                                  <p:stCondLst>
                                    <p:cond delay="0"/>
                                  </p:stCondLst>
                                  <p:childTnLst>
                                    <p:set>
                                      <p:cBhvr>
                                        <p:cTn id="29" dur="1" fill="hold">
                                          <p:stCondLst>
                                            <p:cond delay="0"/>
                                          </p:stCondLst>
                                        </p:cTn>
                                        <p:tgtEl>
                                          <p:spTgt spid="63499"/>
                                        </p:tgtEl>
                                        <p:attrNameLst>
                                          <p:attrName>style.visibility</p:attrName>
                                        </p:attrNameLst>
                                      </p:cBhvr>
                                      <p:to>
                                        <p:strVal val="visible"/>
                                      </p:to>
                                    </p:set>
                                    <p:animEffect transition="in" filter="plus(in)">
                                      <p:cBhvr>
                                        <p:cTn id="30" dur="2000"/>
                                        <p:tgtEl>
                                          <p:spTgt spid="63499"/>
                                        </p:tgtEl>
                                      </p:cBhvr>
                                    </p:animEffect>
                                  </p:childTnLst>
                                </p:cTn>
                              </p:par>
                              <p:par>
                                <p:cTn id="31" presetID="13" presetClass="entr" presetSubtype="16" fill="hold" grpId="0" nodeType="withEffect">
                                  <p:stCondLst>
                                    <p:cond delay="0"/>
                                  </p:stCondLst>
                                  <p:childTnLst>
                                    <p:set>
                                      <p:cBhvr>
                                        <p:cTn id="32" dur="1" fill="hold">
                                          <p:stCondLst>
                                            <p:cond delay="0"/>
                                          </p:stCondLst>
                                        </p:cTn>
                                        <p:tgtEl>
                                          <p:spTgt spid="63519"/>
                                        </p:tgtEl>
                                        <p:attrNameLst>
                                          <p:attrName>style.visibility</p:attrName>
                                        </p:attrNameLst>
                                      </p:cBhvr>
                                      <p:to>
                                        <p:strVal val="visible"/>
                                      </p:to>
                                    </p:set>
                                    <p:animEffect transition="in" filter="plus(in)">
                                      <p:cBhvr>
                                        <p:cTn id="33" dur="2000"/>
                                        <p:tgtEl>
                                          <p:spTgt spid="63519"/>
                                        </p:tgtEl>
                                      </p:cBhvr>
                                    </p:animEffect>
                                  </p:childTnLst>
                                </p:cTn>
                              </p:par>
                              <p:par>
                                <p:cTn id="34" presetID="13" presetClass="entr" presetSubtype="16" fill="hold" nodeType="withEffect">
                                  <p:stCondLst>
                                    <p:cond delay="0"/>
                                  </p:stCondLst>
                                  <p:childTnLst>
                                    <p:set>
                                      <p:cBhvr>
                                        <p:cTn id="35" dur="1" fill="hold">
                                          <p:stCondLst>
                                            <p:cond delay="0"/>
                                          </p:stCondLst>
                                        </p:cTn>
                                        <p:tgtEl>
                                          <p:spTgt spid="63501"/>
                                        </p:tgtEl>
                                        <p:attrNameLst>
                                          <p:attrName>style.visibility</p:attrName>
                                        </p:attrNameLst>
                                      </p:cBhvr>
                                      <p:to>
                                        <p:strVal val="visible"/>
                                      </p:to>
                                    </p:set>
                                    <p:animEffect transition="in" filter="plus(in)">
                                      <p:cBhvr>
                                        <p:cTn id="36" dur="2000"/>
                                        <p:tgtEl>
                                          <p:spTgt spid="63501"/>
                                        </p:tgtEl>
                                      </p:cBhvr>
                                    </p:animEffect>
                                  </p:childTnLst>
                                </p:cTn>
                              </p:par>
                              <p:par>
                                <p:cTn id="37" presetID="13" presetClass="entr" presetSubtype="16" fill="hold" grpId="0" nodeType="withEffect">
                                  <p:stCondLst>
                                    <p:cond delay="0"/>
                                  </p:stCondLst>
                                  <p:childTnLst>
                                    <p:set>
                                      <p:cBhvr>
                                        <p:cTn id="38" dur="1" fill="hold">
                                          <p:stCondLst>
                                            <p:cond delay="0"/>
                                          </p:stCondLst>
                                        </p:cTn>
                                        <p:tgtEl>
                                          <p:spTgt spid="63521"/>
                                        </p:tgtEl>
                                        <p:attrNameLst>
                                          <p:attrName>style.visibility</p:attrName>
                                        </p:attrNameLst>
                                      </p:cBhvr>
                                      <p:to>
                                        <p:strVal val="visible"/>
                                      </p:to>
                                    </p:set>
                                    <p:animEffect transition="in" filter="plus(in)">
                                      <p:cBhvr>
                                        <p:cTn id="39" dur="2000"/>
                                        <p:tgtEl>
                                          <p:spTgt spid="63521"/>
                                        </p:tgtEl>
                                      </p:cBhvr>
                                    </p:animEffect>
                                  </p:childTnLst>
                                </p:cTn>
                              </p:par>
                              <p:par>
                                <p:cTn id="40" presetID="13" presetClass="entr" presetSubtype="16" fill="hold" nodeType="withEffect">
                                  <p:stCondLst>
                                    <p:cond delay="0"/>
                                  </p:stCondLst>
                                  <p:childTnLst>
                                    <p:set>
                                      <p:cBhvr>
                                        <p:cTn id="41" dur="1" fill="hold">
                                          <p:stCondLst>
                                            <p:cond delay="0"/>
                                          </p:stCondLst>
                                        </p:cTn>
                                        <p:tgtEl>
                                          <p:spTgt spid="63502"/>
                                        </p:tgtEl>
                                        <p:attrNameLst>
                                          <p:attrName>style.visibility</p:attrName>
                                        </p:attrNameLst>
                                      </p:cBhvr>
                                      <p:to>
                                        <p:strVal val="visible"/>
                                      </p:to>
                                    </p:set>
                                    <p:animEffect transition="in" filter="plus(in)">
                                      <p:cBhvr>
                                        <p:cTn id="42" dur="2000"/>
                                        <p:tgtEl>
                                          <p:spTgt spid="63502"/>
                                        </p:tgtEl>
                                      </p:cBhvr>
                                    </p:animEffect>
                                  </p:childTnLst>
                                </p:cTn>
                              </p:par>
                              <p:par>
                                <p:cTn id="43" presetID="13" presetClass="entr" presetSubtype="16" fill="hold" grpId="0" nodeType="withEffect">
                                  <p:stCondLst>
                                    <p:cond delay="0"/>
                                  </p:stCondLst>
                                  <p:childTnLst>
                                    <p:set>
                                      <p:cBhvr>
                                        <p:cTn id="44" dur="1" fill="hold">
                                          <p:stCondLst>
                                            <p:cond delay="0"/>
                                          </p:stCondLst>
                                        </p:cTn>
                                        <p:tgtEl>
                                          <p:spTgt spid="63520"/>
                                        </p:tgtEl>
                                        <p:attrNameLst>
                                          <p:attrName>style.visibility</p:attrName>
                                        </p:attrNameLst>
                                      </p:cBhvr>
                                      <p:to>
                                        <p:strVal val="visible"/>
                                      </p:to>
                                    </p:set>
                                    <p:animEffect transition="in" filter="plus(in)">
                                      <p:cBhvr>
                                        <p:cTn id="45" dur="2000"/>
                                        <p:tgtEl>
                                          <p:spTgt spid="63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10" grpId="0" animBg="1"/>
      <p:bldP spid="63516" grpId="1" animBg="1"/>
      <p:bldP spid="63517" grpId="2" animBg="1"/>
      <p:bldP spid="63518" grpId="3" animBg="1"/>
      <p:bldP spid="63519" grpId="4" animBg="1"/>
      <p:bldP spid="63520" grpId="5" animBg="1"/>
      <p:bldP spid="63521" grpId="6"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BST – Deletion – Case 2</a:t>
            </a:r>
            <a:endParaRPr lang="en-US" altLang="zh-CN" b="1">
              <a:solidFill>
                <a:schemeClr val="tx1"/>
              </a:solidFill>
              <a:latin typeface="Cambria" panose="02040503050406030204" pitchFamily="18" charset="0"/>
            </a:endParaRPr>
          </a:p>
        </p:txBody>
      </p:sp>
      <p:pic>
        <p:nvPicPr>
          <p:cNvPr id="13005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30051" name="Rectangle 30"/>
          <p:cNvSpPr/>
          <p:nvPr/>
        </p:nvSpPr>
        <p:spPr>
          <a:xfrm>
            <a:off x="152400" y="1524000"/>
            <a:ext cx="8915400" cy="1292225"/>
          </a:xfrm>
          <a:prstGeom prst="rect">
            <a:avLst/>
          </a:prstGeom>
          <a:noFill/>
          <a:ln w="9525">
            <a:noFill/>
          </a:ln>
        </p:spPr>
        <p:txBody>
          <a:bodyPr wrap="square" anchor="t" anchorCtr="0"/>
          <a:p>
            <a:r>
              <a:rPr lang="en-US" altLang="zh-CN" sz="2600" b="1">
                <a:latin typeface="Cambria" panose="02040503050406030204" pitchFamily="18" charset="0"/>
              </a:rPr>
              <a:t>Case 2</a:t>
            </a:r>
            <a:r>
              <a:rPr lang="en-US" altLang="zh-CN" sz="2600">
                <a:latin typeface="Cambria" panose="02040503050406030204" pitchFamily="18" charset="0"/>
              </a:rPr>
              <a:t>: removing a node with 2 subtrees</a:t>
            </a:r>
            <a:endParaRPr lang="en-US" altLang="zh-CN" sz="2600">
              <a:latin typeface="Cambria" panose="02040503050406030204" pitchFamily="18" charset="0"/>
            </a:endParaRPr>
          </a:p>
          <a:p>
            <a:r>
              <a:rPr lang="en-US" altLang="zh-CN" sz="2600" b="1">
                <a:latin typeface="Cambria" panose="02040503050406030204" pitchFamily="18" charset="0"/>
              </a:rPr>
              <a:t>Action</a:t>
            </a:r>
            <a:r>
              <a:rPr lang="en-US" altLang="zh-CN" sz="2600">
                <a:latin typeface="Cambria" panose="02040503050406030204" pitchFamily="18" charset="0"/>
              </a:rPr>
              <a:t>: - replace the node's value with the max value in the left subtree and delete the max node in the left subtree</a:t>
            </a:r>
            <a:endParaRPr lang="en-US" altLang="zh-CN" sz="2600">
              <a:latin typeface="Cambria" panose="02040503050406030204" pitchFamily="18" charset="0"/>
            </a:endParaRPr>
          </a:p>
        </p:txBody>
      </p:sp>
      <p:sp>
        <p:nvSpPr>
          <p:cNvPr id="130052" name="Text Box 38"/>
          <p:cNvSpPr/>
          <p:nvPr/>
        </p:nvSpPr>
        <p:spPr>
          <a:xfrm>
            <a:off x="3124200" y="2784475"/>
            <a:ext cx="3276600" cy="954088"/>
          </a:xfrm>
          <a:prstGeom prst="rect">
            <a:avLst/>
          </a:prstGeom>
          <a:noFill/>
          <a:ln w="9525">
            <a:noFill/>
          </a:ln>
        </p:spPr>
        <p:txBody>
          <a:bodyPr anchor="t" anchorCtr="0"/>
          <a:p>
            <a:pPr algn="ctr"/>
            <a:r>
              <a:rPr lang="en-US" altLang="zh-CN" sz="2800" b="1">
                <a:latin typeface="Cambria" panose="02040503050406030204" pitchFamily="18" charset="0"/>
              </a:rPr>
              <a:t>Removing  7</a:t>
            </a:r>
            <a:endParaRPr lang="en-US" altLang="zh-CN" sz="2800" b="1">
              <a:latin typeface="Cambria" panose="02040503050406030204" pitchFamily="18" charset="0"/>
            </a:endParaRPr>
          </a:p>
          <a:p>
            <a:pPr algn="ctr"/>
            <a:endParaRPr lang="en-US" altLang="zh-CN" sz="2800">
              <a:latin typeface="Cambria" panose="02040503050406030204" pitchFamily="18" charset="0"/>
            </a:endParaRPr>
          </a:p>
        </p:txBody>
      </p:sp>
      <p:sp>
        <p:nvSpPr>
          <p:cNvPr id="130053" name="Rectangle 30"/>
          <p:cNvSpPr/>
          <p:nvPr/>
        </p:nvSpPr>
        <p:spPr>
          <a:xfrm>
            <a:off x="1295400" y="6000750"/>
            <a:ext cx="6553200" cy="400050"/>
          </a:xfrm>
          <a:prstGeom prst="rect">
            <a:avLst/>
          </a:prstGeom>
          <a:noFill/>
          <a:ln w="9525">
            <a:noFill/>
          </a:ln>
        </p:spPr>
        <p:txBody>
          <a:bodyPr wrap="square" anchor="t" anchorCtr="0"/>
          <a:p>
            <a:pPr algn="ctr"/>
            <a:r>
              <a:rPr lang="en-US" altLang="zh-CN" sz="2000" i="1">
                <a:solidFill>
                  <a:srgbClr val="C00000"/>
                </a:solidFill>
                <a:latin typeface="Cambria" panose="02040503050406030204" pitchFamily="18" charset="0"/>
              </a:rPr>
              <a:t>Z points to the node which is to be deleted from the tree  </a:t>
            </a:r>
            <a:endParaRPr lang="en-US" altLang="zh-CN" sz="2000" i="1">
              <a:solidFill>
                <a:srgbClr val="C00000"/>
              </a:solidFill>
              <a:latin typeface="Cambria" panose="02040503050406030204" pitchFamily="18" charset="0"/>
            </a:endParaRPr>
          </a:p>
        </p:txBody>
      </p:sp>
      <p:sp>
        <p:nvSpPr>
          <p:cNvPr id="64519" name="Line 14"/>
          <p:cNvSpPr/>
          <p:nvPr/>
        </p:nvSpPr>
        <p:spPr>
          <a:xfrm flipV="1">
            <a:off x="5907088" y="4208463"/>
            <a:ext cx="6858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4520" name="Line 15"/>
          <p:cNvSpPr/>
          <p:nvPr/>
        </p:nvSpPr>
        <p:spPr>
          <a:xfrm>
            <a:off x="6973888" y="4208463"/>
            <a:ext cx="6096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4521" name="Line 16"/>
          <p:cNvSpPr/>
          <p:nvPr/>
        </p:nvSpPr>
        <p:spPr>
          <a:xfrm flipV="1">
            <a:off x="7202488" y="4970463"/>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4522" name="Line 22"/>
          <p:cNvSpPr/>
          <p:nvPr/>
        </p:nvSpPr>
        <p:spPr>
          <a:xfrm>
            <a:off x="7964488" y="4970463"/>
            <a:ext cx="4572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0058" name="Rectangle 26"/>
          <p:cNvSpPr/>
          <p:nvPr/>
        </p:nvSpPr>
        <p:spPr>
          <a:xfrm>
            <a:off x="1012825" y="3352800"/>
            <a:ext cx="358775" cy="461963"/>
          </a:xfrm>
          <a:prstGeom prst="rect">
            <a:avLst/>
          </a:prstGeom>
          <a:noFill/>
          <a:ln w="9525">
            <a:noFill/>
          </a:ln>
        </p:spPr>
        <p:txBody>
          <a:bodyPr wrap="none" anchor="t" anchorCtr="0"/>
          <a:p>
            <a:pPr>
              <a:spcBef>
                <a:spcPct val="50000"/>
              </a:spcBef>
            </a:pPr>
            <a:r>
              <a:rPr lang="en-US" altLang="zh-CN" sz="2400" b="1">
                <a:latin typeface="Cambria" panose="02040503050406030204" pitchFamily="18" charset="0"/>
              </a:rPr>
              <a:t>Z</a:t>
            </a:r>
            <a:endParaRPr lang="en-US" altLang="zh-CN" sz="2400" b="1">
              <a:latin typeface="Cambria" panose="02040503050406030204" pitchFamily="18" charset="0"/>
            </a:endParaRPr>
          </a:p>
        </p:txBody>
      </p:sp>
      <p:sp>
        <p:nvSpPr>
          <p:cNvPr id="130059" name="Line 27"/>
          <p:cNvSpPr/>
          <p:nvPr/>
        </p:nvSpPr>
        <p:spPr>
          <a:xfrm>
            <a:off x="1316038" y="3586163"/>
            <a:ext cx="969962" cy="457200"/>
          </a:xfrm>
          <a:prstGeom prst="line">
            <a:avLst/>
          </a:prstGeom>
          <a:ln w="19050" cap="flat" cmpd="sng">
            <a:solidFill>
              <a:srgbClr val="000000"/>
            </a:solidFill>
            <a:prstDash val="solid"/>
            <a:round/>
            <a:headEnd type="none" w="med" len="med"/>
            <a:tailEnd type="triangle" w="med" len="med"/>
          </a:ln>
          <a:effectLst>
            <a:outerShdw dist="30000" dir="5400000" rotWithShape="0">
              <a:srgbClr val="000000">
                <a:alpha val="45000"/>
              </a:srgbClr>
            </a:outerShdw>
          </a:effectLst>
        </p:spPr>
        <p:txBody>
          <a:bodyPr anchor="ctr" anchorCtr="0"/>
          <a:p>
            <a:endParaRPr lang="en-US" altLang="zh-CN">
              <a:latin typeface="Arial" panose="020B0604020202020204"/>
            </a:endParaRPr>
          </a:p>
        </p:txBody>
      </p:sp>
      <p:sp>
        <p:nvSpPr>
          <p:cNvPr id="64525" name="Line 31"/>
          <p:cNvSpPr/>
          <p:nvPr/>
        </p:nvSpPr>
        <p:spPr>
          <a:xfrm flipH="1">
            <a:off x="5145088" y="4970463"/>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endParaRPr lang="en-US" altLang="zh-CN">
              <a:latin typeface="Arial" panose="020B0604020202020204"/>
            </a:endParaRPr>
          </a:p>
        </p:txBody>
      </p:sp>
      <p:sp>
        <p:nvSpPr>
          <p:cNvPr id="130061" name="Line 2"/>
          <p:cNvSpPr/>
          <p:nvPr/>
        </p:nvSpPr>
        <p:spPr>
          <a:xfrm flipV="1">
            <a:off x="1660525" y="4195763"/>
            <a:ext cx="6858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0062" name="Line 3"/>
          <p:cNvSpPr/>
          <p:nvPr/>
        </p:nvSpPr>
        <p:spPr>
          <a:xfrm>
            <a:off x="2727325" y="4195763"/>
            <a:ext cx="6096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4528" name="Line 4"/>
          <p:cNvSpPr/>
          <p:nvPr/>
        </p:nvSpPr>
        <p:spPr>
          <a:xfrm>
            <a:off x="1660525" y="4957763"/>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0064" name="Line 5"/>
          <p:cNvSpPr/>
          <p:nvPr/>
        </p:nvSpPr>
        <p:spPr>
          <a:xfrm flipV="1">
            <a:off x="2955925" y="4957763"/>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0065" name="Line 11"/>
          <p:cNvSpPr/>
          <p:nvPr/>
        </p:nvSpPr>
        <p:spPr>
          <a:xfrm>
            <a:off x="3717925" y="4957763"/>
            <a:ext cx="4572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0066" name="Line 12"/>
          <p:cNvSpPr/>
          <p:nvPr/>
        </p:nvSpPr>
        <p:spPr>
          <a:xfrm flipV="1">
            <a:off x="898525" y="4957763"/>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0067" name="Oval 53"/>
          <p:cNvSpPr/>
          <p:nvPr/>
        </p:nvSpPr>
        <p:spPr>
          <a:xfrm>
            <a:off x="1203325" y="4500563"/>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5</a:t>
            </a:r>
            <a:endParaRPr lang="en-US" altLang="zh-CN" sz="2800" b="1">
              <a:latin typeface="Cambria" panose="02040503050406030204" pitchFamily="18" charset="0"/>
            </a:endParaRPr>
          </a:p>
        </p:txBody>
      </p:sp>
      <p:sp>
        <p:nvSpPr>
          <p:cNvPr id="130068" name="Oval 54"/>
          <p:cNvSpPr/>
          <p:nvPr/>
        </p:nvSpPr>
        <p:spPr>
          <a:xfrm>
            <a:off x="555625" y="5275263"/>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4</a:t>
            </a:r>
            <a:endParaRPr lang="en-US" altLang="zh-CN" sz="2800" b="1">
              <a:latin typeface="Cambria" panose="02040503050406030204" pitchFamily="18" charset="0"/>
            </a:endParaRPr>
          </a:p>
        </p:txBody>
      </p:sp>
      <p:sp>
        <p:nvSpPr>
          <p:cNvPr id="64534" name="Oval 55"/>
          <p:cNvSpPr/>
          <p:nvPr/>
        </p:nvSpPr>
        <p:spPr>
          <a:xfrm>
            <a:off x="2270125" y="3890963"/>
            <a:ext cx="533400" cy="533400"/>
          </a:xfrm>
          <a:prstGeom prst="ellipse">
            <a:avLst/>
          </a:prstGeom>
          <a:solidFill>
            <a:srgbClr val="FF0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7</a:t>
            </a:r>
            <a:endParaRPr lang="en-US" altLang="zh-CN" sz="2800" b="1">
              <a:latin typeface="Cambria" panose="02040503050406030204" pitchFamily="18" charset="0"/>
            </a:endParaRPr>
          </a:p>
        </p:txBody>
      </p:sp>
      <p:sp>
        <p:nvSpPr>
          <p:cNvPr id="130070" name="Oval 56"/>
          <p:cNvSpPr/>
          <p:nvPr/>
        </p:nvSpPr>
        <p:spPr>
          <a:xfrm>
            <a:off x="3260725" y="4500563"/>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9</a:t>
            </a:r>
            <a:endParaRPr lang="en-US" altLang="zh-CN" sz="2800" b="1">
              <a:latin typeface="Cambria" panose="02040503050406030204" pitchFamily="18" charset="0"/>
            </a:endParaRPr>
          </a:p>
        </p:txBody>
      </p:sp>
      <p:sp>
        <p:nvSpPr>
          <p:cNvPr id="64536" name="Oval 57"/>
          <p:cNvSpPr/>
          <p:nvPr/>
        </p:nvSpPr>
        <p:spPr>
          <a:xfrm>
            <a:off x="1812925" y="5300663"/>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6</a:t>
            </a:r>
            <a:endParaRPr lang="en-US" altLang="zh-CN" sz="2800" b="1">
              <a:latin typeface="Cambria" panose="02040503050406030204" pitchFamily="18" charset="0"/>
            </a:endParaRPr>
          </a:p>
        </p:txBody>
      </p:sp>
      <p:sp>
        <p:nvSpPr>
          <p:cNvPr id="130072" name="Oval 58"/>
          <p:cNvSpPr/>
          <p:nvPr/>
        </p:nvSpPr>
        <p:spPr>
          <a:xfrm>
            <a:off x="2651125" y="5326063"/>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8</a:t>
            </a:r>
            <a:endParaRPr lang="en-US" altLang="zh-CN" sz="2800" b="1">
              <a:latin typeface="Cambria" panose="02040503050406030204" pitchFamily="18" charset="0"/>
            </a:endParaRPr>
          </a:p>
        </p:txBody>
      </p:sp>
      <p:sp>
        <p:nvSpPr>
          <p:cNvPr id="130073" name="Oval 59"/>
          <p:cNvSpPr/>
          <p:nvPr/>
        </p:nvSpPr>
        <p:spPr>
          <a:xfrm>
            <a:off x="3814763" y="5260975"/>
            <a:ext cx="644525" cy="585788"/>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b="1">
                <a:latin typeface="Cambria" panose="02040503050406030204" pitchFamily="18" charset="0"/>
              </a:rPr>
              <a:t>10</a:t>
            </a:r>
            <a:endParaRPr lang="en-US" altLang="zh-CN" b="1">
              <a:latin typeface="Cambria" panose="02040503050406030204" pitchFamily="18" charset="0"/>
            </a:endParaRPr>
          </a:p>
        </p:txBody>
      </p:sp>
      <p:sp>
        <p:nvSpPr>
          <p:cNvPr id="64539" name="Oval 60"/>
          <p:cNvSpPr/>
          <p:nvPr/>
        </p:nvSpPr>
        <p:spPr>
          <a:xfrm>
            <a:off x="6440488" y="3827463"/>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6</a:t>
            </a:r>
            <a:endParaRPr lang="en-US" altLang="zh-CN" sz="2800" b="1">
              <a:latin typeface="Cambria" panose="02040503050406030204" pitchFamily="18" charset="0"/>
            </a:endParaRPr>
          </a:p>
        </p:txBody>
      </p:sp>
      <p:sp>
        <p:nvSpPr>
          <p:cNvPr id="64540" name="Oval 61"/>
          <p:cNvSpPr/>
          <p:nvPr/>
        </p:nvSpPr>
        <p:spPr>
          <a:xfrm>
            <a:off x="5449888" y="4513263"/>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5</a:t>
            </a:r>
            <a:endParaRPr lang="en-US" altLang="zh-CN" sz="2800" b="1">
              <a:latin typeface="Cambria" panose="02040503050406030204" pitchFamily="18" charset="0"/>
            </a:endParaRPr>
          </a:p>
        </p:txBody>
      </p:sp>
      <p:sp>
        <p:nvSpPr>
          <p:cNvPr id="64541" name="Oval 62"/>
          <p:cNvSpPr/>
          <p:nvPr/>
        </p:nvSpPr>
        <p:spPr>
          <a:xfrm>
            <a:off x="4916488" y="5275263"/>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4</a:t>
            </a:r>
            <a:endParaRPr lang="en-US" altLang="zh-CN" sz="2800" b="1">
              <a:latin typeface="Cambria" panose="02040503050406030204" pitchFamily="18" charset="0"/>
            </a:endParaRPr>
          </a:p>
        </p:txBody>
      </p:sp>
      <p:sp>
        <p:nvSpPr>
          <p:cNvPr id="64542" name="Oval 63"/>
          <p:cNvSpPr/>
          <p:nvPr/>
        </p:nvSpPr>
        <p:spPr>
          <a:xfrm>
            <a:off x="6897688" y="5275263"/>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8</a:t>
            </a:r>
            <a:endParaRPr lang="en-US" altLang="zh-CN" sz="2800" b="1">
              <a:latin typeface="Cambria" panose="02040503050406030204" pitchFamily="18" charset="0"/>
            </a:endParaRPr>
          </a:p>
        </p:txBody>
      </p:sp>
      <p:sp>
        <p:nvSpPr>
          <p:cNvPr id="64543" name="Oval 64"/>
          <p:cNvSpPr/>
          <p:nvPr/>
        </p:nvSpPr>
        <p:spPr>
          <a:xfrm>
            <a:off x="7507288" y="4513263"/>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9</a:t>
            </a:r>
            <a:endParaRPr lang="en-US" altLang="zh-CN" sz="2800" b="1">
              <a:latin typeface="Cambria" panose="02040503050406030204" pitchFamily="18" charset="0"/>
            </a:endParaRPr>
          </a:p>
        </p:txBody>
      </p:sp>
      <p:sp>
        <p:nvSpPr>
          <p:cNvPr id="64544" name="Oval 65"/>
          <p:cNvSpPr/>
          <p:nvPr/>
        </p:nvSpPr>
        <p:spPr>
          <a:xfrm>
            <a:off x="8116888" y="5273675"/>
            <a:ext cx="646112" cy="585788"/>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000" b="1">
                <a:latin typeface="Arial" panose="020B0604020202020204"/>
              </a:rPr>
              <a:t>10</a:t>
            </a:r>
            <a:endParaRPr lang="en-US" altLang="zh-CN" sz="2000" b="1">
              <a:latin typeface="Arial" panose="020B06040202020202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4534"/>
                                        </p:tgtEl>
                                      </p:cBhvr>
                                    </p:animEffect>
                                    <p:set>
                                      <p:cBhvr>
                                        <p:cTn id="7" dur="1" fill="hold">
                                          <p:stCondLst>
                                            <p:cond delay="499"/>
                                          </p:stCondLst>
                                        </p:cTn>
                                        <p:tgtEl>
                                          <p:spTgt spid="6453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3" presetClass="path" presetSubtype="0" accel="50000" decel="50000" fill="hold" grpId="0" nodeType="clickEffect">
                                  <p:stCondLst>
                                    <p:cond delay="0"/>
                                  </p:stCondLst>
                                  <p:childTnLst>
                                    <p:animMotion origin="layout" path="M -5.55556E-07 -2.45143E-06 L 0.02795 -2.45143E-06 C 0.04045 -2.45143E-06 0.0559 -0.05527 0.0559 -0.09991 L 0.0559 -0.19981">
                                      <p:cBhvr>
                                        <p:cTn id="11" dur="2000" fill="hold"/>
                                        <p:tgtEl>
                                          <p:spTgt spid="64536"/>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64528"/>
                                        </p:tgtEl>
                                      </p:cBhvr>
                                    </p:animEffect>
                                    <p:set>
                                      <p:cBhvr>
                                        <p:cTn id="16" dur="1" fill="hold">
                                          <p:stCondLst>
                                            <p:cond delay="499"/>
                                          </p:stCondLst>
                                        </p:cTn>
                                        <p:tgtEl>
                                          <p:spTgt spid="645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3" presetClass="entr" presetSubtype="16" fill="hold" grpId="0" nodeType="clickEffect">
                                  <p:stCondLst>
                                    <p:cond delay="0"/>
                                  </p:stCondLst>
                                  <p:childTnLst>
                                    <p:set>
                                      <p:cBhvr>
                                        <p:cTn id="20" dur="1" fill="hold">
                                          <p:stCondLst>
                                            <p:cond delay="0"/>
                                          </p:stCondLst>
                                        </p:cTn>
                                        <p:tgtEl>
                                          <p:spTgt spid="64539"/>
                                        </p:tgtEl>
                                        <p:attrNameLst>
                                          <p:attrName>style.visibility</p:attrName>
                                        </p:attrNameLst>
                                      </p:cBhvr>
                                      <p:to>
                                        <p:strVal val="visible"/>
                                      </p:to>
                                    </p:set>
                                    <p:animEffect transition="in" filter="plus(in)">
                                      <p:cBhvr>
                                        <p:cTn id="21" dur="2000"/>
                                        <p:tgtEl>
                                          <p:spTgt spid="64539"/>
                                        </p:tgtEl>
                                      </p:cBhvr>
                                    </p:animEffect>
                                  </p:childTnLst>
                                </p:cTn>
                              </p:par>
                              <p:par>
                                <p:cTn id="22" presetID="13" presetClass="entr" presetSubtype="16" fill="hold" grpId="0" nodeType="withEffect">
                                  <p:stCondLst>
                                    <p:cond delay="0"/>
                                  </p:stCondLst>
                                  <p:childTnLst>
                                    <p:set>
                                      <p:cBhvr>
                                        <p:cTn id="23" dur="1" fill="hold">
                                          <p:stCondLst>
                                            <p:cond delay="0"/>
                                          </p:stCondLst>
                                        </p:cTn>
                                        <p:tgtEl>
                                          <p:spTgt spid="64543"/>
                                        </p:tgtEl>
                                        <p:attrNameLst>
                                          <p:attrName>style.visibility</p:attrName>
                                        </p:attrNameLst>
                                      </p:cBhvr>
                                      <p:to>
                                        <p:strVal val="visible"/>
                                      </p:to>
                                    </p:set>
                                    <p:animEffect transition="in" filter="plus(in)">
                                      <p:cBhvr>
                                        <p:cTn id="24" dur="2000"/>
                                        <p:tgtEl>
                                          <p:spTgt spid="64543"/>
                                        </p:tgtEl>
                                      </p:cBhvr>
                                    </p:animEffect>
                                  </p:childTnLst>
                                </p:cTn>
                              </p:par>
                              <p:par>
                                <p:cTn id="25" presetID="13" presetClass="entr" presetSubtype="16" fill="hold" grpId="0" nodeType="withEffect">
                                  <p:stCondLst>
                                    <p:cond delay="0"/>
                                  </p:stCondLst>
                                  <p:childTnLst>
                                    <p:set>
                                      <p:cBhvr>
                                        <p:cTn id="26" dur="1" fill="hold">
                                          <p:stCondLst>
                                            <p:cond delay="0"/>
                                          </p:stCondLst>
                                        </p:cTn>
                                        <p:tgtEl>
                                          <p:spTgt spid="64540"/>
                                        </p:tgtEl>
                                        <p:attrNameLst>
                                          <p:attrName>style.visibility</p:attrName>
                                        </p:attrNameLst>
                                      </p:cBhvr>
                                      <p:to>
                                        <p:strVal val="visible"/>
                                      </p:to>
                                    </p:set>
                                    <p:animEffect transition="in" filter="plus(in)">
                                      <p:cBhvr>
                                        <p:cTn id="27" dur="2000"/>
                                        <p:tgtEl>
                                          <p:spTgt spid="64540"/>
                                        </p:tgtEl>
                                      </p:cBhvr>
                                    </p:animEffect>
                                  </p:childTnLst>
                                </p:cTn>
                              </p:par>
                              <p:par>
                                <p:cTn id="28" presetID="13" presetClass="entr" presetSubtype="16" fill="hold" nodeType="withEffect">
                                  <p:stCondLst>
                                    <p:cond delay="0"/>
                                  </p:stCondLst>
                                  <p:childTnLst>
                                    <p:set>
                                      <p:cBhvr>
                                        <p:cTn id="29" dur="1" fill="hold">
                                          <p:stCondLst>
                                            <p:cond delay="0"/>
                                          </p:stCondLst>
                                        </p:cTn>
                                        <p:tgtEl>
                                          <p:spTgt spid="64520"/>
                                        </p:tgtEl>
                                        <p:attrNameLst>
                                          <p:attrName>style.visibility</p:attrName>
                                        </p:attrNameLst>
                                      </p:cBhvr>
                                      <p:to>
                                        <p:strVal val="visible"/>
                                      </p:to>
                                    </p:set>
                                    <p:animEffect transition="in" filter="plus(in)">
                                      <p:cBhvr>
                                        <p:cTn id="30" dur="2000"/>
                                        <p:tgtEl>
                                          <p:spTgt spid="64520"/>
                                        </p:tgtEl>
                                      </p:cBhvr>
                                    </p:animEffect>
                                  </p:childTnLst>
                                </p:cTn>
                              </p:par>
                              <p:par>
                                <p:cTn id="31" presetID="13" presetClass="entr" presetSubtype="16" fill="hold" nodeType="withEffect">
                                  <p:stCondLst>
                                    <p:cond delay="0"/>
                                  </p:stCondLst>
                                  <p:childTnLst>
                                    <p:set>
                                      <p:cBhvr>
                                        <p:cTn id="32" dur="1" fill="hold">
                                          <p:stCondLst>
                                            <p:cond delay="0"/>
                                          </p:stCondLst>
                                        </p:cTn>
                                        <p:tgtEl>
                                          <p:spTgt spid="64519"/>
                                        </p:tgtEl>
                                        <p:attrNameLst>
                                          <p:attrName>style.visibility</p:attrName>
                                        </p:attrNameLst>
                                      </p:cBhvr>
                                      <p:to>
                                        <p:strVal val="visible"/>
                                      </p:to>
                                    </p:set>
                                    <p:animEffect transition="in" filter="plus(in)">
                                      <p:cBhvr>
                                        <p:cTn id="33" dur="2000"/>
                                        <p:tgtEl>
                                          <p:spTgt spid="64519"/>
                                        </p:tgtEl>
                                      </p:cBhvr>
                                    </p:animEffect>
                                  </p:childTnLst>
                                </p:cTn>
                              </p:par>
                              <p:par>
                                <p:cTn id="34" presetID="13" presetClass="entr" presetSubtype="16" fill="hold" nodeType="withEffect">
                                  <p:stCondLst>
                                    <p:cond delay="0"/>
                                  </p:stCondLst>
                                  <p:childTnLst>
                                    <p:set>
                                      <p:cBhvr>
                                        <p:cTn id="35" dur="1" fill="hold">
                                          <p:stCondLst>
                                            <p:cond delay="0"/>
                                          </p:stCondLst>
                                        </p:cTn>
                                        <p:tgtEl>
                                          <p:spTgt spid="64525"/>
                                        </p:tgtEl>
                                        <p:attrNameLst>
                                          <p:attrName>style.visibility</p:attrName>
                                        </p:attrNameLst>
                                      </p:cBhvr>
                                      <p:to>
                                        <p:strVal val="visible"/>
                                      </p:to>
                                    </p:set>
                                    <p:animEffect transition="in" filter="plus(in)">
                                      <p:cBhvr>
                                        <p:cTn id="36" dur="2000"/>
                                        <p:tgtEl>
                                          <p:spTgt spid="64525"/>
                                        </p:tgtEl>
                                      </p:cBhvr>
                                    </p:animEffect>
                                  </p:childTnLst>
                                </p:cTn>
                              </p:par>
                              <p:par>
                                <p:cTn id="37" presetID="13" presetClass="entr" presetSubtype="16" fill="hold" grpId="0" nodeType="withEffect">
                                  <p:stCondLst>
                                    <p:cond delay="0"/>
                                  </p:stCondLst>
                                  <p:childTnLst>
                                    <p:set>
                                      <p:cBhvr>
                                        <p:cTn id="38" dur="1" fill="hold">
                                          <p:stCondLst>
                                            <p:cond delay="0"/>
                                          </p:stCondLst>
                                        </p:cTn>
                                        <p:tgtEl>
                                          <p:spTgt spid="64541"/>
                                        </p:tgtEl>
                                        <p:attrNameLst>
                                          <p:attrName>style.visibility</p:attrName>
                                        </p:attrNameLst>
                                      </p:cBhvr>
                                      <p:to>
                                        <p:strVal val="visible"/>
                                      </p:to>
                                    </p:set>
                                    <p:animEffect transition="in" filter="plus(in)">
                                      <p:cBhvr>
                                        <p:cTn id="39" dur="2000"/>
                                        <p:tgtEl>
                                          <p:spTgt spid="64541"/>
                                        </p:tgtEl>
                                      </p:cBhvr>
                                    </p:animEffect>
                                  </p:childTnLst>
                                </p:cTn>
                              </p:par>
                              <p:par>
                                <p:cTn id="40" presetID="13" presetClass="entr" presetSubtype="16" fill="hold" grpId="0" nodeType="withEffect">
                                  <p:stCondLst>
                                    <p:cond delay="0"/>
                                  </p:stCondLst>
                                  <p:childTnLst>
                                    <p:set>
                                      <p:cBhvr>
                                        <p:cTn id="41" dur="1" fill="hold">
                                          <p:stCondLst>
                                            <p:cond delay="0"/>
                                          </p:stCondLst>
                                        </p:cTn>
                                        <p:tgtEl>
                                          <p:spTgt spid="64542"/>
                                        </p:tgtEl>
                                        <p:attrNameLst>
                                          <p:attrName>style.visibility</p:attrName>
                                        </p:attrNameLst>
                                      </p:cBhvr>
                                      <p:to>
                                        <p:strVal val="visible"/>
                                      </p:to>
                                    </p:set>
                                    <p:animEffect transition="in" filter="plus(in)">
                                      <p:cBhvr>
                                        <p:cTn id="42" dur="2000"/>
                                        <p:tgtEl>
                                          <p:spTgt spid="64542"/>
                                        </p:tgtEl>
                                      </p:cBhvr>
                                    </p:animEffect>
                                  </p:childTnLst>
                                </p:cTn>
                              </p:par>
                              <p:par>
                                <p:cTn id="43" presetID="13" presetClass="entr" presetSubtype="16" fill="hold" grpId="0" nodeType="withEffect">
                                  <p:stCondLst>
                                    <p:cond delay="0"/>
                                  </p:stCondLst>
                                  <p:childTnLst>
                                    <p:set>
                                      <p:cBhvr>
                                        <p:cTn id="44" dur="1" fill="hold">
                                          <p:stCondLst>
                                            <p:cond delay="0"/>
                                          </p:stCondLst>
                                        </p:cTn>
                                        <p:tgtEl>
                                          <p:spTgt spid="64544"/>
                                        </p:tgtEl>
                                        <p:attrNameLst>
                                          <p:attrName>style.visibility</p:attrName>
                                        </p:attrNameLst>
                                      </p:cBhvr>
                                      <p:to>
                                        <p:strVal val="visible"/>
                                      </p:to>
                                    </p:set>
                                    <p:animEffect transition="in" filter="plus(in)">
                                      <p:cBhvr>
                                        <p:cTn id="45" dur="2000"/>
                                        <p:tgtEl>
                                          <p:spTgt spid="64544"/>
                                        </p:tgtEl>
                                      </p:cBhvr>
                                    </p:animEffect>
                                  </p:childTnLst>
                                </p:cTn>
                              </p:par>
                              <p:par>
                                <p:cTn id="46" presetID="13" presetClass="entr" presetSubtype="16" fill="hold" nodeType="withEffect">
                                  <p:stCondLst>
                                    <p:cond delay="0"/>
                                  </p:stCondLst>
                                  <p:childTnLst>
                                    <p:set>
                                      <p:cBhvr>
                                        <p:cTn id="47" dur="1" fill="hold">
                                          <p:stCondLst>
                                            <p:cond delay="0"/>
                                          </p:stCondLst>
                                        </p:cTn>
                                        <p:tgtEl>
                                          <p:spTgt spid="64522"/>
                                        </p:tgtEl>
                                        <p:attrNameLst>
                                          <p:attrName>style.visibility</p:attrName>
                                        </p:attrNameLst>
                                      </p:cBhvr>
                                      <p:to>
                                        <p:strVal val="visible"/>
                                      </p:to>
                                    </p:set>
                                    <p:animEffect transition="in" filter="plus(in)">
                                      <p:cBhvr>
                                        <p:cTn id="48" dur="2000"/>
                                        <p:tgtEl>
                                          <p:spTgt spid="64522"/>
                                        </p:tgtEl>
                                      </p:cBhvr>
                                    </p:animEffect>
                                  </p:childTnLst>
                                </p:cTn>
                              </p:par>
                              <p:par>
                                <p:cTn id="49" presetID="13" presetClass="entr" presetSubtype="16" fill="hold" nodeType="withEffect">
                                  <p:stCondLst>
                                    <p:cond delay="0"/>
                                  </p:stCondLst>
                                  <p:childTnLst>
                                    <p:set>
                                      <p:cBhvr>
                                        <p:cTn id="50" dur="1" fill="hold">
                                          <p:stCondLst>
                                            <p:cond delay="0"/>
                                          </p:stCondLst>
                                        </p:cTn>
                                        <p:tgtEl>
                                          <p:spTgt spid="64521"/>
                                        </p:tgtEl>
                                        <p:attrNameLst>
                                          <p:attrName>style.visibility</p:attrName>
                                        </p:attrNameLst>
                                      </p:cBhvr>
                                      <p:to>
                                        <p:strVal val="visible"/>
                                      </p:to>
                                    </p:set>
                                    <p:animEffect transition="in" filter="plus(in)">
                                      <p:cBhvr>
                                        <p:cTn id="51" dur="2000"/>
                                        <p:tgtEl>
                                          <p:spTgt spid="64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34" grpId="0" animBg="1"/>
      <p:bldP spid="64536" grpId="1" animBg="1"/>
      <p:bldP spid="64539" grpId="2" animBg="1"/>
      <p:bldP spid="64540" grpId="3" animBg="1"/>
      <p:bldP spid="64541" grpId="4" animBg="1"/>
      <p:bldP spid="64542" grpId="5" animBg="1"/>
      <p:bldP spid="64543" grpId="6" animBg="1"/>
      <p:bldP spid="64544" grpId="7"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BST – Deletion – Case 3</a:t>
            </a:r>
            <a:endParaRPr lang="en-US" altLang="zh-CN" b="1">
              <a:solidFill>
                <a:schemeClr val="tx1"/>
              </a:solidFill>
              <a:latin typeface="Cambria" panose="02040503050406030204" pitchFamily="18" charset="0"/>
            </a:endParaRPr>
          </a:p>
        </p:txBody>
      </p:sp>
      <p:pic>
        <p:nvPicPr>
          <p:cNvPr id="13209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32099" name="Rectangle 30"/>
          <p:cNvSpPr/>
          <p:nvPr/>
        </p:nvSpPr>
        <p:spPr>
          <a:xfrm>
            <a:off x="76200" y="1546225"/>
            <a:ext cx="8991600" cy="1292225"/>
          </a:xfrm>
          <a:prstGeom prst="rect">
            <a:avLst/>
          </a:prstGeom>
          <a:noFill/>
          <a:ln w="9525">
            <a:noFill/>
          </a:ln>
        </p:spPr>
        <p:txBody>
          <a:bodyPr wrap="square" anchor="t" anchorCtr="0"/>
          <a:p>
            <a:r>
              <a:rPr lang="en-US" altLang="zh-CN" sz="2600" b="1">
                <a:latin typeface="Cambria" panose="02040503050406030204" pitchFamily="18" charset="0"/>
              </a:rPr>
              <a:t>Case 3</a:t>
            </a:r>
            <a:r>
              <a:rPr lang="en-US" altLang="zh-CN" sz="2600">
                <a:latin typeface="Cambria" panose="02040503050406030204" pitchFamily="18" charset="0"/>
              </a:rPr>
              <a:t>: if  the node has no left child</a:t>
            </a:r>
            <a:endParaRPr lang="en-US" altLang="zh-CN" sz="2600">
              <a:latin typeface="Cambria" panose="02040503050406030204" pitchFamily="18" charset="0"/>
            </a:endParaRPr>
          </a:p>
          <a:p>
            <a:r>
              <a:rPr lang="en-US" altLang="zh-CN" sz="2600" b="1">
                <a:latin typeface="Cambria" panose="02040503050406030204" pitchFamily="18" charset="0"/>
              </a:rPr>
              <a:t>Action</a:t>
            </a:r>
            <a:r>
              <a:rPr lang="en-US" altLang="zh-CN" sz="2600">
                <a:latin typeface="Cambria" panose="02040503050406030204" pitchFamily="18" charset="0"/>
              </a:rPr>
              <a:t>: link the parent of the node to the right node of non-empty subtree and delete the node</a:t>
            </a:r>
            <a:endParaRPr lang="en-US" altLang="zh-CN" sz="2600">
              <a:latin typeface="Cambria" panose="02040503050406030204" pitchFamily="18" charset="0"/>
            </a:endParaRPr>
          </a:p>
        </p:txBody>
      </p:sp>
      <p:sp>
        <p:nvSpPr>
          <p:cNvPr id="132100" name="Rectangle 30"/>
          <p:cNvSpPr/>
          <p:nvPr/>
        </p:nvSpPr>
        <p:spPr>
          <a:xfrm>
            <a:off x="1295400" y="6000750"/>
            <a:ext cx="6553200" cy="400050"/>
          </a:xfrm>
          <a:prstGeom prst="rect">
            <a:avLst/>
          </a:prstGeom>
          <a:noFill/>
          <a:ln w="9525">
            <a:noFill/>
          </a:ln>
        </p:spPr>
        <p:txBody>
          <a:bodyPr wrap="square" anchor="t" anchorCtr="0"/>
          <a:p>
            <a:pPr algn="ctr"/>
            <a:r>
              <a:rPr lang="en-US" altLang="zh-CN" sz="2000" i="1">
                <a:solidFill>
                  <a:srgbClr val="C00000"/>
                </a:solidFill>
                <a:latin typeface="Cambria" panose="02040503050406030204" pitchFamily="18" charset="0"/>
              </a:rPr>
              <a:t>Z points to the node which is to be deleted from the tree  </a:t>
            </a:r>
            <a:endParaRPr lang="en-US" altLang="zh-CN" sz="2000" i="1">
              <a:solidFill>
                <a:srgbClr val="C00000"/>
              </a:solidFill>
              <a:latin typeface="Cambria" panose="02040503050406030204" pitchFamily="18" charset="0"/>
            </a:endParaRPr>
          </a:p>
        </p:txBody>
      </p:sp>
      <p:sp>
        <p:nvSpPr>
          <p:cNvPr id="65542" name="Line 15"/>
          <p:cNvSpPr/>
          <p:nvPr/>
        </p:nvSpPr>
        <p:spPr>
          <a:xfrm>
            <a:off x="7050088" y="4305300"/>
            <a:ext cx="6096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5543" name="Line 16"/>
          <p:cNvSpPr/>
          <p:nvPr/>
        </p:nvSpPr>
        <p:spPr>
          <a:xfrm flipV="1">
            <a:off x="7278688" y="5067300"/>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5544" name="Line 22"/>
          <p:cNvSpPr/>
          <p:nvPr/>
        </p:nvSpPr>
        <p:spPr>
          <a:xfrm>
            <a:off x="8040688" y="5067300"/>
            <a:ext cx="4572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2104" name="Rectangle 26"/>
          <p:cNvSpPr/>
          <p:nvPr/>
        </p:nvSpPr>
        <p:spPr>
          <a:xfrm>
            <a:off x="403225" y="3746500"/>
            <a:ext cx="358775" cy="461963"/>
          </a:xfrm>
          <a:prstGeom prst="rect">
            <a:avLst/>
          </a:prstGeom>
          <a:noFill/>
          <a:ln w="9525">
            <a:noFill/>
          </a:ln>
        </p:spPr>
        <p:txBody>
          <a:bodyPr wrap="none" anchor="t" anchorCtr="0"/>
          <a:p>
            <a:pPr>
              <a:spcBef>
                <a:spcPct val="50000"/>
              </a:spcBef>
            </a:pPr>
            <a:r>
              <a:rPr lang="en-US" altLang="zh-CN" sz="2400" b="1">
                <a:latin typeface="Cambria" panose="02040503050406030204" pitchFamily="18" charset="0"/>
              </a:rPr>
              <a:t>Z</a:t>
            </a:r>
            <a:endParaRPr lang="en-US" altLang="zh-CN" sz="2400" b="1">
              <a:latin typeface="Cambria" panose="02040503050406030204" pitchFamily="18" charset="0"/>
            </a:endParaRPr>
          </a:p>
        </p:txBody>
      </p:sp>
      <p:sp>
        <p:nvSpPr>
          <p:cNvPr id="132105" name="Line 27"/>
          <p:cNvSpPr/>
          <p:nvPr/>
        </p:nvSpPr>
        <p:spPr>
          <a:xfrm>
            <a:off x="762000" y="4127500"/>
            <a:ext cx="739775" cy="533400"/>
          </a:xfrm>
          <a:prstGeom prst="line">
            <a:avLst/>
          </a:prstGeom>
          <a:ln w="19050" cap="flat" cmpd="sng">
            <a:solidFill>
              <a:srgbClr val="000000"/>
            </a:solidFill>
            <a:prstDash val="solid"/>
            <a:round/>
            <a:headEnd type="none" w="med" len="med"/>
            <a:tailEnd type="triangle" w="med" len="med"/>
          </a:ln>
          <a:effectLst>
            <a:outerShdw dist="30000" dir="5400000" rotWithShape="0">
              <a:srgbClr val="000000">
                <a:alpha val="45000"/>
              </a:srgbClr>
            </a:outerShdw>
          </a:effectLst>
        </p:spPr>
        <p:txBody>
          <a:bodyPr anchor="ctr" anchorCtr="0"/>
          <a:p>
            <a:endParaRPr lang="en-US" altLang="zh-CN">
              <a:latin typeface="Arial" panose="020B0604020202020204"/>
            </a:endParaRPr>
          </a:p>
        </p:txBody>
      </p:sp>
      <p:sp>
        <p:nvSpPr>
          <p:cNvPr id="132106" name="Text Box 34"/>
          <p:cNvSpPr/>
          <p:nvPr/>
        </p:nvSpPr>
        <p:spPr>
          <a:xfrm>
            <a:off x="2584450" y="2752725"/>
            <a:ext cx="2444750" cy="523875"/>
          </a:xfrm>
          <a:prstGeom prst="rect">
            <a:avLst/>
          </a:prstGeom>
          <a:noFill/>
          <a:ln w="9525">
            <a:noFill/>
          </a:ln>
        </p:spPr>
        <p:txBody>
          <a:bodyPr anchor="t" anchorCtr="0"/>
          <a:p>
            <a:pPr>
              <a:spcBef>
                <a:spcPct val="50000"/>
              </a:spcBef>
            </a:pPr>
            <a:r>
              <a:rPr lang="en-US" altLang="zh-CN" sz="2800" b="1">
                <a:latin typeface="Cambria" panose="02040503050406030204" pitchFamily="18" charset="0"/>
              </a:rPr>
              <a:t>Removing 5</a:t>
            </a:r>
            <a:endParaRPr lang="en-US" altLang="zh-CN" sz="2800">
              <a:latin typeface="Cambria" panose="02040503050406030204" pitchFamily="18" charset="0"/>
            </a:endParaRPr>
          </a:p>
        </p:txBody>
      </p:sp>
      <p:sp>
        <p:nvSpPr>
          <p:cNvPr id="65548" name="Line 2"/>
          <p:cNvSpPr/>
          <p:nvPr/>
        </p:nvSpPr>
        <p:spPr>
          <a:xfrm flipV="1">
            <a:off x="1736725" y="4356100"/>
            <a:ext cx="6858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2108" name="Line 3"/>
          <p:cNvSpPr/>
          <p:nvPr/>
        </p:nvSpPr>
        <p:spPr>
          <a:xfrm>
            <a:off x="2803525" y="4356100"/>
            <a:ext cx="6096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5550" name="Line 4"/>
          <p:cNvSpPr/>
          <p:nvPr/>
        </p:nvSpPr>
        <p:spPr>
          <a:xfrm>
            <a:off x="1736725" y="5118100"/>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2110" name="Line 5"/>
          <p:cNvSpPr/>
          <p:nvPr/>
        </p:nvSpPr>
        <p:spPr>
          <a:xfrm flipV="1">
            <a:off x="3032125" y="5118100"/>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2111" name="Line 11"/>
          <p:cNvSpPr/>
          <p:nvPr/>
        </p:nvSpPr>
        <p:spPr>
          <a:xfrm>
            <a:off x="3794125" y="5118100"/>
            <a:ext cx="4572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5553" name="Oval 72"/>
          <p:cNvSpPr/>
          <p:nvPr/>
        </p:nvSpPr>
        <p:spPr>
          <a:xfrm>
            <a:off x="1279525" y="4660900"/>
            <a:ext cx="533400" cy="533400"/>
          </a:xfrm>
          <a:prstGeom prst="ellipse">
            <a:avLst/>
          </a:prstGeom>
          <a:solidFill>
            <a:srgbClr val="FF0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5</a:t>
            </a:r>
            <a:endParaRPr lang="en-US" altLang="zh-CN" sz="2800" b="1">
              <a:latin typeface="Cambria" panose="02040503050406030204" pitchFamily="18" charset="0"/>
            </a:endParaRPr>
          </a:p>
        </p:txBody>
      </p:sp>
      <p:sp>
        <p:nvSpPr>
          <p:cNvPr id="132113" name="Oval 73"/>
          <p:cNvSpPr/>
          <p:nvPr/>
        </p:nvSpPr>
        <p:spPr>
          <a:xfrm>
            <a:off x="2346325" y="40513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7</a:t>
            </a:r>
            <a:endParaRPr lang="en-US" altLang="zh-CN" sz="2800" b="1">
              <a:latin typeface="Cambria" panose="02040503050406030204" pitchFamily="18" charset="0"/>
            </a:endParaRPr>
          </a:p>
        </p:txBody>
      </p:sp>
      <p:sp>
        <p:nvSpPr>
          <p:cNvPr id="132114" name="Oval 74"/>
          <p:cNvSpPr/>
          <p:nvPr/>
        </p:nvSpPr>
        <p:spPr>
          <a:xfrm>
            <a:off x="3336925" y="46609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9</a:t>
            </a:r>
            <a:endParaRPr lang="en-US" altLang="zh-CN" sz="2800" b="1">
              <a:latin typeface="Cambria" panose="02040503050406030204" pitchFamily="18" charset="0"/>
            </a:endParaRPr>
          </a:p>
        </p:txBody>
      </p:sp>
      <p:sp>
        <p:nvSpPr>
          <p:cNvPr id="132115" name="Oval 75"/>
          <p:cNvSpPr/>
          <p:nvPr/>
        </p:nvSpPr>
        <p:spPr>
          <a:xfrm>
            <a:off x="1889125" y="54610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6</a:t>
            </a:r>
            <a:endParaRPr lang="en-US" altLang="zh-CN" sz="2800" b="1">
              <a:latin typeface="Cambria" panose="02040503050406030204" pitchFamily="18" charset="0"/>
            </a:endParaRPr>
          </a:p>
        </p:txBody>
      </p:sp>
      <p:sp>
        <p:nvSpPr>
          <p:cNvPr id="132116" name="Oval 76"/>
          <p:cNvSpPr/>
          <p:nvPr/>
        </p:nvSpPr>
        <p:spPr>
          <a:xfrm>
            <a:off x="2727325" y="54864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8</a:t>
            </a:r>
            <a:endParaRPr lang="en-US" altLang="zh-CN" sz="2800" b="1">
              <a:latin typeface="Cambria" panose="02040503050406030204" pitchFamily="18" charset="0"/>
            </a:endParaRPr>
          </a:p>
        </p:txBody>
      </p:sp>
      <p:sp>
        <p:nvSpPr>
          <p:cNvPr id="132117" name="Oval 77"/>
          <p:cNvSpPr/>
          <p:nvPr/>
        </p:nvSpPr>
        <p:spPr>
          <a:xfrm>
            <a:off x="3890963" y="5421313"/>
            <a:ext cx="644525" cy="585787"/>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000" b="1">
                <a:latin typeface="Arial" panose="020B0604020202020204"/>
              </a:rPr>
              <a:t>10</a:t>
            </a:r>
            <a:endParaRPr lang="en-US" altLang="zh-CN" sz="2000" b="1">
              <a:latin typeface="Arial" panose="020B0604020202020204"/>
            </a:endParaRPr>
          </a:p>
        </p:txBody>
      </p:sp>
      <p:sp>
        <p:nvSpPr>
          <p:cNvPr id="65559" name="Oval 78"/>
          <p:cNvSpPr/>
          <p:nvPr/>
        </p:nvSpPr>
        <p:spPr>
          <a:xfrm>
            <a:off x="6516688" y="39243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7</a:t>
            </a:r>
            <a:endParaRPr lang="en-US" altLang="zh-CN" sz="2800" b="1">
              <a:latin typeface="Cambria" panose="02040503050406030204" pitchFamily="18" charset="0"/>
            </a:endParaRPr>
          </a:p>
        </p:txBody>
      </p:sp>
      <p:sp>
        <p:nvSpPr>
          <p:cNvPr id="65560" name="Oval 79"/>
          <p:cNvSpPr/>
          <p:nvPr/>
        </p:nvSpPr>
        <p:spPr>
          <a:xfrm>
            <a:off x="6973888" y="53721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8</a:t>
            </a:r>
            <a:endParaRPr lang="en-US" altLang="zh-CN" sz="2800" b="1">
              <a:latin typeface="Cambria" panose="02040503050406030204" pitchFamily="18" charset="0"/>
            </a:endParaRPr>
          </a:p>
        </p:txBody>
      </p:sp>
      <p:sp>
        <p:nvSpPr>
          <p:cNvPr id="65561" name="Oval 80"/>
          <p:cNvSpPr/>
          <p:nvPr/>
        </p:nvSpPr>
        <p:spPr>
          <a:xfrm>
            <a:off x="7583488" y="46101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9</a:t>
            </a:r>
            <a:endParaRPr lang="en-US" altLang="zh-CN" sz="2800" b="1">
              <a:latin typeface="Cambria" panose="02040503050406030204" pitchFamily="18" charset="0"/>
            </a:endParaRPr>
          </a:p>
        </p:txBody>
      </p:sp>
      <p:sp>
        <p:nvSpPr>
          <p:cNvPr id="65562" name="Oval 81"/>
          <p:cNvSpPr/>
          <p:nvPr/>
        </p:nvSpPr>
        <p:spPr>
          <a:xfrm>
            <a:off x="8193088" y="5370513"/>
            <a:ext cx="646112" cy="587375"/>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000" b="1">
                <a:latin typeface="Arial" panose="020B0604020202020204"/>
              </a:rPr>
              <a:t>10</a:t>
            </a:r>
            <a:endParaRPr lang="en-US" altLang="zh-CN" sz="2000" b="1">
              <a:latin typeface="Arial" panose="020B0604020202020204"/>
            </a:endParaRPr>
          </a:p>
        </p:txBody>
      </p:sp>
      <p:sp>
        <p:nvSpPr>
          <p:cNvPr id="132122" name="Rectangle 31"/>
          <p:cNvSpPr/>
          <p:nvPr/>
        </p:nvSpPr>
        <p:spPr>
          <a:xfrm>
            <a:off x="762000" y="3213100"/>
            <a:ext cx="1052513" cy="461963"/>
          </a:xfrm>
          <a:prstGeom prst="rect">
            <a:avLst/>
          </a:prstGeom>
          <a:noFill/>
          <a:ln w="9525">
            <a:noFill/>
          </a:ln>
        </p:spPr>
        <p:txBody>
          <a:bodyPr wrap="none" anchor="t" anchorCtr="0"/>
          <a:p>
            <a:pPr>
              <a:spcBef>
                <a:spcPct val="50000"/>
              </a:spcBef>
            </a:pPr>
            <a:r>
              <a:rPr lang="en-US" altLang="zh-CN" sz="2400">
                <a:latin typeface="Cambria" panose="02040503050406030204" pitchFamily="18" charset="0"/>
              </a:rPr>
              <a:t>Parent</a:t>
            </a:r>
            <a:endParaRPr lang="en-US" altLang="zh-CN" sz="2400">
              <a:latin typeface="Cambria" panose="02040503050406030204" pitchFamily="18" charset="0"/>
            </a:endParaRPr>
          </a:p>
        </p:txBody>
      </p:sp>
      <p:sp>
        <p:nvSpPr>
          <p:cNvPr id="132123" name="Line 35"/>
          <p:cNvSpPr/>
          <p:nvPr/>
        </p:nvSpPr>
        <p:spPr>
          <a:xfrm>
            <a:off x="1849438" y="3632200"/>
            <a:ext cx="627062" cy="457200"/>
          </a:xfrm>
          <a:prstGeom prst="line">
            <a:avLst/>
          </a:prstGeom>
          <a:ln w="19050" cap="flat" cmpd="sng">
            <a:solidFill>
              <a:srgbClr val="000000"/>
            </a:solidFill>
            <a:prstDash val="solid"/>
            <a:round/>
            <a:headEnd type="none" w="med" len="med"/>
            <a:tailEnd type="triangle" w="med" len="med"/>
          </a:ln>
          <a:effectLst>
            <a:outerShdw dist="30000" dir="5400000" rotWithShape="0">
              <a:srgbClr val="000000">
                <a:alpha val="45000"/>
              </a:srgbClr>
            </a:outerShdw>
          </a:effectLst>
        </p:spPr>
        <p:txBody>
          <a:bodyPr anchor="ctr" anchorCtr="0"/>
          <a:p>
            <a:endParaRPr lang="en-US" altLang="zh-CN">
              <a:latin typeface="Arial" panose="020B0604020202020204"/>
            </a:endParaRPr>
          </a:p>
        </p:txBody>
      </p:sp>
      <p:sp>
        <p:nvSpPr>
          <p:cNvPr id="65565" name="Rectangle 31"/>
          <p:cNvSpPr/>
          <p:nvPr/>
        </p:nvSpPr>
        <p:spPr>
          <a:xfrm>
            <a:off x="4876800" y="3060700"/>
            <a:ext cx="1052513" cy="461963"/>
          </a:xfrm>
          <a:prstGeom prst="rect">
            <a:avLst/>
          </a:prstGeom>
          <a:noFill/>
          <a:ln w="9525">
            <a:noFill/>
          </a:ln>
        </p:spPr>
        <p:txBody>
          <a:bodyPr wrap="none" anchor="t" anchorCtr="0"/>
          <a:p>
            <a:pPr>
              <a:spcBef>
                <a:spcPct val="50000"/>
              </a:spcBef>
            </a:pPr>
            <a:r>
              <a:rPr lang="en-US" altLang="zh-CN" sz="2400">
                <a:latin typeface="Cambria" panose="02040503050406030204" pitchFamily="18" charset="0"/>
              </a:rPr>
              <a:t>Parent</a:t>
            </a:r>
            <a:endParaRPr lang="en-US" altLang="zh-CN" sz="2400">
              <a:latin typeface="Cambria" panose="02040503050406030204" pitchFamily="18" charset="0"/>
            </a:endParaRPr>
          </a:p>
        </p:txBody>
      </p:sp>
      <p:sp>
        <p:nvSpPr>
          <p:cNvPr id="65566" name="Line 35"/>
          <p:cNvSpPr/>
          <p:nvPr/>
        </p:nvSpPr>
        <p:spPr>
          <a:xfrm>
            <a:off x="5964238" y="3479800"/>
            <a:ext cx="627062" cy="457200"/>
          </a:xfrm>
          <a:prstGeom prst="line">
            <a:avLst/>
          </a:prstGeom>
          <a:ln w="19050" cap="flat" cmpd="sng">
            <a:solidFill>
              <a:srgbClr val="000000"/>
            </a:solidFill>
            <a:prstDash val="solid"/>
            <a:round/>
            <a:headEnd type="none" w="med" len="med"/>
            <a:tailEnd type="triangle" w="med" len="med"/>
          </a:ln>
          <a:effectLst>
            <a:outerShdw dist="30000" dir="5400000" rotWithShape="0">
              <a:srgbClr val="000000">
                <a:alpha val="45000"/>
              </a:srgbClr>
            </a:outerShdw>
          </a:effectLst>
        </p:spPr>
        <p:txBody>
          <a:bodyPr anchor="ctr" anchorCtr="0"/>
          <a:p>
            <a:endParaRPr lang="en-US" altLang="zh-CN">
              <a:latin typeface="Arial" panose="020B0604020202020204"/>
            </a:endParaRPr>
          </a:p>
        </p:txBody>
      </p:sp>
      <p:sp>
        <p:nvSpPr>
          <p:cNvPr id="65567" name="Oval 86"/>
          <p:cNvSpPr/>
          <p:nvPr/>
        </p:nvSpPr>
        <p:spPr>
          <a:xfrm>
            <a:off x="5854700" y="4775200"/>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6</a:t>
            </a:r>
            <a:endParaRPr lang="en-US" altLang="zh-CN" sz="2800" b="1">
              <a:latin typeface="Cambria" panose="02040503050406030204" pitchFamily="18" charset="0"/>
            </a:endParaRPr>
          </a:p>
        </p:txBody>
      </p:sp>
      <p:cxnSp>
        <p:nvCxnSpPr>
          <p:cNvPr id="65568" name="Straight Connector 87"/>
          <p:cNvCxnSpPr/>
          <p:nvPr/>
        </p:nvCxnSpPr>
        <p:spPr>
          <a:xfrm flipH="1">
            <a:off x="6134100" y="4343400"/>
            <a:ext cx="419100" cy="4572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cxnSp>
      <p:cxnSp>
        <p:nvCxnSpPr>
          <p:cNvPr id="65569" name="Straight Connector 88"/>
          <p:cNvCxnSpPr/>
          <p:nvPr/>
        </p:nvCxnSpPr>
        <p:spPr>
          <a:xfrm flipH="1">
            <a:off x="2271713" y="4572000"/>
            <a:ext cx="255587" cy="9271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5553"/>
                                        </p:tgtEl>
                                      </p:cBhvr>
                                    </p:animEffect>
                                    <p:set>
                                      <p:cBhvr>
                                        <p:cTn id="7" dur="1" fill="hold">
                                          <p:stCondLst>
                                            <p:cond delay="499"/>
                                          </p:stCondLst>
                                        </p:cTn>
                                        <p:tgtEl>
                                          <p:spTgt spid="65553"/>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65548"/>
                                        </p:tgtEl>
                                      </p:cBhvr>
                                    </p:animEffect>
                                    <p:set>
                                      <p:cBhvr>
                                        <p:cTn id="10" dur="1" fill="hold">
                                          <p:stCondLst>
                                            <p:cond delay="499"/>
                                          </p:stCondLst>
                                        </p:cTn>
                                        <p:tgtEl>
                                          <p:spTgt spid="65548"/>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65550"/>
                                        </p:tgtEl>
                                      </p:cBhvr>
                                    </p:animEffect>
                                    <p:set>
                                      <p:cBhvr>
                                        <p:cTn id="13" dur="1" fill="hold">
                                          <p:stCondLst>
                                            <p:cond delay="499"/>
                                          </p:stCondLst>
                                        </p:cTn>
                                        <p:tgtEl>
                                          <p:spTgt spid="6555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5569"/>
                                        </p:tgtEl>
                                        <p:attrNameLst>
                                          <p:attrName>style.visibility</p:attrName>
                                        </p:attrNameLst>
                                      </p:cBhvr>
                                      <p:to>
                                        <p:strVal val="visible"/>
                                      </p:to>
                                    </p:set>
                                    <p:animEffect transition="in" filter="wipe(down)">
                                      <p:cBhvr>
                                        <p:cTn id="18" dur="500"/>
                                        <p:tgtEl>
                                          <p:spTgt spid="655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5542"/>
                                        </p:tgtEl>
                                        <p:attrNameLst>
                                          <p:attrName>style.visibility</p:attrName>
                                        </p:attrNameLst>
                                      </p:cBhvr>
                                      <p:to>
                                        <p:strVal val="visible"/>
                                      </p:to>
                                    </p:set>
                                    <p:animEffect transition="in" filter="fade">
                                      <p:cBhvr>
                                        <p:cTn id="23" dur="2000"/>
                                        <p:tgtEl>
                                          <p:spTgt spid="655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543"/>
                                        </p:tgtEl>
                                        <p:attrNameLst>
                                          <p:attrName>style.visibility</p:attrName>
                                        </p:attrNameLst>
                                      </p:cBhvr>
                                      <p:to>
                                        <p:strVal val="visible"/>
                                      </p:to>
                                    </p:set>
                                    <p:animEffect transition="in" filter="fade">
                                      <p:cBhvr>
                                        <p:cTn id="26" dur="2000"/>
                                        <p:tgtEl>
                                          <p:spTgt spid="655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5544"/>
                                        </p:tgtEl>
                                        <p:attrNameLst>
                                          <p:attrName>style.visibility</p:attrName>
                                        </p:attrNameLst>
                                      </p:cBhvr>
                                      <p:to>
                                        <p:strVal val="visible"/>
                                      </p:to>
                                    </p:set>
                                    <p:animEffect transition="in" filter="fade">
                                      <p:cBhvr>
                                        <p:cTn id="29" dur="2000"/>
                                        <p:tgtEl>
                                          <p:spTgt spid="655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559"/>
                                        </p:tgtEl>
                                        <p:attrNameLst>
                                          <p:attrName>style.visibility</p:attrName>
                                        </p:attrNameLst>
                                      </p:cBhvr>
                                      <p:to>
                                        <p:strVal val="visible"/>
                                      </p:to>
                                    </p:set>
                                    <p:animEffect transition="in" filter="fade">
                                      <p:cBhvr>
                                        <p:cTn id="32" dur="2000"/>
                                        <p:tgtEl>
                                          <p:spTgt spid="655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5560"/>
                                        </p:tgtEl>
                                        <p:attrNameLst>
                                          <p:attrName>style.visibility</p:attrName>
                                        </p:attrNameLst>
                                      </p:cBhvr>
                                      <p:to>
                                        <p:strVal val="visible"/>
                                      </p:to>
                                    </p:set>
                                    <p:animEffect transition="in" filter="fade">
                                      <p:cBhvr>
                                        <p:cTn id="35" dur="2000"/>
                                        <p:tgtEl>
                                          <p:spTgt spid="655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561"/>
                                        </p:tgtEl>
                                        <p:attrNameLst>
                                          <p:attrName>style.visibility</p:attrName>
                                        </p:attrNameLst>
                                      </p:cBhvr>
                                      <p:to>
                                        <p:strVal val="visible"/>
                                      </p:to>
                                    </p:set>
                                    <p:animEffect transition="in" filter="fade">
                                      <p:cBhvr>
                                        <p:cTn id="38" dur="2000"/>
                                        <p:tgtEl>
                                          <p:spTgt spid="6556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5562"/>
                                        </p:tgtEl>
                                        <p:attrNameLst>
                                          <p:attrName>style.visibility</p:attrName>
                                        </p:attrNameLst>
                                      </p:cBhvr>
                                      <p:to>
                                        <p:strVal val="visible"/>
                                      </p:to>
                                    </p:set>
                                    <p:animEffect transition="in" filter="fade">
                                      <p:cBhvr>
                                        <p:cTn id="41" dur="2000"/>
                                        <p:tgtEl>
                                          <p:spTgt spid="6556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565"/>
                                        </p:tgtEl>
                                        <p:attrNameLst>
                                          <p:attrName>style.visibility</p:attrName>
                                        </p:attrNameLst>
                                      </p:cBhvr>
                                      <p:to>
                                        <p:strVal val="visible"/>
                                      </p:to>
                                    </p:set>
                                    <p:animEffect transition="in" filter="fade">
                                      <p:cBhvr>
                                        <p:cTn id="44" dur="2000"/>
                                        <p:tgtEl>
                                          <p:spTgt spid="6556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5566"/>
                                        </p:tgtEl>
                                        <p:attrNameLst>
                                          <p:attrName>style.visibility</p:attrName>
                                        </p:attrNameLst>
                                      </p:cBhvr>
                                      <p:to>
                                        <p:strVal val="visible"/>
                                      </p:to>
                                    </p:set>
                                    <p:animEffect transition="in" filter="fade">
                                      <p:cBhvr>
                                        <p:cTn id="47" dur="2000"/>
                                        <p:tgtEl>
                                          <p:spTgt spid="6556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5567"/>
                                        </p:tgtEl>
                                        <p:attrNameLst>
                                          <p:attrName>style.visibility</p:attrName>
                                        </p:attrNameLst>
                                      </p:cBhvr>
                                      <p:to>
                                        <p:strVal val="visible"/>
                                      </p:to>
                                    </p:set>
                                    <p:animEffect transition="in" filter="fade">
                                      <p:cBhvr>
                                        <p:cTn id="50" dur="2000"/>
                                        <p:tgtEl>
                                          <p:spTgt spid="65567"/>
                                        </p:tgtEl>
                                      </p:cBhvr>
                                    </p:animEffect>
                                  </p:childTnLst>
                                </p:cTn>
                              </p:par>
                              <p:par>
                                <p:cTn id="51" presetID="10" presetClass="entr" presetSubtype="0" fill="hold" nodeType="withEffect">
                                  <p:stCondLst>
                                    <p:cond delay="0"/>
                                  </p:stCondLst>
                                  <p:childTnLst>
                                    <p:set>
                                      <p:cBhvr>
                                        <p:cTn id="52" dur="1" fill="hold">
                                          <p:stCondLst>
                                            <p:cond delay="0"/>
                                          </p:stCondLst>
                                        </p:cTn>
                                        <p:tgtEl>
                                          <p:spTgt spid="65568"/>
                                        </p:tgtEl>
                                        <p:attrNameLst>
                                          <p:attrName>style.visibility</p:attrName>
                                        </p:attrNameLst>
                                      </p:cBhvr>
                                      <p:to>
                                        <p:strVal val="visible"/>
                                      </p:to>
                                    </p:set>
                                    <p:animEffect transition="in" filter="fade">
                                      <p:cBhvr>
                                        <p:cTn id="53" dur="2000"/>
                                        <p:tgtEl>
                                          <p:spTgt spid="65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2" grpId="0" animBg="1"/>
      <p:bldP spid="65543" grpId="1" animBg="1"/>
      <p:bldP spid="65544" grpId="2" animBg="1"/>
      <p:bldP spid="65553" grpId="3" animBg="1"/>
      <p:bldP spid="65559" grpId="4" animBg="1"/>
      <p:bldP spid="65560" grpId="5" animBg="1"/>
      <p:bldP spid="65561" grpId="6" animBg="1"/>
      <p:bldP spid="65562" grpId="7" animBg="1"/>
      <p:bldP spid="65565" grpId="8" animBg="1"/>
      <p:bldP spid="65566" grpId="9" animBg="1"/>
      <p:bldP spid="65567" grpId="1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BST – Deletion – Case 4</a:t>
            </a:r>
            <a:endParaRPr lang="en-US" altLang="zh-CN" b="1">
              <a:solidFill>
                <a:schemeClr val="tx1"/>
              </a:solidFill>
              <a:latin typeface="Cambria" panose="02040503050406030204" pitchFamily="18" charset="0"/>
            </a:endParaRPr>
          </a:p>
        </p:txBody>
      </p:sp>
      <p:pic>
        <p:nvPicPr>
          <p:cNvPr id="13414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34147" name="Rectangle 30"/>
          <p:cNvSpPr/>
          <p:nvPr/>
        </p:nvSpPr>
        <p:spPr>
          <a:xfrm>
            <a:off x="76200" y="1549400"/>
            <a:ext cx="8991600" cy="1292225"/>
          </a:xfrm>
          <a:prstGeom prst="rect">
            <a:avLst/>
          </a:prstGeom>
          <a:noFill/>
          <a:ln w="9525">
            <a:noFill/>
          </a:ln>
        </p:spPr>
        <p:txBody>
          <a:bodyPr wrap="square" anchor="t" anchorCtr="0"/>
          <a:p>
            <a:r>
              <a:rPr lang="en-US" altLang="zh-CN" sz="2600" b="1">
                <a:latin typeface="Cambria" panose="02040503050406030204" pitchFamily="18" charset="0"/>
              </a:rPr>
              <a:t>Case 4</a:t>
            </a:r>
            <a:r>
              <a:rPr lang="en-US" altLang="zh-CN" sz="2600">
                <a:latin typeface="Cambria" panose="02040503050406030204" pitchFamily="18" charset="0"/>
              </a:rPr>
              <a:t>: if  the node has no right child</a:t>
            </a:r>
            <a:endParaRPr lang="en-US" altLang="zh-CN" sz="2600">
              <a:latin typeface="Cambria" panose="02040503050406030204" pitchFamily="18" charset="0"/>
            </a:endParaRPr>
          </a:p>
          <a:p>
            <a:r>
              <a:rPr lang="en-US" altLang="zh-CN" sz="2600" b="1">
                <a:latin typeface="Cambria" panose="02040503050406030204" pitchFamily="18" charset="0"/>
              </a:rPr>
              <a:t>Action</a:t>
            </a:r>
            <a:r>
              <a:rPr lang="en-US" altLang="zh-CN" sz="2600">
                <a:latin typeface="Cambria" panose="02040503050406030204" pitchFamily="18" charset="0"/>
              </a:rPr>
              <a:t>: link the parent of the node to the left node of non-empty subtree and delete the node</a:t>
            </a:r>
            <a:endParaRPr lang="en-US" altLang="zh-CN" sz="2600">
              <a:latin typeface="Cambria" panose="02040503050406030204" pitchFamily="18" charset="0"/>
            </a:endParaRPr>
          </a:p>
        </p:txBody>
      </p:sp>
      <p:sp>
        <p:nvSpPr>
          <p:cNvPr id="134148" name="Rectangle 30"/>
          <p:cNvSpPr/>
          <p:nvPr/>
        </p:nvSpPr>
        <p:spPr>
          <a:xfrm>
            <a:off x="1295400" y="6076950"/>
            <a:ext cx="6553200" cy="400050"/>
          </a:xfrm>
          <a:prstGeom prst="rect">
            <a:avLst/>
          </a:prstGeom>
          <a:noFill/>
          <a:ln w="9525">
            <a:noFill/>
          </a:ln>
        </p:spPr>
        <p:txBody>
          <a:bodyPr wrap="square" anchor="t" anchorCtr="0"/>
          <a:p>
            <a:pPr algn="ctr"/>
            <a:r>
              <a:rPr lang="en-US" altLang="zh-CN" sz="2000" i="1">
                <a:solidFill>
                  <a:srgbClr val="C00000"/>
                </a:solidFill>
                <a:latin typeface="Cambria" panose="02040503050406030204" pitchFamily="18" charset="0"/>
              </a:rPr>
              <a:t>Z points to the node which is to be deleted from the tree  </a:t>
            </a:r>
            <a:endParaRPr lang="en-US" altLang="zh-CN" sz="2000" i="1">
              <a:solidFill>
                <a:srgbClr val="C00000"/>
              </a:solidFill>
              <a:latin typeface="Cambria" panose="02040503050406030204" pitchFamily="18" charset="0"/>
            </a:endParaRPr>
          </a:p>
        </p:txBody>
      </p:sp>
      <p:sp>
        <p:nvSpPr>
          <p:cNvPr id="134149" name="Text Box 34"/>
          <p:cNvSpPr/>
          <p:nvPr/>
        </p:nvSpPr>
        <p:spPr>
          <a:xfrm>
            <a:off x="3270250" y="2752725"/>
            <a:ext cx="2444750" cy="523875"/>
          </a:xfrm>
          <a:prstGeom prst="rect">
            <a:avLst/>
          </a:prstGeom>
          <a:noFill/>
          <a:ln w="9525">
            <a:noFill/>
          </a:ln>
        </p:spPr>
        <p:txBody>
          <a:bodyPr anchor="t" anchorCtr="0"/>
          <a:p>
            <a:pPr>
              <a:spcBef>
                <a:spcPct val="50000"/>
              </a:spcBef>
            </a:pPr>
            <a:r>
              <a:rPr lang="en-US" altLang="zh-CN" sz="2800" b="1">
                <a:latin typeface="Cambria" panose="02040503050406030204" pitchFamily="18" charset="0"/>
              </a:rPr>
              <a:t>Removing 5</a:t>
            </a:r>
            <a:endParaRPr lang="en-US" altLang="zh-CN" sz="2800">
              <a:latin typeface="Cambria" panose="02040503050406030204" pitchFamily="18" charset="0"/>
            </a:endParaRPr>
          </a:p>
        </p:txBody>
      </p:sp>
      <p:sp>
        <p:nvSpPr>
          <p:cNvPr id="66567" name="Line 15"/>
          <p:cNvSpPr/>
          <p:nvPr/>
        </p:nvSpPr>
        <p:spPr>
          <a:xfrm>
            <a:off x="6973888" y="4376738"/>
            <a:ext cx="6096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6568" name="Line 16"/>
          <p:cNvSpPr/>
          <p:nvPr/>
        </p:nvSpPr>
        <p:spPr>
          <a:xfrm flipV="1">
            <a:off x="7202488" y="5138738"/>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6569" name="Line 22"/>
          <p:cNvSpPr/>
          <p:nvPr/>
        </p:nvSpPr>
        <p:spPr>
          <a:xfrm>
            <a:off x="7964488" y="5138738"/>
            <a:ext cx="4572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4153" name="Rectangle 26"/>
          <p:cNvSpPr/>
          <p:nvPr/>
        </p:nvSpPr>
        <p:spPr>
          <a:xfrm>
            <a:off x="327025" y="3817938"/>
            <a:ext cx="358775" cy="461962"/>
          </a:xfrm>
          <a:prstGeom prst="rect">
            <a:avLst/>
          </a:prstGeom>
          <a:noFill/>
          <a:ln w="9525">
            <a:noFill/>
          </a:ln>
        </p:spPr>
        <p:txBody>
          <a:bodyPr wrap="none" anchor="t" anchorCtr="0"/>
          <a:p>
            <a:pPr>
              <a:spcBef>
                <a:spcPct val="50000"/>
              </a:spcBef>
            </a:pPr>
            <a:r>
              <a:rPr lang="en-US" altLang="zh-CN" sz="2400" b="1">
                <a:latin typeface="Cambria" panose="02040503050406030204" pitchFamily="18" charset="0"/>
              </a:rPr>
              <a:t>Z</a:t>
            </a:r>
            <a:endParaRPr lang="en-US" altLang="zh-CN" sz="2400" b="1">
              <a:latin typeface="Cambria" panose="02040503050406030204" pitchFamily="18" charset="0"/>
            </a:endParaRPr>
          </a:p>
        </p:txBody>
      </p:sp>
      <p:sp>
        <p:nvSpPr>
          <p:cNvPr id="134154" name="Line 27"/>
          <p:cNvSpPr/>
          <p:nvPr/>
        </p:nvSpPr>
        <p:spPr>
          <a:xfrm>
            <a:off x="685800" y="4198938"/>
            <a:ext cx="739775" cy="533400"/>
          </a:xfrm>
          <a:prstGeom prst="line">
            <a:avLst/>
          </a:prstGeom>
          <a:ln w="19050" cap="flat" cmpd="sng">
            <a:solidFill>
              <a:srgbClr val="000000"/>
            </a:solidFill>
            <a:prstDash val="solid"/>
            <a:round/>
            <a:headEnd type="none" w="med" len="med"/>
            <a:tailEnd type="triangle" w="med" len="med"/>
          </a:ln>
          <a:effectLst>
            <a:outerShdw dist="30000" dir="5400000" rotWithShape="0">
              <a:srgbClr val="000000">
                <a:alpha val="45000"/>
              </a:srgbClr>
            </a:outerShdw>
          </a:effectLst>
        </p:spPr>
        <p:txBody>
          <a:bodyPr anchor="ctr" anchorCtr="0"/>
          <a:p>
            <a:endParaRPr lang="en-US" altLang="zh-CN">
              <a:latin typeface="Arial" panose="020B0604020202020204"/>
            </a:endParaRPr>
          </a:p>
        </p:txBody>
      </p:sp>
      <p:sp>
        <p:nvSpPr>
          <p:cNvPr id="66572" name="Line 2"/>
          <p:cNvSpPr/>
          <p:nvPr/>
        </p:nvSpPr>
        <p:spPr>
          <a:xfrm flipV="1">
            <a:off x="1660525" y="4427538"/>
            <a:ext cx="6858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4156" name="Line 3"/>
          <p:cNvSpPr/>
          <p:nvPr/>
        </p:nvSpPr>
        <p:spPr>
          <a:xfrm>
            <a:off x="2727325" y="4427538"/>
            <a:ext cx="6096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4157" name="Line 5"/>
          <p:cNvSpPr/>
          <p:nvPr/>
        </p:nvSpPr>
        <p:spPr>
          <a:xfrm flipV="1">
            <a:off x="2955925" y="5189538"/>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4158" name="Line 11"/>
          <p:cNvSpPr/>
          <p:nvPr/>
        </p:nvSpPr>
        <p:spPr>
          <a:xfrm>
            <a:off x="3717925" y="5189538"/>
            <a:ext cx="4572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66576" name="Oval 98"/>
          <p:cNvSpPr/>
          <p:nvPr/>
        </p:nvSpPr>
        <p:spPr>
          <a:xfrm>
            <a:off x="1203325" y="4732338"/>
            <a:ext cx="533400" cy="533400"/>
          </a:xfrm>
          <a:prstGeom prst="ellipse">
            <a:avLst/>
          </a:prstGeom>
          <a:solidFill>
            <a:srgbClr val="FF0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5</a:t>
            </a:r>
            <a:endParaRPr lang="en-US" altLang="zh-CN" sz="2800" b="1">
              <a:latin typeface="Cambria" panose="02040503050406030204" pitchFamily="18" charset="0"/>
            </a:endParaRPr>
          </a:p>
        </p:txBody>
      </p:sp>
      <p:sp>
        <p:nvSpPr>
          <p:cNvPr id="134160" name="Oval 99"/>
          <p:cNvSpPr/>
          <p:nvPr/>
        </p:nvSpPr>
        <p:spPr>
          <a:xfrm>
            <a:off x="2270125" y="4122738"/>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7</a:t>
            </a:r>
            <a:endParaRPr lang="en-US" altLang="zh-CN" sz="2800" b="1">
              <a:latin typeface="Cambria" panose="02040503050406030204" pitchFamily="18" charset="0"/>
            </a:endParaRPr>
          </a:p>
        </p:txBody>
      </p:sp>
      <p:sp>
        <p:nvSpPr>
          <p:cNvPr id="134161" name="Oval 100"/>
          <p:cNvSpPr/>
          <p:nvPr/>
        </p:nvSpPr>
        <p:spPr>
          <a:xfrm>
            <a:off x="3260725" y="4732338"/>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9</a:t>
            </a:r>
            <a:endParaRPr lang="en-US" altLang="zh-CN" sz="2800" b="1">
              <a:latin typeface="Cambria" panose="02040503050406030204" pitchFamily="18" charset="0"/>
            </a:endParaRPr>
          </a:p>
        </p:txBody>
      </p:sp>
      <p:sp>
        <p:nvSpPr>
          <p:cNvPr id="134162" name="Oval 101"/>
          <p:cNvSpPr/>
          <p:nvPr/>
        </p:nvSpPr>
        <p:spPr>
          <a:xfrm>
            <a:off x="2651125" y="5557838"/>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8</a:t>
            </a:r>
            <a:endParaRPr lang="en-US" altLang="zh-CN" sz="2800" b="1">
              <a:latin typeface="Cambria" panose="02040503050406030204" pitchFamily="18" charset="0"/>
            </a:endParaRPr>
          </a:p>
        </p:txBody>
      </p:sp>
      <p:sp>
        <p:nvSpPr>
          <p:cNvPr id="134163" name="Oval 102"/>
          <p:cNvSpPr/>
          <p:nvPr/>
        </p:nvSpPr>
        <p:spPr>
          <a:xfrm>
            <a:off x="3814763" y="5492750"/>
            <a:ext cx="644525" cy="585788"/>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000" b="1">
                <a:latin typeface="Arial" panose="020B0604020202020204"/>
              </a:rPr>
              <a:t>10</a:t>
            </a:r>
            <a:endParaRPr lang="en-US" altLang="zh-CN" sz="2000" b="1">
              <a:latin typeface="Arial" panose="020B0604020202020204"/>
            </a:endParaRPr>
          </a:p>
        </p:txBody>
      </p:sp>
      <p:sp>
        <p:nvSpPr>
          <p:cNvPr id="66581" name="Oval 103"/>
          <p:cNvSpPr/>
          <p:nvPr/>
        </p:nvSpPr>
        <p:spPr>
          <a:xfrm>
            <a:off x="6440488" y="3995738"/>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7</a:t>
            </a:r>
            <a:endParaRPr lang="en-US" altLang="zh-CN" sz="2800" b="1">
              <a:latin typeface="Cambria" panose="02040503050406030204" pitchFamily="18" charset="0"/>
            </a:endParaRPr>
          </a:p>
        </p:txBody>
      </p:sp>
      <p:sp>
        <p:nvSpPr>
          <p:cNvPr id="66582" name="Oval 104"/>
          <p:cNvSpPr/>
          <p:nvPr/>
        </p:nvSpPr>
        <p:spPr>
          <a:xfrm>
            <a:off x="6897688" y="5443538"/>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8</a:t>
            </a:r>
            <a:endParaRPr lang="en-US" altLang="zh-CN" sz="2800" b="1">
              <a:latin typeface="Cambria" panose="02040503050406030204" pitchFamily="18" charset="0"/>
            </a:endParaRPr>
          </a:p>
        </p:txBody>
      </p:sp>
      <p:sp>
        <p:nvSpPr>
          <p:cNvPr id="66583" name="Oval 105"/>
          <p:cNvSpPr/>
          <p:nvPr/>
        </p:nvSpPr>
        <p:spPr>
          <a:xfrm>
            <a:off x="7507288" y="4681538"/>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9</a:t>
            </a:r>
            <a:endParaRPr lang="en-US" altLang="zh-CN" sz="2800" b="1">
              <a:latin typeface="Cambria" panose="02040503050406030204" pitchFamily="18" charset="0"/>
            </a:endParaRPr>
          </a:p>
        </p:txBody>
      </p:sp>
      <p:sp>
        <p:nvSpPr>
          <p:cNvPr id="66584" name="Oval 106"/>
          <p:cNvSpPr/>
          <p:nvPr/>
        </p:nvSpPr>
        <p:spPr>
          <a:xfrm>
            <a:off x="8116888" y="5441950"/>
            <a:ext cx="646112" cy="587375"/>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000" b="1">
                <a:latin typeface="Arial" panose="020B0604020202020204"/>
              </a:rPr>
              <a:t>10</a:t>
            </a:r>
            <a:endParaRPr lang="en-US" altLang="zh-CN" sz="2000" b="1">
              <a:latin typeface="Arial" panose="020B0604020202020204"/>
            </a:endParaRPr>
          </a:p>
        </p:txBody>
      </p:sp>
      <p:sp>
        <p:nvSpPr>
          <p:cNvPr id="134168" name="Rectangle 31"/>
          <p:cNvSpPr/>
          <p:nvPr/>
        </p:nvSpPr>
        <p:spPr>
          <a:xfrm>
            <a:off x="838200" y="3352800"/>
            <a:ext cx="1052513" cy="461963"/>
          </a:xfrm>
          <a:prstGeom prst="rect">
            <a:avLst/>
          </a:prstGeom>
          <a:noFill/>
          <a:ln w="9525">
            <a:noFill/>
          </a:ln>
        </p:spPr>
        <p:txBody>
          <a:bodyPr wrap="none" anchor="t" anchorCtr="0"/>
          <a:p>
            <a:pPr>
              <a:spcBef>
                <a:spcPct val="50000"/>
              </a:spcBef>
            </a:pPr>
            <a:r>
              <a:rPr lang="en-US" altLang="zh-CN" sz="2400">
                <a:latin typeface="Cambria" panose="02040503050406030204" pitchFamily="18" charset="0"/>
              </a:rPr>
              <a:t>Parent</a:t>
            </a:r>
            <a:endParaRPr lang="en-US" altLang="zh-CN" sz="2400">
              <a:latin typeface="Cambria" panose="02040503050406030204" pitchFamily="18" charset="0"/>
            </a:endParaRPr>
          </a:p>
        </p:txBody>
      </p:sp>
      <p:sp>
        <p:nvSpPr>
          <p:cNvPr id="134169" name="Line 35"/>
          <p:cNvSpPr/>
          <p:nvPr/>
        </p:nvSpPr>
        <p:spPr>
          <a:xfrm>
            <a:off x="1773238" y="3703638"/>
            <a:ext cx="627062" cy="457200"/>
          </a:xfrm>
          <a:prstGeom prst="line">
            <a:avLst/>
          </a:prstGeom>
          <a:ln w="19050" cap="flat" cmpd="sng">
            <a:solidFill>
              <a:srgbClr val="000000"/>
            </a:solidFill>
            <a:prstDash val="solid"/>
            <a:round/>
            <a:headEnd type="none" w="med" len="med"/>
            <a:tailEnd type="triangle" w="med" len="med"/>
          </a:ln>
          <a:effectLst>
            <a:outerShdw dist="30000" dir="5400000" rotWithShape="0">
              <a:srgbClr val="000000">
                <a:alpha val="45000"/>
              </a:srgbClr>
            </a:outerShdw>
          </a:effectLst>
        </p:spPr>
        <p:txBody>
          <a:bodyPr anchor="ctr" anchorCtr="0"/>
          <a:p>
            <a:endParaRPr lang="en-US" altLang="zh-CN">
              <a:latin typeface="Arial" panose="020B0604020202020204"/>
            </a:endParaRPr>
          </a:p>
        </p:txBody>
      </p:sp>
      <p:sp>
        <p:nvSpPr>
          <p:cNvPr id="66587" name="Rectangle 31"/>
          <p:cNvSpPr/>
          <p:nvPr/>
        </p:nvSpPr>
        <p:spPr>
          <a:xfrm>
            <a:off x="4891088" y="3271838"/>
            <a:ext cx="1052512" cy="461962"/>
          </a:xfrm>
          <a:prstGeom prst="rect">
            <a:avLst/>
          </a:prstGeom>
          <a:noFill/>
          <a:ln w="9525">
            <a:noFill/>
          </a:ln>
        </p:spPr>
        <p:txBody>
          <a:bodyPr wrap="none" anchor="t" anchorCtr="0"/>
          <a:p>
            <a:pPr>
              <a:spcBef>
                <a:spcPct val="50000"/>
              </a:spcBef>
            </a:pPr>
            <a:r>
              <a:rPr lang="en-US" altLang="zh-CN" sz="2400">
                <a:latin typeface="Cambria" panose="02040503050406030204" pitchFamily="18" charset="0"/>
              </a:rPr>
              <a:t>Parent</a:t>
            </a:r>
            <a:endParaRPr lang="en-US" altLang="zh-CN" sz="2400">
              <a:latin typeface="Cambria" panose="02040503050406030204" pitchFamily="18" charset="0"/>
            </a:endParaRPr>
          </a:p>
        </p:txBody>
      </p:sp>
      <p:sp>
        <p:nvSpPr>
          <p:cNvPr id="66588" name="Line 35"/>
          <p:cNvSpPr/>
          <p:nvPr/>
        </p:nvSpPr>
        <p:spPr>
          <a:xfrm>
            <a:off x="5888038" y="3551238"/>
            <a:ext cx="627062" cy="457200"/>
          </a:xfrm>
          <a:prstGeom prst="line">
            <a:avLst/>
          </a:prstGeom>
          <a:ln w="19050" cap="flat" cmpd="sng">
            <a:solidFill>
              <a:srgbClr val="000000"/>
            </a:solidFill>
            <a:prstDash val="solid"/>
            <a:round/>
            <a:headEnd type="none" w="med" len="med"/>
            <a:tailEnd type="triangle" w="med" len="med"/>
          </a:ln>
          <a:effectLst>
            <a:outerShdw dist="30000" dir="5400000" rotWithShape="0">
              <a:srgbClr val="000000">
                <a:alpha val="45000"/>
              </a:srgbClr>
            </a:outerShdw>
          </a:effectLst>
        </p:spPr>
        <p:txBody>
          <a:bodyPr anchor="ctr" anchorCtr="0"/>
          <a:p>
            <a:endParaRPr lang="en-US" altLang="zh-CN">
              <a:latin typeface="Arial" panose="020B0604020202020204"/>
            </a:endParaRPr>
          </a:p>
        </p:txBody>
      </p:sp>
      <p:sp>
        <p:nvSpPr>
          <p:cNvPr id="66589" name="Oval 111"/>
          <p:cNvSpPr/>
          <p:nvPr/>
        </p:nvSpPr>
        <p:spPr>
          <a:xfrm>
            <a:off x="5638800" y="4884738"/>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4</a:t>
            </a:r>
            <a:endParaRPr lang="en-US" altLang="zh-CN" sz="2800" b="1">
              <a:latin typeface="Cambria" panose="02040503050406030204" pitchFamily="18" charset="0"/>
            </a:endParaRPr>
          </a:p>
        </p:txBody>
      </p:sp>
      <p:cxnSp>
        <p:nvCxnSpPr>
          <p:cNvPr id="66590" name="Straight Connector 112"/>
          <p:cNvCxnSpPr>
            <a:endCxn id="66589" idx="0"/>
          </p:cNvCxnSpPr>
          <p:nvPr/>
        </p:nvCxnSpPr>
        <p:spPr>
          <a:xfrm flipH="1">
            <a:off x="5905500" y="4351338"/>
            <a:ext cx="571500" cy="5334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cxnSp>
      <p:sp>
        <p:nvSpPr>
          <p:cNvPr id="66591" name="Line 12"/>
          <p:cNvSpPr/>
          <p:nvPr/>
        </p:nvSpPr>
        <p:spPr>
          <a:xfrm flipV="1">
            <a:off x="898525" y="5189538"/>
            <a:ext cx="381000" cy="381000"/>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wrap="none" anchor="ctr" anchorCtr="0"/>
          <a:p>
            <a:endParaRPr lang="en-US" altLang="zh-CN">
              <a:latin typeface="Arial" panose="020B0604020202020204"/>
            </a:endParaRPr>
          </a:p>
        </p:txBody>
      </p:sp>
      <p:sp>
        <p:nvSpPr>
          <p:cNvPr id="134175" name="Oval 114"/>
          <p:cNvSpPr/>
          <p:nvPr/>
        </p:nvSpPr>
        <p:spPr>
          <a:xfrm>
            <a:off x="685800" y="5570538"/>
            <a:ext cx="533400" cy="533400"/>
          </a:xfrm>
          <a:prstGeom prst="ellipse">
            <a:avLst/>
          </a:prstGeom>
          <a:solidFill>
            <a:srgbClr val="FFC000"/>
          </a:solidFill>
          <a:ln w="10000" cap="flat" cmpd="sng">
            <a:solidFill>
              <a:srgbClr val="000000"/>
            </a:solidFill>
            <a:prstDash val="solid"/>
            <a:round/>
            <a:headEnd type="none" w="med" len="med"/>
            <a:tailEnd type="none" w="med" len="med"/>
          </a:ln>
          <a:effectLst>
            <a:outerShdw dist="30000" dir="5400000" rotWithShape="0">
              <a:srgbClr val="000000">
                <a:alpha val="45000"/>
              </a:srgbClr>
            </a:outerShdw>
          </a:effectLst>
        </p:spPr>
        <p:txBody>
          <a:bodyPr anchor="ctr" anchorCtr="0"/>
          <a:p>
            <a:pPr algn="ctr"/>
            <a:r>
              <a:rPr lang="en-US" altLang="zh-CN" sz="2800" b="1">
                <a:latin typeface="Cambria" panose="02040503050406030204" pitchFamily="18" charset="0"/>
              </a:rPr>
              <a:t>4</a:t>
            </a:r>
            <a:endParaRPr lang="en-US" altLang="zh-CN" sz="2800" b="1">
              <a:latin typeface="Cambria" panose="02040503050406030204" pitchFamily="18" charset="0"/>
            </a:endParaRPr>
          </a:p>
        </p:txBody>
      </p:sp>
      <p:cxnSp>
        <p:nvCxnSpPr>
          <p:cNvPr id="66593" name="Straight Connector 115"/>
          <p:cNvCxnSpPr>
            <a:stCxn id="134160" idx="4"/>
            <a:endCxn id="134175" idx="7"/>
          </p:cNvCxnSpPr>
          <p:nvPr/>
        </p:nvCxnSpPr>
        <p:spPr>
          <a:xfrm flipH="1">
            <a:off x="1141413" y="4656138"/>
            <a:ext cx="1395412" cy="992187"/>
          </a:xfrm>
          <a:prstGeom prst="line">
            <a:avLst/>
          </a:prstGeom>
          <a:ln w="19050" cap="flat" cmpd="sng">
            <a:solidFill>
              <a:srgbClr val="000000"/>
            </a:solidFill>
            <a:prstDash val="solid"/>
            <a:round/>
            <a:headEnd type="none" w="med" len="med"/>
            <a:tailEnd type="none" w="med" len="med"/>
          </a:ln>
          <a:effectLst>
            <a:outerShdw dist="30000" dir="5400000" rotWithShape="0">
              <a:srgbClr val="000000">
                <a:alpha val="45000"/>
              </a:srgbClr>
            </a:outerShdw>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6576"/>
                                        </p:tgtEl>
                                      </p:cBhvr>
                                    </p:animEffect>
                                    <p:set>
                                      <p:cBhvr>
                                        <p:cTn id="7" dur="1" fill="hold">
                                          <p:stCondLst>
                                            <p:cond delay="499"/>
                                          </p:stCondLst>
                                        </p:cTn>
                                        <p:tgtEl>
                                          <p:spTgt spid="66576"/>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66591"/>
                                        </p:tgtEl>
                                      </p:cBhvr>
                                    </p:animEffect>
                                    <p:set>
                                      <p:cBhvr>
                                        <p:cTn id="10" dur="1" fill="hold">
                                          <p:stCondLst>
                                            <p:cond delay="499"/>
                                          </p:stCondLst>
                                        </p:cTn>
                                        <p:tgtEl>
                                          <p:spTgt spid="66591"/>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66572"/>
                                        </p:tgtEl>
                                      </p:cBhvr>
                                    </p:animEffect>
                                    <p:set>
                                      <p:cBhvr>
                                        <p:cTn id="13" dur="1" fill="hold">
                                          <p:stCondLst>
                                            <p:cond delay="499"/>
                                          </p:stCondLst>
                                        </p:cTn>
                                        <p:tgtEl>
                                          <p:spTgt spid="6657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6593"/>
                                        </p:tgtEl>
                                        <p:attrNameLst>
                                          <p:attrName>style.visibility</p:attrName>
                                        </p:attrNameLst>
                                      </p:cBhvr>
                                      <p:to>
                                        <p:strVal val="visible"/>
                                      </p:to>
                                    </p:set>
                                    <p:animEffect transition="in" filter="wipe(down)">
                                      <p:cBhvr>
                                        <p:cTn id="18" dur="500"/>
                                        <p:tgtEl>
                                          <p:spTgt spid="665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567"/>
                                        </p:tgtEl>
                                        <p:attrNameLst>
                                          <p:attrName>style.visibility</p:attrName>
                                        </p:attrNameLst>
                                      </p:cBhvr>
                                      <p:to>
                                        <p:strVal val="visible"/>
                                      </p:to>
                                    </p:set>
                                    <p:animEffect transition="in" filter="fade">
                                      <p:cBhvr>
                                        <p:cTn id="23" dur="2000"/>
                                        <p:tgtEl>
                                          <p:spTgt spid="6656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6568"/>
                                        </p:tgtEl>
                                        <p:attrNameLst>
                                          <p:attrName>style.visibility</p:attrName>
                                        </p:attrNameLst>
                                      </p:cBhvr>
                                      <p:to>
                                        <p:strVal val="visible"/>
                                      </p:to>
                                    </p:set>
                                    <p:animEffect transition="in" filter="fade">
                                      <p:cBhvr>
                                        <p:cTn id="26" dur="2000"/>
                                        <p:tgtEl>
                                          <p:spTgt spid="6656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6569"/>
                                        </p:tgtEl>
                                        <p:attrNameLst>
                                          <p:attrName>style.visibility</p:attrName>
                                        </p:attrNameLst>
                                      </p:cBhvr>
                                      <p:to>
                                        <p:strVal val="visible"/>
                                      </p:to>
                                    </p:set>
                                    <p:animEffect transition="in" filter="fade">
                                      <p:cBhvr>
                                        <p:cTn id="29" dur="2000"/>
                                        <p:tgtEl>
                                          <p:spTgt spid="6656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6581"/>
                                        </p:tgtEl>
                                        <p:attrNameLst>
                                          <p:attrName>style.visibility</p:attrName>
                                        </p:attrNameLst>
                                      </p:cBhvr>
                                      <p:to>
                                        <p:strVal val="visible"/>
                                      </p:to>
                                    </p:set>
                                    <p:animEffect transition="in" filter="fade">
                                      <p:cBhvr>
                                        <p:cTn id="32" dur="2000"/>
                                        <p:tgtEl>
                                          <p:spTgt spid="665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582"/>
                                        </p:tgtEl>
                                        <p:attrNameLst>
                                          <p:attrName>style.visibility</p:attrName>
                                        </p:attrNameLst>
                                      </p:cBhvr>
                                      <p:to>
                                        <p:strVal val="visible"/>
                                      </p:to>
                                    </p:set>
                                    <p:animEffect transition="in" filter="fade">
                                      <p:cBhvr>
                                        <p:cTn id="35" dur="2000"/>
                                        <p:tgtEl>
                                          <p:spTgt spid="6658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6583"/>
                                        </p:tgtEl>
                                        <p:attrNameLst>
                                          <p:attrName>style.visibility</p:attrName>
                                        </p:attrNameLst>
                                      </p:cBhvr>
                                      <p:to>
                                        <p:strVal val="visible"/>
                                      </p:to>
                                    </p:set>
                                    <p:animEffect transition="in" filter="fade">
                                      <p:cBhvr>
                                        <p:cTn id="38" dur="2000"/>
                                        <p:tgtEl>
                                          <p:spTgt spid="6658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6584"/>
                                        </p:tgtEl>
                                        <p:attrNameLst>
                                          <p:attrName>style.visibility</p:attrName>
                                        </p:attrNameLst>
                                      </p:cBhvr>
                                      <p:to>
                                        <p:strVal val="visible"/>
                                      </p:to>
                                    </p:set>
                                    <p:animEffect transition="in" filter="fade">
                                      <p:cBhvr>
                                        <p:cTn id="41" dur="2000"/>
                                        <p:tgtEl>
                                          <p:spTgt spid="6658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6587"/>
                                        </p:tgtEl>
                                        <p:attrNameLst>
                                          <p:attrName>style.visibility</p:attrName>
                                        </p:attrNameLst>
                                      </p:cBhvr>
                                      <p:to>
                                        <p:strVal val="visible"/>
                                      </p:to>
                                    </p:set>
                                    <p:animEffect transition="in" filter="fade">
                                      <p:cBhvr>
                                        <p:cTn id="44" dur="2000"/>
                                        <p:tgtEl>
                                          <p:spTgt spid="6658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6588"/>
                                        </p:tgtEl>
                                        <p:attrNameLst>
                                          <p:attrName>style.visibility</p:attrName>
                                        </p:attrNameLst>
                                      </p:cBhvr>
                                      <p:to>
                                        <p:strVal val="visible"/>
                                      </p:to>
                                    </p:set>
                                    <p:animEffect transition="in" filter="fade">
                                      <p:cBhvr>
                                        <p:cTn id="47" dur="2000"/>
                                        <p:tgtEl>
                                          <p:spTgt spid="6658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6589"/>
                                        </p:tgtEl>
                                        <p:attrNameLst>
                                          <p:attrName>style.visibility</p:attrName>
                                        </p:attrNameLst>
                                      </p:cBhvr>
                                      <p:to>
                                        <p:strVal val="visible"/>
                                      </p:to>
                                    </p:set>
                                    <p:animEffect transition="in" filter="fade">
                                      <p:cBhvr>
                                        <p:cTn id="50" dur="2000"/>
                                        <p:tgtEl>
                                          <p:spTgt spid="66589"/>
                                        </p:tgtEl>
                                      </p:cBhvr>
                                    </p:animEffect>
                                  </p:childTnLst>
                                </p:cTn>
                              </p:par>
                              <p:par>
                                <p:cTn id="51" presetID="10" presetClass="entr" presetSubtype="0" fill="hold" nodeType="withEffect">
                                  <p:stCondLst>
                                    <p:cond delay="0"/>
                                  </p:stCondLst>
                                  <p:childTnLst>
                                    <p:set>
                                      <p:cBhvr>
                                        <p:cTn id="52" dur="1" fill="hold">
                                          <p:stCondLst>
                                            <p:cond delay="0"/>
                                          </p:stCondLst>
                                        </p:cTn>
                                        <p:tgtEl>
                                          <p:spTgt spid="66590"/>
                                        </p:tgtEl>
                                        <p:attrNameLst>
                                          <p:attrName>style.visibility</p:attrName>
                                        </p:attrNameLst>
                                      </p:cBhvr>
                                      <p:to>
                                        <p:strVal val="visible"/>
                                      </p:to>
                                    </p:set>
                                    <p:animEffect transition="in" filter="fade">
                                      <p:cBhvr>
                                        <p:cTn id="53" dur="2000"/>
                                        <p:tgtEl>
                                          <p:spTgt spid="66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7" grpId="0" animBg="1"/>
      <p:bldP spid="66568" grpId="1" animBg="1"/>
      <p:bldP spid="66569" grpId="2" animBg="1"/>
      <p:bldP spid="66576" grpId="3" animBg="1"/>
      <p:bldP spid="66581" grpId="4" animBg="1"/>
      <p:bldP spid="66582" grpId="5" animBg="1"/>
      <p:bldP spid="66583" grpId="6" animBg="1"/>
      <p:bldP spid="66584" grpId="7" animBg="1"/>
      <p:bldP spid="66587" grpId="8" animBg="1"/>
      <p:bldP spid="66588" grpId="9" animBg="1"/>
      <p:bldP spid="66589" grpId="1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Title 1"/>
          <p:cNvSpPr>
            <a:spLocks noGrp="1"/>
          </p:cNvSpPr>
          <p:nvPr>
            <p:ph type="title"/>
          </p:nvPr>
        </p:nvSpPr>
        <p:spPr/>
        <p:txBody>
          <a:bodyPr wrap="square" lIns="91273" tIns="45636" rIns="91273" bIns="45636" anchor="ctr" anchorCtr="0"/>
          <a:p>
            <a:r>
              <a:rPr lang="en-US" altLang="zh-CN" b="1">
                <a:solidFill>
                  <a:schemeClr val="tx1"/>
                </a:solidFill>
                <a:latin typeface="Cambria" panose="02040503050406030204" pitchFamily="18" charset="0"/>
              </a:rPr>
              <a:t>BST Deletion Pseudo code</a:t>
            </a:r>
            <a:endParaRPr lang="en-US" altLang="zh-CN" b="1">
              <a:solidFill>
                <a:schemeClr val="tx1"/>
              </a:solidFill>
              <a:latin typeface="Cambria" panose="02040503050406030204" pitchFamily="18" charset="0"/>
            </a:endParaRPr>
          </a:p>
        </p:txBody>
      </p:sp>
      <p:pic>
        <p:nvPicPr>
          <p:cNvPr id="13619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36195" name="TextBox 6"/>
          <p:cNvSpPr/>
          <p:nvPr/>
        </p:nvSpPr>
        <p:spPr>
          <a:xfrm>
            <a:off x="68575" y="1452876"/>
            <a:ext cx="3378200" cy="4260215"/>
          </a:xfrm>
          <a:prstGeom prst="rect">
            <a:avLst/>
          </a:prstGeom>
          <a:noFill/>
          <a:ln w="9525">
            <a:noFill/>
          </a:ln>
        </p:spPr>
        <p:txBody>
          <a:bodyPr wrap="square" anchor="t"/>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void delete(node *root, key)</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  IF (root == NULL) THEN</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   exit</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  END IF</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  IF (root-&gt;data&gt;key) THEN</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   delete(root-&gt;left, key)</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  ELSE IF (root-&gt;data&lt;key) THEN</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   delete(root-&gt;right, key)</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  ELSE</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   deletenode(root)</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  ENDIF</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atin typeface="Cambria" panose="02040503050406030204" pitchFamily="18" charset="0"/>
                <a:ea typeface="Arial" panose="020B0604020202020204"/>
                <a:cs typeface="+mn-cs"/>
              </a:rPr>
              <a:t>}</a:t>
            </a: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r>
              <a:rPr lang="en-US" altLang="zh-CN" sz="1400" strike="noStrike" noProof="1">
                <a:ln w="22225">
                  <a:solidFill>
                    <a:schemeClr val="accent2"/>
                  </a:solidFill>
                  <a:prstDash val="solid"/>
                </a:ln>
                <a:solidFill>
                  <a:schemeClr val="accent2">
                    <a:lumMod val="40000"/>
                    <a:lumOff val="60000"/>
                  </a:schemeClr>
                </a:solidFill>
                <a:effectLst/>
                <a:latin typeface="Cambria" panose="02040503050406030204" pitchFamily="18" charset="0"/>
                <a:ea typeface="Arial" panose="020B0604020202020204"/>
                <a:cs typeface="+mn-cs"/>
              </a:rPr>
              <a:t>NOT sufficient algorithm</a:t>
            </a:r>
            <a:endParaRPr lang="en-US" altLang="zh-CN" sz="1400" strike="noStrike" noProof="1">
              <a:ln w="22225">
                <a:solidFill>
                  <a:schemeClr val="accent2"/>
                </a:solidFill>
                <a:prstDash val="solid"/>
              </a:ln>
              <a:solidFill>
                <a:schemeClr val="accent2">
                  <a:lumMod val="40000"/>
                  <a:lumOff val="60000"/>
                </a:schemeClr>
              </a:solidFill>
              <a:effectLst/>
              <a:latin typeface="Cambria" panose="02040503050406030204" pitchFamily="18" charset="0"/>
            </a:endParaRPr>
          </a:p>
          <a:p>
            <a:pPr marL="347980" indent="-347980" algn="just" fontAlgn="base">
              <a:lnSpc>
                <a:spcPct val="120000"/>
              </a:lnSpc>
              <a:buClr>
                <a:srgbClr val="C00000"/>
              </a:buClr>
              <a:buSzPct val="80000"/>
            </a:pPr>
            <a:endParaRPr lang="en-US" altLang="zh-CN" sz="1400" strike="noStrike" noProof="1">
              <a:latin typeface="Cambria" panose="02040503050406030204" pitchFamily="18" charset="0"/>
            </a:endParaRPr>
          </a:p>
          <a:p>
            <a:pPr marL="347980" indent="-347980" algn="just" fontAlgn="base">
              <a:lnSpc>
                <a:spcPct val="120000"/>
              </a:lnSpc>
              <a:buClr>
                <a:srgbClr val="C00000"/>
              </a:buClr>
              <a:buSzPct val="80000"/>
            </a:pPr>
            <a:endParaRPr lang="en-US" altLang="zh-CN" sz="1400" strike="noStrike" noProof="1">
              <a:latin typeface="Cambria" panose="02040503050406030204" pitchFamily="18" charset="0"/>
            </a:endParaRPr>
          </a:p>
        </p:txBody>
      </p:sp>
      <p:sp>
        <p:nvSpPr>
          <p:cNvPr id="136196" name="TextBox 8"/>
          <p:cNvSpPr/>
          <p:nvPr/>
        </p:nvSpPr>
        <p:spPr>
          <a:xfrm>
            <a:off x="3352800" y="1447800"/>
            <a:ext cx="5562600" cy="5084763"/>
          </a:xfrm>
          <a:prstGeom prst="rect">
            <a:avLst/>
          </a:prstGeom>
          <a:noFill/>
          <a:ln w="9525">
            <a:noFill/>
          </a:ln>
        </p:spPr>
        <p:txBody>
          <a:bodyPr wrap="square" anchor="t" anchorCtr="0"/>
          <a:p>
            <a:pPr marL="347980" indent="-347980" algn="just">
              <a:lnSpc>
                <a:spcPct val="120000"/>
              </a:lnSpc>
              <a:buClr>
                <a:srgbClr val="C00000"/>
              </a:buClr>
              <a:buSzPct val="80000"/>
            </a:pPr>
            <a:r>
              <a:rPr lang="en-US" altLang="zh-CN" sz="1200">
                <a:latin typeface="Cambria" panose="02040503050406030204" pitchFamily="18" charset="0"/>
              </a:rPr>
              <a:t>void deleteNode(node *root)</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a:t>
            </a:r>
            <a:r>
              <a:rPr lang="en-US" altLang="zh-CN" sz="1200" b="1">
                <a:latin typeface="Cambria" panose="02040503050406030204" pitchFamily="18" charset="0"/>
              </a:rPr>
              <a:t>IF</a:t>
            </a:r>
            <a:r>
              <a:rPr lang="en-US" altLang="zh-CN" sz="1200">
                <a:latin typeface="Cambria" panose="02040503050406030204" pitchFamily="18" charset="0"/>
              </a:rPr>
              <a:t> (root-&gt;left == NULL AND root-&gt;right == NULL) </a:t>
            </a:r>
            <a:r>
              <a:rPr lang="en-US" altLang="zh-CN" sz="1200" b="1">
                <a:solidFill>
                  <a:srgbClr val="C00000"/>
                </a:solidFill>
                <a:latin typeface="Cambria" panose="02040503050406030204" pitchFamily="18" charset="0"/>
              </a:rPr>
              <a:t>//Case - 1</a:t>
            </a:r>
            <a:endParaRPr lang="en-US" altLang="zh-CN" sz="1200" b="1">
              <a:solidFill>
                <a:srgbClr val="C00000"/>
              </a:solidFill>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free(root) [free is the C function to release the memory allotted to the node]</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exit</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a:t>
            </a:r>
            <a:r>
              <a:rPr lang="en-US" altLang="zh-CN" sz="1200" b="1">
                <a:latin typeface="Cambria" panose="02040503050406030204" pitchFamily="18" charset="0"/>
              </a:rPr>
              <a:t>ENDIF</a:t>
            </a:r>
            <a:endParaRPr lang="en-US" altLang="zh-CN" sz="1200">
              <a:latin typeface="Cambria" panose="02040503050406030204" pitchFamily="18" charset="0"/>
            </a:endParaRPr>
          </a:p>
          <a:p>
            <a:pPr marL="347980" indent="-347980" algn="just">
              <a:spcBef>
                <a:spcPts val="1200"/>
              </a:spcBef>
              <a:buClr>
                <a:srgbClr val="C00000"/>
              </a:buClr>
              <a:buSzPct val="80000"/>
            </a:pPr>
            <a:r>
              <a:rPr lang="en-US" altLang="zh-CN" sz="1200">
                <a:latin typeface="Cambria" panose="02040503050406030204" pitchFamily="18" charset="0"/>
              </a:rPr>
              <a:t>  </a:t>
            </a:r>
            <a:r>
              <a:rPr lang="en-US" altLang="zh-CN" sz="1200" b="1">
                <a:latin typeface="Cambria" panose="02040503050406030204" pitchFamily="18" charset="0"/>
              </a:rPr>
              <a:t>IF</a:t>
            </a:r>
            <a:r>
              <a:rPr lang="en-US" altLang="zh-CN" sz="1200">
                <a:latin typeface="Cambria" panose="02040503050406030204" pitchFamily="18" charset="0"/>
              </a:rPr>
              <a:t> (root-&gt;left != NULL) THEN </a:t>
            </a:r>
            <a:r>
              <a:rPr lang="en-US" altLang="zh-CN" sz="1200">
                <a:solidFill>
                  <a:srgbClr val="C00000"/>
                </a:solidFill>
                <a:latin typeface="Cambria" panose="02040503050406030204" pitchFamily="18" charset="0"/>
              </a:rPr>
              <a:t>//</a:t>
            </a:r>
            <a:r>
              <a:rPr lang="en-US" altLang="zh-CN" sz="1200" b="1">
                <a:solidFill>
                  <a:srgbClr val="C00000"/>
                </a:solidFill>
                <a:latin typeface="Cambria" panose="02040503050406030204" pitchFamily="18" charset="0"/>
              </a:rPr>
              <a:t>Case – 4 and Case - 2</a:t>
            </a:r>
            <a:endParaRPr lang="en-US" altLang="zh-CN" sz="1200" b="1">
              <a:solidFill>
                <a:srgbClr val="C00000"/>
              </a:solidFill>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struct node *temp=root-&gt;left;</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a:t>
            </a:r>
            <a:r>
              <a:rPr lang="en-US" altLang="zh-CN" sz="1200" b="1">
                <a:latin typeface="Cambria" panose="02040503050406030204" pitchFamily="18" charset="0"/>
              </a:rPr>
              <a:t>WHILE</a:t>
            </a:r>
            <a:r>
              <a:rPr lang="en-US" altLang="zh-CN" sz="1200">
                <a:latin typeface="Cambria" panose="02040503050406030204" pitchFamily="18" charset="0"/>
              </a:rPr>
              <a:t>(temp-&gt;right!=NULL)</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temp=temp-&gt;right;</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a:t>
            </a:r>
            <a:r>
              <a:rPr lang="en-US" altLang="zh-CN" sz="1200" b="1">
                <a:latin typeface="Cambria" panose="02040503050406030204" pitchFamily="18" charset="0"/>
              </a:rPr>
              <a:t>ENDWHILE</a:t>
            </a:r>
            <a:endParaRPr lang="en-US" altLang="zh-CN" sz="1200" b="1">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root-&gt;data=temp-&gt;data;</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free(temp)</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a:t>
            </a:r>
            <a:r>
              <a:rPr lang="en-US" altLang="zh-CN" sz="1200" b="1">
                <a:latin typeface="Cambria" panose="02040503050406030204" pitchFamily="18" charset="0"/>
              </a:rPr>
              <a:t>ELSE </a:t>
            </a:r>
            <a:r>
              <a:rPr lang="en-US" altLang="zh-CN" sz="1200">
                <a:solidFill>
                  <a:srgbClr val="C00000"/>
                </a:solidFill>
                <a:latin typeface="Cambria" panose="02040503050406030204" pitchFamily="18" charset="0"/>
              </a:rPr>
              <a:t>//</a:t>
            </a:r>
            <a:r>
              <a:rPr lang="en-US" altLang="zh-CN" sz="1200" b="1">
                <a:solidFill>
                  <a:srgbClr val="C00000"/>
                </a:solidFill>
                <a:latin typeface="Cambria" panose="02040503050406030204" pitchFamily="18" charset="0"/>
              </a:rPr>
              <a:t>Case 3</a:t>
            </a:r>
            <a:endParaRPr lang="en-US" altLang="zh-CN" sz="1200" b="1">
              <a:solidFill>
                <a:srgbClr val="C00000"/>
              </a:solidFill>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struct node *temp = root-&gt;right;</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a:t>
            </a:r>
            <a:r>
              <a:rPr lang="en-US" altLang="zh-CN" sz="1200" b="1">
                <a:latin typeface="Cambria" panose="02040503050406030204" pitchFamily="18" charset="0"/>
              </a:rPr>
              <a:t>WHILE</a:t>
            </a:r>
            <a:r>
              <a:rPr lang="en-US" altLang="zh-CN" sz="1200">
                <a:latin typeface="Cambria" panose="02040503050406030204" pitchFamily="18" charset="0"/>
              </a:rPr>
              <a:t>(temp-&gt;left != NULL)</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temp=temp-&gt;left;</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a:t>
            </a:r>
            <a:r>
              <a:rPr lang="en-US" altLang="zh-CN" sz="1200" b="1">
                <a:latin typeface="Cambria" panose="02040503050406030204" pitchFamily="18" charset="0"/>
              </a:rPr>
              <a:t>ENDWHILE</a:t>
            </a:r>
            <a:endParaRPr lang="en-US" altLang="zh-CN" sz="1200" b="1">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root-&gt;data = temp-&gt;data;</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free(temp);</a:t>
            </a:r>
            <a:endParaRPr lang="en-US" altLang="zh-CN" sz="1200">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  </a:t>
            </a:r>
            <a:r>
              <a:rPr lang="en-US" altLang="zh-CN" sz="1200" b="1">
                <a:latin typeface="Cambria" panose="02040503050406030204" pitchFamily="18" charset="0"/>
              </a:rPr>
              <a:t>ENDIF</a:t>
            </a:r>
            <a:endParaRPr lang="en-US" altLang="zh-CN" sz="1200" b="1">
              <a:latin typeface="Cambria" panose="02040503050406030204" pitchFamily="18" charset="0"/>
            </a:endParaRPr>
          </a:p>
          <a:p>
            <a:pPr marL="347980" indent="-347980" algn="just">
              <a:lnSpc>
                <a:spcPct val="120000"/>
              </a:lnSpc>
              <a:buClr>
                <a:srgbClr val="C00000"/>
              </a:buClr>
              <a:buSzPct val="80000"/>
            </a:pPr>
            <a:r>
              <a:rPr lang="en-US" altLang="zh-CN" sz="1200">
                <a:latin typeface="Cambria" panose="02040503050406030204" pitchFamily="18" charset="0"/>
              </a:rPr>
              <a:t>}</a:t>
            </a:r>
            <a:endParaRPr lang="en-US" altLang="zh-CN" sz="1200">
              <a:latin typeface="Cambria" panose="02040503050406030204" pitchFamily="18" charset="0"/>
            </a:endParaRPr>
          </a:p>
        </p:txBody>
      </p:sp>
      <p:pic>
        <p:nvPicPr>
          <p:cNvPr id="136197" name="Content Placeholder 1"/>
          <p:cNvPicPr>
            <a:picLocks noGrp="1" noChangeAspect="1"/>
          </p:cNvPicPr>
          <p:nvPr>
            <p:ph sz="quarter" idx="1"/>
          </p:nvPr>
        </p:nvPicPr>
        <p:blipFill>
          <a:blip r:embed="rId2"/>
          <a:stretch>
            <a:fillRect/>
          </a:stretch>
        </p:blipFill>
        <p:spPr>
          <a:xfrm>
            <a:off x="6445250" y="4581525"/>
            <a:ext cx="2673350" cy="1752600"/>
          </a:xfrm>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Balanced Binary Tree</a:t>
            </a:r>
            <a:endParaRPr lang="en-US" altLang="zh-CN" b="1">
              <a:solidFill>
                <a:schemeClr val="tx1"/>
              </a:solidFill>
              <a:latin typeface="Cambria" panose="02040503050406030204" pitchFamily="18" charset="0"/>
            </a:endParaRPr>
          </a:p>
        </p:txBody>
      </p:sp>
      <p:pic>
        <p:nvPicPr>
          <p:cNvPr id="13824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38243" name="TextBox 13"/>
          <p:cNvSpPr/>
          <p:nvPr/>
        </p:nvSpPr>
        <p:spPr>
          <a:xfrm>
            <a:off x="1600200" y="1487488"/>
            <a:ext cx="7239000" cy="2751137"/>
          </a:xfrm>
          <a:prstGeom prst="rect">
            <a:avLst/>
          </a:prstGeom>
          <a:noFill/>
          <a:ln w="9525">
            <a:noFill/>
          </a:ln>
        </p:spPr>
        <p:txBody>
          <a:bodyPr wrap="square" anchor="t" anchorCtr="0"/>
          <a:p>
            <a:pPr marL="347980" indent="-347980" algn="just">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The disadvantage of a binary search tree is that its height can be as large as N-1 where N is the number of nodes. This means that the time needed to perform insertion and deletion and many other operations can be </a:t>
            </a:r>
            <a:r>
              <a:rPr lang="en-US" altLang="zh-CN" b="1">
                <a:latin typeface="Cambria" panose="02040503050406030204" pitchFamily="18" charset="0"/>
              </a:rPr>
              <a:t>O(N)</a:t>
            </a:r>
            <a:r>
              <a:rPr lang="en-US" altLang="zh-CN">
                <a:latin typeface="Cambria" panose="02040503050406030204" pitchFamily="18" charset="0"/>
              </a:rPr>
              <a:t> in the worst case.</a:t>
            </a:r>
            <a:endParaRPr lang="en-US" altLang="zh-CN">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a:latin typeface="Cambria" panose="02040503050406030204" pitchFamily="18" charset="0"/>
              </a:rPr>
              <a:t>We want a tree with small height and this can be attained if both subtrees of each node have </a:t>
            </a:r>
            <a:r>
              <a:rPr lang="en-US" altLang="zh-CN" b="1">
                <a:latin typeface="Cambria" panose="02040503050406030204" pitchFamily="18" charset="0"/>
              </a:rPr>
              <a:t>roughly the same height</a:t>
            </a:r>
            <a:r>
              <a:rPr lang="en-US" altLang="zh-CN">
                <a:latin typeface="Cambria" panose="02040503050406030204" pitchFamily="18" charset="0"/>
              </a:rPr>
              <a:t>. So goal is to keep the height of a binary search tree </a:t>
            </a:r>
            <a:r>
              <a:rPr lang="en-US" altLang="zh-CN" b="1">
                <a:latin typeface="Cambria" panose="02040503050406030204" pitchFamily="18" charset="0"/>
              </a:rPr>
              <a:t>O(log N)</a:t>
            </a:r>
            <a:r>
              <a:rPr lang="en-US" altLang="zh-CN">
                <a:latin typeface="Cambria" panose="02040503050406030204" pitchFamily="18" charset="0"/>
              </a:rPr>
              <a:t>. Such trees are called </a:t>
            </a:r>
            <a:r>
              <a:rPr lang="en-US" altLang="zh-CN" b="1">
                <a:latin typeface="Cambria" panose="02040503050406030204" pitchFamily="18" charset="0"/>
              </a:rPr>
              <a:t>balanced binary trees</a:t>
            </a:r>
            <a:endParaRPr lang="en-US" altLang="zh-CN">
              <a:latin typeface="Cambria" panose="02040503050406030204" pitchFamily="18" charset="0"/>
            </a:endParaRPr>
          </a:p>
        </p:txBody>
      </p:sp>
      <p:sp>
        <p:nvSpPr>
          <p:cNvPr id="69637" name="Oval 32"/>
          <p:cNvSpPr/>
          <p:nvPr/>
        </p:nvSpPr>
        <p:spPr>
          <a:xfrm>
            <a:off x="6951663" y="44196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Calibri" panose="020F0502020204030204" pitchFamily="34" charset="0"/>
              </a:rPr>
              <a:t>4</a:t>
            </a:r>
            <a:endParaRPr lang="en-US" altLang="zh-CN" sz="2400">
              <a:latin typeface="Calibri" panose="020F0502020204030204" pitchFamily="34" charset="0"/>
            </a:endParaRPr>
          </a:p>
        </p:txBody>
      </p:sp>
      <p:sp>
        <p:nvSpPr>
          <p:cNvPr id="69638" name="Oval 33"/>
          <p:cNvSpPr/>
          <p:nvPr/>
        </p:nvSpPr>
        <p:spPr>
          <a:xfrm>
            <a:off x="5884863" y="51054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Calibri" panose="020F0502020204030204" pitchFamily="34" charset="0"/>
              </a:rPr>
              <a:t>2</a:t>
            </a:r>
            <a:endParaRPr lang="en-US" altLang="zh-CN" sz="2400">
              <a:latin typeface="Calibri" panose="020F0502020204030204" pitchFamily="34" charset="0"/>
            </a:endParaRPr>
          </a:p>
        </p:txBody>
      </p:sp>
      <p:sp>
        <p:nvSpPr>
          <p:cNvPr id="69639" name="Oval 34"/>
          <p:cNvSpPr/>
          <p:nvPr/>
        </p:nvSpPr>
        <p:spPr>
          <a:xfrm>
            <a:off x="7866063" y="51054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Calibri" panose="020F0502020204030204" pitchFamily="34" charset="0"/>
              </a:rPr>
              <a:t>6</a:t>
            </a:r>
            <a:endParaRPr lang="en-US" altLang="zh-CN" sz="2400">
              <a:latin typeface="Calibri" panose="020F0502020204030204" pitchFamily="34" charset="0"/>
            </a:endParaRPr>
          </a:p>
        </p:txBody>
      </p:sp>
      <p:sp>
        <p:nvSpPr>
          <p:cNvPr id="69640" name="Oval 35"/>
          <p:cNvSpPr/>
          <p:nvPr/>
        </p:nvSpPr>
        <p:spPr>
          <a:xfrm>
            <a:off x="7256463" y="58674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Calibri" panose="020F0502020204030204" pitchFamily="34" charset="0"/>
              </a:rPr>
              <a:t>5</a:t>
            </a:r>
            <a:endParaRPr lang="en-US" altLang="zh-CN" sz="2400">
              <a:latin typeface="Calibri" panose="020F0502020204030204" pitchFamily="34" charset="0"/>
            </a:endParaRPr>
          </a:p>
        </p:txBody>
      </p:sp>
      <p:sp>
        <p:nvSpPr>
          <p:cNvPr id="69641" name="Oval 36"/>
          <p:cNvSpPr/>
          <p:nvPr/>
        </p:nvSpPr>
        <p:spPr>
          <a:xfrm>
            <a:off x="8475663" y="58674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Calibri" panose="020F0502020204030204" pitchFamily="34" charset="0"/>
              </a:rPr>
              <a:t>7</a:t>
            </a:r>
            <a:endParaRPr lang="en-US" altLang="zh-CN" sz="2400">
              <a:latin typeface="Calibri" panose="020F0502020204030204" pitchFamily="34" charset="0"/>
            </a:endParaRPr>
          </a:p>
        </p:txBody>
      </p:sp>
      <p:sp>
        <p:nvSpPr>
          <p:cNvPr id="69642" name="Oval 37"/>
          <p:cNvSpPr/>
          <p:nvPr/>
        </p:nvSpPr>
        <p:spPr>
          <a:xfrm>
            <a:off x="5199063" y="58674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Calibri" panose="020F0502020204030204" pitchFamily="34" charset="0"/>
              </a:rPr>
              <a:t>1</a:t>
            </a:r>
            <a:endParaRPr lang="en-US" altLang="zh-CN" sz="2400">
              <a:latin typeface="Calibri" panose="020F0502020204030204" pitchFamily="34" charset="0"/>
            </a:endParaRPr>
          </a:p>
        </p:txBody>
      </p:sp>
      <p:sp>
        <p:nvSpPr>
          <p:cNvPr id="69643" name="Oval 38"/>
          <p:cNvSpPr/>
          <p:nvPr/>
        </p:nvSpPr>
        <p:spPr>
          <a:xfrm>
            <a:off x="6494463" y="58674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Calibri" panose="020F0502020204030204" pitchFamily="34" charset="0"/>
              </a:rPr>
              <a:t>3</a:t>
            </a:r>
            <a:endParaRPr lang="en-US" altLang="zh-CN" sz="2400">
              <a:latin typeface="Calibri" panose="020F0502020204030204" pitchFamily="34" charset="0"/>
            </a:endParaRPr>
          </a:p>
        </p:txBody>
      </p:sp>
      <p:cxnSp>
        <p:nvCxnSpPr>
          <p:cNvPr id="69644" name="AutoShape 39"/>
          <p:cNvCxnSpPr>
            <a:stCxn id="69637" idx="3"/>
            <a:endCxn id="69638" idx="7"/>
          </p:cNvCxnSpPr>
          <p:nvPr/>
        </p:nvCxnSpPr>
        <p:spPr>
          <a:xfrm flipH="1">
            <a:off x="6275388" y="4810125"/>
            <a:ext cx="742950" cy="361950"/>
          </a:xfrm>
          <a:prstGeom prst="straightConnector1">
            <a:avLst/>
          </a:prstGeom>
          <a:ln w="9525" cap="flat" cmpd="sng">
            <a:solidFill>
              <a:schemeClr val="tx1"/>
            </a:solidFill>
            <a:prstDash val="solid"/>
            <a:round/>
            <a:headEnd type="none" w="med" len="med"/>
            <a:tailEnd type="none" w="med" len="med"/>
          </a:ln>
        </p:spPr>
      </p:cxnSp>
      <p:cxnSp>
        <p:nvCxnSpPr>
          <p:cNvPr id="69645" name="AutoShape 40"/>
          <p:cNvCxnSpPr>
            <a:stCxn id="69637" idx="5"/>
            <a:endCxn id="69639" idx="1"/>
          </p:cNvCxnSpPr>
          <p:nvPr/>
        </p:nvCxnSpPr>
        <p:spPr>
          <a:xfrm>
            <a:off x="7342188" y="4810125"/>
            <a:ext cx="590550" cy="361950"/>
          </a:xfrm>
          <a:prstGeom prst="straightConnector1">
            <a:avLst/>
          </a:prstGeom>
          <a:ln w="9525" cap="flat" cmpd="sng">
            <a:solidFill>
              <a:schemeClr val="tx1"/>
            </a:solidFill>
            <a:prstDash val="solid"/>
            <a:round/>
            <a:headEnd type="none" w="med" len="med"/>
            <a:tailEnd type="none" w="med" len="med"/>
          </a:ln>
        </p:spPr>
      </p:cxnSp>
      <p:cxnSp>
        <p:nvCxnSpPr>
          <p:cNvPr id="69646" name="AutoShape 41"/>
          <p:cNvCxnSpPr>
            <a:stCxn id="69638" idx="3"/>
            <a:endCxn id="69642" idx="0"/>
          </p:cNvCxnSpPr>
          <p:nvPr/>
        </p:nvCxnSpPr>
        <p:spPr>
          <a:xfrm flipH="1">
            <a:off x="5427663" y="5495925"/>
            <a:ext cx="523875" cy="371475"/>
          </a:xfrm>
          <a:prstGeom prst="straightConnector1">
            <a:avLst/>
          </a:prstGeom>
          <a:ln w="9525" cap="flat" cmpd="sng">
            <a:solidFill>
              <a:schemeClr val="tx1"/>
            </a:solidFill>
            <a:prstDash val="solid"/>
            <a:round/>
            <a:headEnd type="none" w="med" len="med"/>
            <a:tailEnd type="none" w="med" len="med"/>
          </a:ln>
        </p:spPr>
      </p:cxnSp>
      <p:cxnSp>
        <p:nvCxnSpPr>
          <p:cNvPr id="69647" name="AutoShape 42"/>
          <p:cNvCxnSpPr>
            <a:stCxn id="69638" idx="5"/>
            <a:endCxn id="69643" idx="0"/>
          </p:cNvCxnSpPr>
          <p:nvPr/>
        </p:nvCxnSpPr>
        <p:spPr>
          <a:xfrm>
            <a:off x="6275388" y="5495925"/>
            <a:ext cx="447675" cy="371475"/>
          </a:xfrm>
          <a:prstGeom prst="straightConnector1">
            <a:avLst/>
          </a:prstGeom>
          <a:ln w="9525" cap="flat" cmpd="sng">
            <a:solidFill>
              <a:schemeClr val="tx1"/>
            </a:solidFill>
            <a:prstDash val="solid"/>
            <a:round/>
            <a:headEnd type="none" w="med" len="med"/>
            <a:tailEnd type="none" w="med" len="med"/>
          </a:ln>
        </p:spPr>
      </p:cxnSp>
      <p:cxnSp>
        <p:nvCxnSpPr>
          <p:cNvPr id="69648" name="AutoShape 43"/>
          <p:cNvCxnSpPr>
            <a:stCxn id="69639" idx="3"/>
            <a:endCxn id="69640" idx="0"/>
          </p:cNvCxnSpPr>
          <p:nvPr/>
        </p:nvCxnSpPr>
        <p:spPr>
          <a:xfrm flipH="1">
            <a:off x="7485063" y="5495925"/>
            <a:ext cx="447675" cy="371475"/>
          </a:xfrm>
          <a:prstGeom prst="straightConnector1">
            <a:avLst/>
          </a:prstGeom>
          <a:ln w="9525" cap="flat" cmpd="sng">
            <a:solidFill>
              <a:schemeClr val="tx1"/>
            </a:solidFill>
            <a:prstDash val="solid"/>
            <a:round/>
            <a:headEnd type="none" w="med" len="med"/>
            <a:tailEnd type="none" w="med" len="med"/>
          </a:ln>
        </p:spPr>
      </p:cxnSp>
      <p:cxnSp>
        <p:nvCxnSpPr>
          <p:cNvPr id="69649" name="AutoShape 44"/>
          <p:cNvCxnSpPr>
            <a:stCxn id="69639" idx="5"/>
            <a:endCxn id="69641" idx="0"/>
          </p:cNvCxnSpPr>
          <p:nvPr/>
        </p:nvCxnSpPr>
        <p:spPr>
          <a:xfrm>
            <a:off x="8256588" y="5495925"/>
            <a:ext cx="447675" cy="371475"/>
          </a:xfrm>
          <a:prstGeom prst="straightConnector1">
            <a:avLst/>
          </a:prstGeom>
          <a:ln w="9525" cap="flat" cmpd="sng">
            <a:solidFill>
              <a:schemeClr val="tx1"/>
            </a:solidFill>
            <a:prstDash val="solid"/>
            <a:round/>
            <a:headEnd type="none" w="med" len="med"/>
            <a:tailEnd type="none" w="med" len="med"/>
          </a:ln>
        </p:spPr>
      </p:cxnSp>
      <p:sp>
        <p:nvSpPr>
          <p:cNvPr id="138257" name="Oval 17"/>
          <p:cNvSpPr/>
          <p:nvPr/>
        </p:nvSpPr>
        <p:spPr>
          <a:xfrm>
            <a:off x="76200" y="25146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Times New Roman" panose="02020603050405020304" pitchFamily="18" charset="0"/>
              </a:rPr>
              <a:t>1</a:t>
            </a:r>
            <a:endParaRPr lang="en-US" altLang="zh-CN" sz="2400">
              <a:latin typeface="Times New Roman" panose="02020603050405020304" pitchFamily="18" charset="0"/>
            </a:endParaRPr>
          </a:p>
        </p:txBody>
      </p:sp>
      <p:sp>
        <p:nvSpPr>
          <p:cNvPr id="138258" name="Oval 18"/>
          <p:cNvSpPr/>
          <p:nvPr/>
        </p:nvSpPr>
        <p:spPr>
          <a:xfrm>
            <a:off x="2057400" y="48006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Times New Roman" panose="02020603050405020304" pitchFamily="18" charset="0"/>
              </a:rPr>
              <a:t>5</a:t>
            </a:r>
            <a:endParaRPr lang="en-US" altLang="zh-CN" sz="2400">
              <a:latin typeface="Times New Roman" panose="02020603050405020304" pitchFamily="18" charset="0"/>
            </a:endParaRPr>
          </a:p>
        </p:txBody>
      </p:sp>
      <p:sp>
        <p:nvSpPr>
          <p:cNvPr id="138259" name="Oval 19"/>
          <p:cNvSpPr/>
          <p:nvPr/>
        </p:nvSpPr>
        <p:spPr>
          <a:xfrm>
            <a:off x="533400" y="30480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Times New Roman" panose="02020603050405020304" pitchFamily="18" charset="0"/>
              </a:rPr>
              <a:t>2</a:t>
            </a:r>
            <a:endParaRPr lang="en-US" altLang="zh-CN" sz="2400">
              <a:latin typeface="Times New Roman" panose="02020603050405020304" pitchFamily="18" charset="0"/>
            </a:endParaRPr>
          </a:p>
        </p:txBody>
      </p:sp>
      <p:sp>
        <p:nvSpPr>
          <p:cNvPr id="138260" name="Oval 20"/>
          <p:cNvSpPr/>
          <p:nvPr/>
        </p:nvSpPr>
        <p:spPr>
          <a:xfrm>
            <a:off x="1524000" y="41910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Times New Roman" panose="02020603050405020304" pitchFamily="18" charset="0"/>
              </a:rPr>
              <a:t>4</a:t>
            </a:r>
            <a:endParaRPr lang="en-US" altLang="zh-CN" sz="2400">
              <a:latin typeface="Times New Roman" panose="02020603050405020304" pitchFamily="18" charset="0"/>
            </a:endParaRPr>
          </a:p>
        </p:txBody>
      </p:sp>
      <p:sp>
        <p:nvSpPr>
          <p:cNvPr id="138261" name="Oval 21"/>
          <p:cNvSpPr/>
          <p:nvPr/>
        </p:nvSpPr>
        <p:spPr>
          <a:xfrm>
            <a:off x="990600" y="35814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Times New Roman" panose="02020603050405020304" pitchFamily="18" charset="0"/>
              </a:rPr>
              <a:t>3</a:t>
            </a:r>
            <a:endParaRPr lang="en-US" altLang="zh-CN" sz="2400">
              <a:latin typeface="Times New Roman" panose="02020603050405020304" pitchFamily="18" charset="0"/>
            </a:endParaRPr>
          </a:p>
        </p:txBody>
      </p:sp>
      <p:sp>
        <p:nvSpPr>
          <p:cNvPr id="138262" name="Oval 22"/>
          <p:cNvSpPr/>
          <p:nvPr/>
        </p:nvSpPr>
        <p:spPr>
          <a:xfrm>
            <a:off x="3124200" y="60198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Times New Roman" panose="02020603050405020304" pitchFamily="18" charset="0"/>
              </a:rPr>
              <a:t>7</a:t>
            </a:r>
            <a:endParaRPr lang="en-US" altLang="zh-CN" sz="2400">
              <a:latin typeface="Times New Roman" panose="02020603050405020304" pitchFamily="18" charset="0"/>
            </a:endParaRPr>
          </a:p>
        </p:txBody>
      </p:sp>
      <p:sp>
        <p:nvSpPr>
          <p:cNvPr id="138263" name="Oval 23"/>
          <p:cNvSpPr/>
          <p:nvPr/>
        </p:nvSpPr>
        <p:spPr>
          <a:xfrm>
            <a:off x="2590800" y="5410200"/>
            <a:ext cx="457200" cy="457200"/>
          </a:xfrm>
          <a:prstGeom prst="ellipse">
            <a:avLst/>
          </a:prstGeom>
          <a:solidFill>
            <a:srgbClr val="FFFF00"/>
          </a:solidFill>
          <a:ln w="9525" cap="flat" cmpd="sng">
            <a:solidFill>
              <a:schemeClr val="tx1"/>
            </a:solidFill>
            <a:prstDash val="solid"/>
            <a:round/>
            <a:headEnd type="none" w="med" len="med"/>
            <a:tailEnd type="none" w="med" len="med"/>
          </a:ln>
        </p:spPr>
        <p:txBody>
          <a:bodyPr wrap="none" anchor="ctr" anchorCtr="0"/>
          <a:p>
            <a:pPr algn="ctr"/>
            <a:r>
              <a:rPr lang="en-US" altLang="zh-CN" sz="2400">
                <a:latin typeface="Times New Roman" panose="02020603050405020304" pitchFamily="18" charset="0"/>
              </a:rPr>
              <a:t>6</a:t>
            </a:r>
            <a:endParaRPr lang="en-US" altLang="zh-CN" sz="2400">
              <a:latin typeface="Times New Roman" panose="02020603050405020304" pitchFamily="18" charset="0"/>
            </a:endParaRPr>
          </a:p>
        </p:txBody>
      </p:sp>
      <p:cxnSp>
        <p:nvCxnSpPr>
          <p:cNvPr id="138264" name="AutoShape 24"/>
          <p:cNvCxnSpPr>
            <a:stCxn id="138260" idx="5"/>
            <a:endCxn id="138258" idx="7"/>
          </p:cNvCxnSpPr>
          <p:nvPr/>
        </p:nvCxnSpPr>
        <p:spPr>
          <a:xfrm>
            <a:off x="1914525" y="4581525"/>
            <a:ext cx="533400" cy="285750"/>
          </a:xfrm>
          <a:prstGeom prst="straightConnector1">
            <a:avLst/>
          </a:prstGeom>
          <a:ln w="9525" cap="flat" cmpd="sng">
            <a:solidFill>
              <a:schemeClr val="tx1"/>
            </a:solidFill>
            <a:prstDash val="solid"/>
            <a:round/>
            <a:headEnd type="none" w="med" len="med"/>
            <a:tailEnd type="none" w="med" len="med"/>
          </a:ln>
        </p:spPr>
      </p:cxnSp>
      <p:cxnSp>
        <p:nvCxnSpPr>
          <p:cNvPr id="138265" name="AutoShape 25"/>
          <p:cNvCxnSpPr>
            <a:stCxn id="138257" idx="5"/>
            <a:endCxn id="138259" idx="0"/>
          </p:cNvCxnSpPr>
          <p:nvPr/>
        </p:nvCxnSpPr>
        <p:spPr>
          <a:xfrm>
            <a:off x="466725" y="2905125"/>
            <a:ext cx="295275" cy="142875"/>
          </a:xfrm>
          <a:prstGeom prst="straightConnector1">
            <a:avLst/>
          </a:prstGeom>
          <a:ln w="9525" cap="flat" cmpd="sng">
            <a:solidFill>
              <a:schemeClr val="tx1"/>
            </a:solidFill>
            <a:prstDash val="solid"/>
            <a:round/>
            <a:headEnd type="none" w="med" len="med"/>
            <a:tailEnd type="none" w="med" len="med"/>
          </a:ln>
        </p:spPr>
      </p:cxnSp>
      <p:cxnSp>
        <p:nvCxnSpPr>
          <p:cNvPr id="138266" name="AutoShape 26"/>
          <p:cNvCxnSpPr>
            <a:stCxn id="138263" idx="5"/>
            <a:endCxn id="138262" idx="0"/>
          </p:cNvCxnSpPr>
          <p:nvPr/>
        </p:nvCxnSpPr>
        <p:spPr>
          <a:xfrm>
            <a:off x="2981325" y="5800725"/>
            <a:ext cx="371475" cy="219075"/>
          </a:xfrm>
          <a:prstGeom prst="straightConnector1">
            <a:avLst/>
          </a:prstGeom>
          <a:ln w="9525" cap="flat" cmpd="sng">
            <a:solidFill>
              <a:schemeClr val="tx1"/>
            </a:solidFill>
            <a:prstDash val="solid"/>
            <a:round/>
            <a:headEnd type="none" w="med" len="med"/>
            <a:tailEnd type="none" w="med" len="med"/>
          </a:ln>
        </p:spPr>
      </p:cxnSp>
      <p:cxnSp>
        <p:nvCxnSpPr>
          <p:cNvPr id="138267" name="AutoShape 27"/>
          <p:cNvCxnSpPr>
            <a:stCxn id="138258" idx="5"/>
            <a:endCxn id="138263" idx="0"/>
          </p:cNvCxnSpPr>
          <p:nvPr/>
        </p:nvCxnSpPr>
        <p:spPr>
          <a:xfrm>
            <a:off x="2447925" y="5191125"/>
            <a:ext cx="371475" cy="219075"/>
          </a:xfrm>
          <a:prstGeom prst="straightConnector1">
            <a:avLst/>
          </a:prstGeom>
          <a:ln w="9525" cap="flat" cmpd="sng">
            <a:solidFill>
              <a:schemeClr val="tx1"/>
            </a:solidFill>
            <a:prstDash val="solid"/>
            <a:round/>
            <a:headEnd type="none" w="med" len="med"/>
            <a:tailEnd type="none" w="med" len="med"/>
          </a:ln>
        </p:spPr>
      </p:cxnSp>
      <p:cxnSp>
        <p:nvCxnSpPr>
          <p:cNvPr id="138268" name="AutoShape 28"/>
          <p:cNvCxnSpPr>
            <a:stCxn id="138261" idx="5"/>
            <a:endCxn id="138260" idx="0"/>
          </p:cNvCxnSpPr>
          <p:nvPr/>
        </p:nvCxnSpPr>
        <p:spPr>
          <a:xfrm>
            <a:off x="1381125" y="3971925"/>
            <a:ext cx="371475" cy="219075"/>
          </a:xfrm>
          <a:prstGeom prst="straightConnector1">
            <a:avLst/>
          </a:prstGeom>
          <a:ln w="9525" cap="flat" cmpd="sng">
            <a:solidFill>
              <a:schemeClr val="tx1"/>
            </a:solidFill>
            <a:prstDash val="solid"/>
            <a:round/>
            <a:headEnd type="none" w="med" len="med"/>
            <a:tailEnd type="none" w="med" len="med"/>
          </a:ln>
        </p:spPr>
      </p:cxnSp>
      <p:cxnSp>
        <p:nvCxnSpPr>
          <p:cNvPr id="138269" name="AutoShape 29"/>
          <p:cNvCxnSpPr>
            <a:stCxn id="138259" idx="5"/>
            <a:endCxn id="138261" idx="0"/>
          </p:cNvCxnSpPr>
          <p:nvPr/>
        </p:nvCxnSpPr>
        <p:spPr>
          <a:xfrm>
            <a:off x="923925" y="3438525"/>
            <a:ext cx="295275" cy="142875"/>
          </a:xfrm>
          <a:prstGeom prst="straightConnector1">
            <a:avLst/>
          </a:prstGeom>
          <a:ln w="9525" cap="flat" cmpd="sng">
            <a:solidFill>
              <a:schemeClr val="tx1"/>
            </a:solidFill>
            <a:prstDash val="solid"/>
            <a:round/>
            <a:headEnd type="none" w="med" len="med"/>
            <a:tailEnd type="none"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637"/>
                                        </p:tgtEl>
                                        <p:attrNameLst>
                                          <p:attrName>style.visibility</p:attrName>
                                        </p:attrNameLst>
                                      </p:cBhvr>
                                      <p:to>
                                        <p:strVal val="visible"/>
                                      </p:to>
                                    </p:set>
                                    <p:animEffect transition="in" filter="fade">
                                      <p:cBhvr>
                                        <p:cTn id="7" dur="2000"/>
                                        <p:tgtEl>
                                          <p:spTgt spid="696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638"/>
                                        </p:tgtEl>
                                        <p:attrNameLst>
                                          <p:attrName>style.visibility</p:attrName>
                                        </p:attrNameLst>
                                      </p:cBhvr>
                                      <p:to>
                                        <p:strVal val="visible"/>
                                      </p:to>
                                    </p:set>
                                    <p:animEffect transition="in" filter="fade">
                                      <p:cBhvr>
                                        <p:cTn id="10" dur="2000"/>
                                        <p:tgtEl>
                                          <p:spTgt spid="696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639"/>
                                        </p:tgtEl>
                                        <p:attrNameLst>
                                          <p:attrName>style.visibility</p:attrName>
                                        </p:attrNameLst>
                                      </p:cBhvr>
                                      <p:to>
                                        <p:strVal val="visible"/>
                                      </p:to>
                                    </p:set>
                                    <p:animEffect transition="in" filter="fade">
                                      <p:cBhvr>
                                        <p:cTn id="13" dur="2000"/>
                                        <p:tgtEl>
                                          <p:spTgt spid="696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640"/>
                                        </p:tgtEl>
                                        <p:attrNameLst>
                                          <p:attrName>style.visibility</p:attrName>
                                        </p:attrNameLst>
                                      </p:cBhvr>
                                      <p:to>
                                        <p:strVal val="visible"/>
                                      </p:to>
                                    </p:set>
                                    <p:animEffect transition="in" filter="fade">
                                      <p:cBhvr>
                                        <p:cTn id="16" dur="2000"/>
                                        <p:tgtEl>
                                          <p:spTgt spid="696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9641"/>
                                        </p:tgtEl>
                                        <p:attrNameLst>
                                          <p:attrName>style.visibility</p:attrName>
                                        </p:attrNameLst>
                                      </p:cBhvr>
                                      <p:to>
                                        <p:strVal val="visible"/>
                                      </p:to>
                                    </p:set>
                                    <p:animEffect transition="in" filter="fade">
                                      <p:cBhvr>
                                        <p:cTn id="19" dur="2000"/>
                                        <p:tgtEl>
                                          <p:spTgt spid="696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9642"/>
                                        </p:tgtEl>
                                        <p:attrNameLst>
                                          <p:attrName>style.visibility</p:attrName>
                                        </p:attrNameLst>
                                      </p:cBhvr>
                                      <p:to>
                                        <p:strVal val="visible"/>
                                      </p:to>
                                    </p:set>
                                    <p:animEffect transition="in" filter="fade">
                                      <p:cBhvr>
                                        <p:cTn id="22" dur="2000"/>
                                        <p:tgtEl>
                                          <p:spTgt spid="696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643"/>
                                        </p:tgtEl>
                                        <p:attrNameLst>
                                          <p:attrName>style.visibility</p:attrName>
                                        </p:attrNameLst>
                                      </p:cBhvr>
                                      <p:to>
                                        <p:strVal val="visible"/>
                                      </p:to>
                                    </p:set>
                                    <p:animEffect transition="in" filter="fade">
                                      <p:cBhvr>
                                        <p:cTn id="25" dur="2000"/>
                                        <p:tgtEl>
                                          <p:spTgt spid="69643"/>
                                        </p:tgtEl>
                                      </p:cBhvr>
                                    </p:animEffect>
                                  </p:childTnLst>
                                </p:cTn>
                              </p:par>
                              <p:par>
                                <p:cTn id="26" presetID="10" presetClass="entr" presetSubtype="0" fill="hold" nodeType="withEffect">
                                  <p:stCondLst>
                                    <p:cond delay="0"/>
                                  </p:stCondLst>
                                  <p:childTnLst>
                                    <p:set>
                                      <p:cBhvr>
                                        <p:cTn id="27" dur="1" fill="hold">
                                          <p:stCondLst>
                                            <p:cond delay="0"/>
                                          </p:stCondLst>
                                        </p:cTn>
                                        <p:tgtEl>
                                          <p:spTgt spid="69644"/>
                                        </p:tgtEl>
                                        <p:attrNameLst>
                                          <p:attrName>style.visibility</p:attrName>
                                        </p:attrNameLst>
                                      </p:cBhvr>
                                      <p:to>
                                        <p:strVal val="visible"/>
                                      </p:to>
                                    </p:set>
                                    <p:animEffect transition="in" filter="fade">
                                      <p:cBhvr>
                                        <p:cTn id="28" dur="2000"/>
                                        <p:tgtEl>
                                          <p:spTgt spid="69644"/>
                                        </p:tgtEl>
                                      </p:cBhvr>
                                    </p:animEffect>
                                  </p:childTnLst>
                                </p:cTn>
                              </p:par>
                              <p:par>
                                <p:cTn id="29" presetID="10" presetClass="entr" presetSubtype="0" fill="hold" nodeType="withEffect">
                                  <p:stCondLst>
                                    <p:cond delay="0"/>
                                  </p:stCondLst>
                                  <p:childTnLst>
                                    <p:set>
                                      <p:cBhvr>
                                        <p:cTn id="30" dur="1" fill="hold">
                                          <p:stCondLst>
                                            <p:cond delay="0"/>
                                          </p:stCondLst>
                                        </p:cTn>
                                        <p:tgtEl>
                                          <p:spTgt spid="69645"/>
                                        </p:tgtEl>
                                        <p:attrNameLst>
                                          <p:attrName>style.visibility</p:attrName>
                                        </p:attrNameLst>
                                      </p:cBhvr>
                                      <p:to>
                                        <p:strVal val="visible"/>
                                      </p:to>
                                    </p:set>
                                    <p:animEffect transition="in" filter="fade">
                                      <p:cBhvr>
                                        <p:cTn id="31" dur="2000"/>
                                        <p:tgtEl>
                                          <p:spTgt spid="69645"/>
                                        </p:tgtEl>
                                      </p:cBhvr>
                                    </p:animEffect>
                                  </p:childTnLst>
                                </p:cTn>
                              </p:par>
                              <p:par>
                                <p:cTn id="32" presetID="10" presetClass="entr" presetSubtype="0" fill="hold" nodeType="withEffect">
                                  <p:stCondLst>
                                    <p:cond delay="0"/>
                                  </p:stCondLst>
                                  <p:childTnLst>
                                    <p:set>
                                      <p:cBhvr>
                                        <p:cTn id="33" dur="1" fill="hold">
                                          <p:stCondLst>
                                            <p:cond delay="0"/>
                                          </p:stCondLst>
                                        </p:cTn>
                                        <p:tgtEl>
                                          <p:spTgt spid="69646"/>
                                        </p:tgtEl>
                                        <p:attrNameLst>
                                          <p:attrName>style.visibility</p:attrName>
                                        </p:attrNameLst>
                                      </p:cBhvr>
                                      <p:to>
                                        <p:strVal val="visible"/>
                                      </p:to>
                                    </p:set>
                                    <p:animEffect transition="in" filter="fade">
                                      <p:cBhvr>
                                        <p:cTn id="34" dur="2000"/>
                                        <p:tgtEl>
                                          <p:spTgt spid="69646"/>
                                        </p:tgtEl>
                                      </p:cBhvr>
                                    </p:animEffect>
                                  </p:childTnLst>
                                </p:cTn>
                              </p:par>
                              <p:par>
                                <p:cTn id="35" presetID="10" presetClass="entr" presetSubtype="0" fill="hold" nodeType="withEffect">
                                  <p:stCondLst>
                                    <p:cond delay="0"/>
                                  </p:stCondLst>
                                  <p:childTnLst>
                                    <p:set>
                                      <p:cBhvr>
                                        <p:cTn id="36" dur="1" fill="hold">
                                          <p:stCondLst>
                                            <p:cond delay="0"/>
                                          </p:stCondLst>
                                        </p:cTn>
                                        <p:tgtEl>
                                          <p:spTgt spid="69647"/>
                                        </p:tgtEl>
                                        <p:attrNameLst>
                                          <p:attrName>style.visibility</p:attrName>
                                        </p:attrNameLst>
                                      </p:cBhvr>
                                      <p:to>
                                        <p:strVal val="visible"/>
                                      </p:to>
                                    </p:set>
                                    <p:animEffect transition="in" filter="fade">
                                      <p:cBhvr>
                                        <p:cTn id="37" dur="2000"/>
                                        <p:tgtEl>
                                          <p:spTgt spid="69647"/>
                                        </p:tgtEl>
                                      </p:cBhvr>
                                    </p:animEffect>
                                  </p:childTnLst>
                                </p:cTn>
                              </p:par>
                              <p:par>
                                <p:cTn id="38" presetID="10" presetClass="entr" presetSubtype="0" fill="hold" nodeType="withEffect">
                                  <p:stCondLst>
                                    <p:cond delay="0"/>
                                  </p:stCondLst>
                                  <p:childTnLst>
                                    <p:set>
                                      <p:cBhvr>
                                        <p:cTn id="39" dur="1" fill="hold">
                                          <p:stCondLst>
                                            <p:cond delay="0"/>
                                          </p:stCondLst>
                                        </p:cTn>
                                        <p:tgtEl>
                                          <p:spTgt spid="69648"/>
                                        </p:tgtEl>
                                        <p:attrNameLst>
                                          <p:attrName>style.visibility</p:attrName>
                                        </p:attrNameLst>
                                      </p:cBhvr>
                                      <p:to>
                                        <p:strVal val="visible"/>
                                      </p:to>
                                    </p:set>
                                    <p:animEffect transition="in" filter="fade">
                                      <p:cBhvr>
                                        <p:cTn id="40" dur="2000"/>
                                        <p:tgtEl>
                                          <p:spTgt spid="69648"/>
                                        </p:tgtEl>
                                      </p:cBhvr>
                                    </p:animEffect>
                                  </p:childTnLst>
                                </p:cTn>
                              </p:par>
                              <p:par>
                                <p:cTn id="41" presetID="10" presetClass="entr" presetSubtype="0" fill="hold" nodeType="withEffect">
                                  <p:stCondLst>
                                    <p:cond delay="0"/>
                                  </p:stCondLst>
                                  <p:childTnLst>
                                    <p:set>
                                      <p:cBhvr>
                                        <p:cTn id="42" dur="1" fill="hold">
                                          <p:stCondLst>
                                            <p:cond delay="0"/>
                                          </p:stCondLst>
                                        </p:cTn>
                                        <p:tgtEl>
                                          <p:spTgt spid="69649"/>
                                        </p:tgtEl>
                                        <p:attrNameLst>
                                          <p:attrName>style.visibility</p:attrName>
                                        </p:attrNameLst>
                                      </p:cBhvr>
                                      <p:to>
                                        <p:strVal val="visible"/>
                                      </p:to>
                                    </p:set>
                                    <p:animEffect transition="in" filter="fade">
                                      <p:cBhvr>
                                        <p:cTn id="43" dur="2000"/>
                                        <p:tgtEl>
                                          <p:spTgt spid="69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7" grpId="0" animBg="1"/>
      <p:bldP spid="69638" grpId="1" animBg="1"/>
      <p:bldP spid="69639" grpId="2" animBg="1"/>
      <p:bldP spid="69640" grpId="3" animBg="1"/>
      <p:bldP spid="69641" grpId="4" animBg="1"/>
      <p:bldP spid="69642" grpId="5" animBg="1"/>
      <p:bldP spid="69643" grpId="6"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Title 1"/>
          <p:cNvSpPr>
            <a:spLocks noGrp="1"/>
          </p:cNvSpPr>
          <p:nvPr>
            <p:ph type="title"/>
          </p:nvPr>
        </p:nvSpPr>
        <p:spPr>
          <a:xfrm>
            <a:off x="68263" y="228600"/>
            <a:ext cx="8153400" cy="990600"/>
          </a:xfrm>
        </p:spPr>
        <p:txBody>
          <a:bodyPr wrap="square" lIns="91273" tIns="45636" rIns="91273" bIns="45636" anchor="ctr" anchorCtr="0"/>
          <a:p>
            <a:r>
              <a:rPr lang="en-US" altLang="zh-CN" sz="2800" b="1">
                <a:solidFill>
                  <a:schemeClr val="tx1"/>
                </a:solidFill>
                <a:latin typeface="Cambria" panose="02040503050406030204" pitchFamily="18" charset="0"/>
              </a:rPr>
              <a:t>How to check a Binary Tree is balanced or not?</a:t>
            </a:r>
            <a:endParaRPr lang="en-US" altLang="zh-CN" sz="2800" b="1">
              <a:solidFill>
                <a:schemeClr val="tx1"/>
              </a:solidFill>
              <a:latin typeface="Cambria" panose="02040503050406030204" pitchFamily="18" charset="0"/>
            </a:endParaRPr>
          </a:p>
        </p:txBody>
      </p:sp>
      <p:pic>
        <p:nvPicPr>
          <p:cNvPr id="14029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40291" name="TextBox 13"/>
          <p:cNvSpPr/>
          <p:nvPr/>
        </p:nvSpPr>
        <p:spPr>
          <a:xfrm>
            <a:off x="76200" y="1543050"/>
            <a:ext cx="8839200" cy="1131888"/>
          </a:xfrm>
          <a:prstGeom prst="rect">
            <a:avLst/>
          </a:prstGeom>
          <a:noFill/>
          <a:ln w="9525">
            <a:noFill/>
          </a:ln>
        </p:spPr>
        <p:txBody>
          <a:bodyPr wrap="square" anchor="t" anchorCtr="0"/>
          <a:p>
            <a:pPr marL="347980" indent="-347980" algn="just">
              <a:lnSpc>
                <a:spcPct val="120000"/>
              </a:lnSpc>
              <a:buClr>
                <a:srgbClr val="C00000"/>
              </a:buClr>
              <a:buSzPct val="80000"/>
            </a:pPr>
            <a:r>
              <a:rPr lang="en-US" altLang="zh-CN">
                <a:latin typeface="Cambria" panose="02040503050406030204" pitchFamily="18" charset="0"/>
              </a:rPr>
              <a:t>A binary tree is called a balanced binary tree if it satisfies following conditions -  </a:t>
            </a:r>
            <a:endParaRPr lang="en-US" altLang="zh-CN">
              <a:latin typeface="Cambria" panose="02040503050406030204" pitchFamily="18" charset="0"/>
            </a:endParaRPr>
          </a:p>
          <a:p>
            <a:pPr marL="347980" indent="-347980" algn="just">
              <a:spcBef>
                <a:spcPts val="1200"/>
              </a:spcBef>
              <a:buClr>
                <a:srgbClr val="C00000"/>
              </a:buClr>
              <a:buSzPct val="80000"/>
              <a:buFont typeface="Wingdings" panose="05000000000000000000" pitchFamily="2" charset="2"/>
              <a:buChar char="q"/>
            </a:pPr>
            <a:r>
              <a:rPr lang="en-US" altLang="zh-CN">
                <a:latin typeface="Cambria" panose="02040503050406030204" pitchFamily="18" charset="0"/>
              </a:rPr>
              <a:t>If at any given node, absolute difference of height of left sub-tree and height of right sub-tree (called as </a:t>
            </a:r>
            <a:r>
              <a:rPr lang="en-US" altLang="zh-CN" b="1">
                <a:latin typeface="Cambria" panose="02040503050406030204" pitchFamily="18" charset="0"/>
              </a:rPr>
              <a:t>balance factor</a:t>
            </a:r>
            <a:r>
              <a:rPr lang="en-US" altLang="zh-CN">
                <a:latin typeface="Cambria" panose="02040503050406030204" pitchFamily="18" charset="0"/>
              </a:rPr>
              <a:t>)  is not greater than 1 (i.e. should be -1 or 1 or 0)</a:t>
            </a:r>
            <a:endParaRPr lang="en-US" altLang="zh-CN">
              <a:latin typeface="Cambria" panose="02040503050406030204" pitchFamily="18" charset="0"/>
            </a:endParaRPr>
          </a:p>
        </p:txBody>
      </p:sp>
      <p:pic>
        <p:nvPicPr>
          <p:cNvPr id="70661" name="Picture 2"/>
          <p:cNvPicPr>
            <a:picLocks noChangeAspect="1"/>
          </p:cNvPicPr>
          <p:nvPr/>
        </p:nvPicPr>
        <p:blipFill>
          <a:blip r:embed="rId2"/>
          <a:stretch>
            <a:fillRect/>
          </a:stretch>
        </p:blipFill>
        <p:spPr>
          <a:xfrm>
            <a:off x="304800" y="3675063"/>
            <a:ext cx="3590925" cy="1952625"/>
          </a:xfrm>
          <a:prstGeom prst="rect">
            <a:avLst/>
          </a:prstGeom>
          <a:noFill/>
          <a:ln w="9525">
            <a:noFill/>
          </a:ln>
        </p:spPr>
      </p:pic>
      <p:pic>
        <p:nvPicPr>
          <p:cNvPr id="70662" name="Picture 3"/>
          <p:cNvPicPr>
            <a:picLocks noChangeAspect="1"/>
          </p:cNvPicPr>
          <p:nvPr/>
        </p:nvPicPr>
        <p:blipFill>
          <a:blip r:embed="rId3"/>
          <a:stretch>
            <a:fillRect/>
          </a:stretch>
        </p:blipFill>
        <p:spPr>
          <a:xfrm>
            <a:off x="4843463" y="3243263"/>
            <a:ext cx="3609975" cy="3133725"/>
          </a:xfrm>
          <a:prstGeom prst="rect">
            <a:avLst/>
          </a:prstGeom>
          <a:noFill/>
          <a:ln w="9525">
            <a:noFill/>
          </a:ln>
        </p:spPr>
      </p:pic>
      <p:sp>
        <p:nvSpPr>
          <p:cNvPr id="70663" name="TextBox 35"/>
          <p:cNvSpPr/>
          <p:nvPr/>
        </p:nvSpPr>
        <p:spPr>
          <a:xfrm>
            <a:off x="304800" y="3352800"/>
            <a:ext cx="987425" cy="369888"/>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Balanced</a:t>
            </a:r>
            <a:endParaRPr lang="en-US" altLang="zh-CN" i="1">
              <a:solidFill>
                <a:schemeClr val="bg1"/>
              </a:solidFill>
              <a:latin typeface="Tw Cen MT" panose="020B0602020104020603"/>
            </a:endParaRPr>
          </a:p>
        </p:txBody>
      </p:sp>
      <p:sp>
        <p:nvSpPr>
          <p:cNvPr id="70664" name="TextBox 36"/>
          <p:cNvSpPr/>
          <p:nvPr/>
        </p:nvSpPr>
        <p:spPr>
          <a:xfrm>
            <a:off x="4724400" y="3276600"/>
            <a:ext cx="1228725" cy="369888"/>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Unbalanced</a:t>
            </a:r>
            <a:endParaRPr lang="en-US" altLang="zh-CN" i="1">
              <a:solidFill>
                <a:schemeClr val="bg1"/>
              </a:solidFill>
              <a:latin typeface="Tw Cen MT" panose="020B0602020104020603"/>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663"/>
                                        </p:tgtEl>
                                        <p:attrNameLst>
                                          <p:attrName>style.visibility</p:attrName>
                                        </p:attrNameLst>
                                      </p:cBhvr>
                                      <p:to>
                                        <p:strVal val="visible"/>
                                      </p:to>
                                    </p:set>
                                    <p:animEffect transition="in" filter="fade">
                                      <p:cBhvr>
                                        <p:cTn id="7" dur="2000"/>
                                        <p:tgtEl>
                                          <p:spTgt spid="70663"/>
                                        </p:tgtEl>
                                      </p:cBhvr>
                                    </p:animEffect>
                                  </p:childTnLst>
                                </p:cTn>
                              </p:par>
                              <p:par>
                                <p:cTn id="8" presetID="10" presetClass="entr" presetSubtype="0" fill="hold" nodeType="withEffect">
                                  <p:stCondLst>
                                    <p:cond delay="0"/>
                                  </p:stCondLst>
                                  <p:childTnLst>
                                    <p:set>
                                      <p:cBhvr>
                                        <p:cTn id="9" dur="1" fill="hold">
                                          <p:stCondLst>
                                            <p:cond delay="0"/>
                                          </p:stCondLst>
                                        </p:cTn>
                                        <p:tgtEl>
                                          <p:spTgt spid="70661"/>
                                        </p:tgtEl>
                                        <p:attrNameLst>
                                          <p:attrName>style.visibility</p:attrName>
                                        </p:attrNameLst>
                                      </p:cBhvr>
                                      <p:to>
                                        <p:strVal val="visible"/>
                                      </p:to>
                                    </p:set>
                                    <p:animEffect transition="in" filter="fade">
                                      <p:cBhvr>
                                        <p:cTn id="10" dur="2000"/>
                                        <p:tgtEl>
                                          <p:spTgt spid="706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0664"/>
                                        </p:tgtEl>
                                        <p:attrNameLst>
                                          <p:attrName>style.visibility</p:attrName>
                                        </p:attrNameLst>
                                      </p:cBhvr>
                                      <p:to>
                                        <p:strVal val="visible"/>
                                      </p:to>
                                    </p:set>
                                    <p:animEffect transition="in" filter="fade">
                                      <p:cBhvr>
                                        <p:cTn id="15" dur="2000"/>
                                        <p:tgtEl>
                                          <p:spTgt spid="70664"/>
                                        </p:tgtEl>
                                      </p:cBhvr>
                                    </p:animEffect>
                                  </p:childTnLst>
                                </p:cTn>
                              </p:par>
                              <p:par>
                                <p:cTn id="16" presetID="10" presetClass="entr" presetSubtype="0" fill="hold" nodeType="withEffect">
                                  <p:stCondLst>
                                    <p:cond delay="0"/>
                                  </p:stCondLst>
                                  <p:childTnLst>
                                    <p:set>
                                      <p:cBhvr>
                                        <p:cTn id="17" dur="1" fill="hold">
                                          <p:stCondLst>
                                            <p:cond delay="0"/>
                                          </p:stCondLst>
                                        </p:cTn>
                                        <p:tgtEl>
                                          <p:spTgt spid="70662"/>
                                        </p:tgtEl>
                                        <p:attrNameLst>
                                          <p:attrName>style.visibility</p:attrName>
                                        </p:attrNameLst>
                                      </p:cBhvr>
                                      <p:to>
                                        <p:strVal val="visible"/>
                                      </p:to>
                                    </p:set>
                                    <p:animEffect transition="in" filter="fade">
                                      <p:cBhvr>
                                        <p:cTn id="18" dur="2000"/>
                                        <p:tgtEl>
                                          <p:spTgt spid="70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3" grpId="0" animBg="1"/>
      <p:bldP spid="70664"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AVL Tree</a:t>
            </a:r>
            <a:endParaRPr lang="en-US" altLang="zh-CN" b="1">
              <a:solidFill>
                <a:schemeClr val="tx1"/>
              </a:solidFill>
              <a:latin typeface="Cambria" panose="02040503050406030204" pitchFamily="18" charset="0"/>
            </a:endParaRPr>
          </a:p>
        </p:txBody>
      </p:sp>
      <p:pic>
        <p:nvPicPr>
          <p:cNvPr id="14233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42339" name="TextBox 13"/>
          <p:cNvSpPr/>
          <p:nvPr/>
        </p:nvSpPr>
        <p:spPr>
          <a:xfrm>
            <a:off x="76200" y="1512888"/>
            <a:ext cx="8839200" cy="585787"/>
          </a:xfrm>
          <a:prstGeom prst="rect">
            <a:avLst/>
          </a:prstGeom>
          <a:noFill/>
          <a:ln w="9525">
            <a:noFill/>
          </a:ln>
        </p:spPr>
        <p:txBody>
          <a:bodyPr wrap="square" anchor="t" anchorCtr="0"/>
          <a:p>
            <a:pPr algn="just">
              <a:lnSpc>
                <a:spcPct val="120000"/>
              </a:lnSpc>
              <a:buClr>
                <a:srgbClr val="C00000"/>
              </a:buClr>
              <a:buSzPct val="80000"/>
            </a:pPr>
            <a:r>
              <a:rPr lang="en-US" altLang="zh-CN" sz="1400">
                <a:latin typeface="Cambria" panose="02040503050406030204" pitchFamily="18" charset="0"/>
              </a:rPr>
              <a:t>What if the input to binary search tree comes in sorted (ascending or descending) manner? It will then look like this −</a:t>
            </a:r>
            <a:endParaRPr lang="en-US" altLang="zh-CN" sz="1400">
              <a:latin typeface="Cambria" panose="02040503050406030204" pitchFamily="18" charset="0"/>
            </a:endParaRPr>
          </a:p>
        </p:txBody>
      </p:sp>
      <p:sp>
        <p:nvSpPr>
          <p:cNvPr id="142340" name="TextBox 35"/>
          <p:cNvSpPr/>
          <p:nvPr/>
        </p:nvSpPr>
        <p:spPr>
          <a:xfrm>
            <a:off x="152400" y="5040313"/>
            <a:ext cx="8839200" cy="1384300"/>
          </a:xfrm>
          <a:prstGeom prst="rect">
            <a:avLst/>
          </a:prstGeom>
          <a:noFill/>
          <a:ln w="9525">
            <a:noFill/>
          </a:ln>
        </p:spPr>
        <p:txBody>
          <a:bodyPr wrap="square" anchor="t" anchorCtr="0"/>
          <a:p>
            <a:pPr algn="just">
              <a:lnSpc>
                <a:spcPct val="120000"/>
              </a:lnSpc>
              <a:buClr>
                <a:srgbClr val="C00000"/>
              </a:buClr>
              <a:buSzPct val="80000"/>
            </a:pPr>
            <a:r>
              <a:rPr lang="en-US" altLang="zh-CN" sz="1400">
                <a:latin typeface="Cambria" panose="02040503050406030204" pitchFamily="18" charset="0"/>
              </a:rPr>
              <a:t>It is observed that BST's worst-case performance closes to linear search algorithms, that is </a:t>
            </a:r>
            <a:r>
              <a:rPr lang="en-US" altLang="zh-CN" sz="1400" b="1">
                <a:latin typeface="Cambria" panose="02040503050406030204" pitchFamily="18" charset="0"/>
              </a:rPr>
              <a:t>Ο(n)</a:t>
            </a:r>
            <a:r>
              <a:rPr lang="en-US" altLang="zh-CN" sz="1400">
                <a:latin typeface="Cambria" panose="02040503050406030204" pitchFamily="18" charset="0"/>
              </a:rPr>
              <a:t>. In real time data we cannot predict data pattern and their frequencies. So a need arises to balance out existing BST. Named after their inventor </a:t>
            </a:r>
            <a:r>
              <a:rPr lang="en-US" altLang="zh-CN" sz="1400" b="1">
                <a:latin typeface="Cambria" panose="02040503050406030204" pitchFamily="18" charset="0"/>
              </a:rPr>
              <a:t>Adelson, Velski &amp; Landis</a:t>
            </a:r>
            <a:r>
              <a:rPr lang="en-US" altLang="zh-CN" sz="1400">
                <a:latin typeface="Cambria" panose="02040503050406030204" pitchFamily="18" charset="0"/>
              </a:rPr>
              <a:t>, AVL trees are </a:t>
            </a:r>
            <a:r>
              <a:rPr lang="en-US" altLang="zh-CN" sz="1400" b="1">
                <a:latin typeface="Cambria" panose="02040503050406030204" pitchFamily="18" charset="0"/>
              </a:rPr>
              <a:t>height balancing binary search tree</a:t>
            </a:r>
            <a:r>
              <a:rPr lang="en-US" altLang="zh-CN" sz="1400">
                <a:latin typeface="Cambria" panose="02040503050406030204" pitchFamily="18" charset="0"/>
              </a:rPr>
              <a:t>. AVL tree checks the height of left and right sub-trees and assures that the difference is not more than 1. This difference is called Balance Factor. </a:t>
            </a:r>
            <a:r>
              <a:rPr lang="en-US" altLang="zh-CN" sz="1400" b="1">
                <a:latin typeface="Cambria" panose="02040503050406030204" pitchFamily="18" charset="0"/>
              </a:rPr>
              <a:t>Balance Factor = height(left-subtree) − height(right-subtree)</a:t>
            </a:r>
            <a:endParaRPr lang="en-US" altLang="zh-CN" sz="1400" b="1">
              <a:latin typeface="Cambria" panose="02040503050406030204" pitchFamily="18" charset="0"/>
            </a:endParaRPr>
          </a:p>
        </p:txBody>
      </p:sp>
      <p:pic>
        <p:nvPicPr>
          <p:cNvPr id="142341" name="Picture 1"/>
          <p:cNvPicPr>
            <a:picLocks noChangeAspect="1"/>
          </p:cNvPicPr>
          <p:nvPr/>
        </p:nvPicPr>
        <p:blipFill>
          <a:blip r:embed="rId2"/>
          <a:stretch>
            <a:fillRect/>
          </a:stretch>
        </p:blipFill>
        <p:spPr>
          <a:xfrm>
            <a:off x="1828800" y="2133600"/>
            <a:ext cx="1771650" cy="2743200"/>
          </a:xfrm>
          <a:prstGeom prst="rect">
            <a:avLst/>
          </a:prstGeom>
          <a:noFill/>
          <a:ln w="9525">
            <a:noFill/>
          </a:ln>
        </p:spPr>
      </p:pic>
      <p:pic>
        <p:nvPicPr>
          <p:cNvPr id="142342" name="Picture 2"/>
          <p:cNvPicPr>
            <a:picLocks noChangeAspect="1"/>
          </p:cNvPicPr>
          <p:nvPr/>
        </p:nvPicPr>
        <p:blipFill>
          <a:blip r:embed="rId3"/>
          <a:stretch>
            <a:fillRect/>
          </a:stretch>
        </p:blipFill>
        <p:spPr>
          <a:xfrm>
            <a:off x="4191000" y="2209800"/>
            <a:ext cx="1524000" cy="2733675"/>
          </a:xfrm>
          <a:prstGeom prst="rect">
            <a:avLst/>
          </a:prstGeom>
          <a:noFill/>
          <a:ln w="9525">
            <a:noFill/>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Title 1"/>
          <p:cNvSpPr>
            <a:spLocks noGrp="1"/>
          </p:cNvSpPr>
          <p:nvPr>
            <p:ph type="title"/>
          </p:nvPr>
        </p:nvSpPr>
        <p:spPr>
          <a:xfrm>
            <a:off x="682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AVL Rotation Technique</a:t>
            </a:r>
            <a:endParaRPr lang="en-US" altLang="zh-CN" sz="4000" b="1">
              <a:solidFill>
                <a:schemeClr val="tx1"/>
              </a:solidFill>
              <a:latin typeface="Cambria" panose="02040503050406030204" pitchFamily="18" charset="0"/>
            </a:endParaRPr>
          </a:p>
        </p:txBody>
      </p:sp>
      <p:pic>
        <p:nvPicPr>
          <p:cNvPr id="14438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44387" name="TextBox 13"/>
          <p:cNvSpPr/>
          <p:nvPr/>
        </p:nvSpPr>
        <p:spPr>
          <a:xfrm>
            <a:off x="76200" y="1547813"/>
            <a:ext cx="8839200" cy="4710112"/>
          </a:xfrm>
          <a:prstGeom prst="rect">
            <a:avLst/>
          </a:prstGeom>
          <a:noFill/>
          <a:ln w="9525">
            <a:noFill/>
          </a:ln>
        </p:spPr>
        <p:txBody>
          <a:bodyPr wrap="square" anchor="t" anchorCtr="0"/>
          <a:p>
            <a:pPr marL="347980" indent="-347980" algn="just">
              <a:lnSpc>
                <a:spcPct val="120000"/>
              </a:lnSpc>
              <a:buClr>
                <a:srgbClr val="C00000"/>
              </a:buClr>
              <a:buSzPct val="80000"/>
            </a:pPr>
            <a:r>
              <a:rPr lang="en-US" altLang="zh-CN" sz="2100">
                <a:latin typeface="Cambria" panose="02040503050406030204" pitchFamily="18" charset="0"/>
              </a:rPr>
              <a:t>If the difference in the height of left and right sub-trees is more than 1, the tree is balanced using </a:t>
            </a:r>
            <a:r>
              <a:rPr lang="en-US" altLang="zh-CN" sz="2100" b="1">
                <a:latin typeface="Cambria" panose="02040503050406030204" pitchFamily="18" charset="0"/>
              </a:rPr>
              <a:t>rotation techniques</a:t>
            </a:r>
            <a:r>
              <a:rPr lang="en-US" altLang="zh-CN" sz="2100">
                <a:latin typeface="Cambria" panose="02040503050406030204" pitchFamily="18" charset="0"/>
              </a:rPr>
              <a:t>.</a:t>
            </a:r>
            <a:endParaRPr lang="en-US" altLang="zh-CN" sz="2100">
              <a:latin typeface="Cambria" panose="02040503050406030204" pitchFamily="18" charset="0"/>
            </a:endParaRPr>
          </a:p>
          <a:p>
            <a:pPr marL="347980" indent="-347980" algn="just">
              <a:lnSpc>
                <a:spcPct val="120000"/>
              </a:lnSpc>
              <a:buClr>
                <a:srgbClr val="C00000"/>
              </a:buClr>
              <a:buSzPct val="80000"/>
            </a:pPr>
            <a:endParaRPr lang="en-US" altLang="zh-CN" sz="2100">
              <a:latin typeface="Cambria" panose="02040503050406030204" pitchFamily="18" charset="0"/>
            </a:endParaRPr>
          </a:p>
          <a:p>
            <a:pPr marL="347980" indent="-347980" algn="just">
              <a:lnSpc>
                <a:spcPct val="120000"/>
              </a:lnSpc>
              <a:buClr>
                <a:srgbClr val="C00000"/>
              </a:buClr>
              <a:buSzPct val="80000"/>
            </a:pPr>
            <a:r>
              <a:rPr lang="en-US" altLang="zh-CN" sz="2100">
                <a:latin typeface="Cambria" panose="02040503050406030204" pitchFamily="18" charset="0"/>
              </a:rPr>
              <a:t>To make itself balanced, an AVL tree may perform four kinds of rotations −</a:t>
            </a:r>
            <a:endParaRPr lang="en-US" altLang="zh-CN" sz="2100">
              <a:latin typeface="Cambria" panose="02040503050406030204" pitchFamily="18" charset="0"/>
            </a:endParaRPr>
          </a:p>
          <a:p>
            <a:pPr marL="347980" indent="-347980" algn="just">
              <a:lnSpc>
                <a:spcPct val="120000"/>
              </a:lnSpc>
              <a:buClr>
                <a:srgbClr val="C00000"/>
              </a:buClr>
              <a:buSzPct val="80000"/>
            </a:pPr>
            <a:endParaRPr lang="en-US" altLang="zh-CN" sz="2100">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sz="2100">
                <a:latin typeface="Cambria" panose="02040503050406030204" pitchFamily="18" charset="0"/>
              </a:rPr>
              <a:t>Left rotation</a:t>
            </a:r>
            <a:endParaRPr lang="en-US" altLang="zh-CN" sz="2100">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sz="2100">
                <a:latin typeface="Cambria" panose="02040503050406030204" pitchFamily="18" charset="0"/>
              </a:rPr>
              <a:t>Right rotation</a:t>
            </a:r>
            <a:endParaRPr lang="en-US" altLang="zh-CN" sz="2100">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sz="2100">
                <a:latin typeface="Cambria" panose="02040503050406030204" pitchFamily="18" charset="0"/>
              </a:rPr>
              <a:t>Left-Right rotation</a:t>
            </a:r>
            <a:endParaRPr lang="en-US" altLang="zh-CN" sz="2100">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sz="2100">
                <a:latin typeface="Cambria" panose="02040503050406030204" pitchFamily="18" charset="0"/>
              </a:rPr>
              <a:t>Right-Left rotation</a:t>
            </a:r>
            <a:endParaRPr lang="en-US" altLang="zh-CN" sz="2100">
              <a:latin typeface="Cambria" panose="02040503050406030204" pitchFamily="18" charset="0"/>
            </a:endParaRPr>
          </a:p>
          <a:p>
            <a:pPr marL="347980" indent="-347980" algn="just">
              <a:lnSpc>
                <a:spcPct val="120000"/>
              </a:lnSpc>
              <a:buClr>
                <a:srgbClr val="C00000"/>
              </a:buClr>
              <a:buSzPct val="80000"/>
            </a:pPr>
            <a:endParaRPr lang="en-US" altLang="zh-CN" sz="2100">
              <a:latin typeface="Cambria" panose="02040503050406030204" pitchFamily="18" charset="0"/>
            </a:endParaRPr>
          </a:p>
          <a:p>
            <a:pPr marL="347980" indent="-347980" algn="just">
              <a:lnSpc>
                <a:spcPct val="120000"/>
              </a:lnSpc>
              <a:buClr>
                <a:srgbClr val="C00000"/>
              </a:buClr>
              <a:buSzPct val="80000"/>
            </a:pPr>
            <a:r>
              <a:rPr lang="en-US" altLang="zh-CN" sz="2100">
                <a:latin typeface="Cambria" panose="02040503050406030204" pitchFamily="18" charset="0"/>
              </a:rPr>
              <a:t>First two rotations are </a:t>
            </a:r>
            <a:r>
              <a:rPr lang="en-US" altLang="zh-CN" sz="2100" b="1">
                <a:latin typeface="Cambria" panose="02040503050406030204" pitchFamily="18" charset="0"/>
              </a:rPr>
              <a:t>single rotations </a:t>
            </a:r>
            <a:r>
              <a:rPr lang="en-US" altLang="zh-CN" sz="2100">
                <a:latin typeface="Cambria" panose="02040503050406030204" pitchFamily="18" charset="0"/>
              </a:rPr>
              <a:t>and next two rotations are </a:t>
            </a:r>
            <a:r>
              <a:rPr lang="en-US" altLang="zh-CN" sz="2100" b="1">
                <a:latin typeface="Cambria" panose="02040503050406030204" pitchFamily="18" charset="0"/>
              </a:rPr>
              <a:t>double rotations</a:t>
            </a:r>
            <a:r>
              <a:rPr lang="en-US" altLang="zh-CN" sz="2100">
                <a:latin typeface="Cambria" panose="02040503050406030204" pitchFamily="18" charset="0"/>
              </a:rPr>
              <a:t>. </a:t>
            </a:r>
            <a:endParaRPr lang="en-US" altLang="zh-CN" sz="2100">
              <a:latin typeface="Cambria" panose="02040503050406030204"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841" name="Picture 1"/>
          <p:cNvPicPr>
            <a:picLocks noChangeAspect="1"/>
          </p:cNvPicPr>
          <p:nvPr/>
        </p:nvPicPr>
        <p:blipFill>
          <a:blip r:embed="rId1"/>
          <a:stretch>
            <a:fillRect/>
          </a:stretch>
        </p:blipFill>
        <p:spPr>
          <a:xfrm>
            <a:off x="2667000" y="2266950"/>
            <a:ext cx="3067050" cy="3067050"/>
          </a:xfrm>
          <a:prstGeom prst="rect">
            <a:avLst/>
          </a:prstGeom>
          <a:noFill/>
          <a:ln w="9525">
            <a:noFill/>
          </a:ln>
        </p:spPr>
      </p:pic>
      <p:sp>
        <p:nvSpPr>
          <p:cNvPr id="35842"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Computer View </a:t>
            </a:r>
            <a:endParaRPr lang="en-US" altLang="zh-CN" b="1">
              <a:solidFill>
                <a:schemeClr val="tx1"/>
              </a:solidFill>
              <a:latin typeface="Cambria" panose="02040503050406030204" pitchFamily="18" charset="0"/>
            </a:endParaRPr>
          </a:p>
        </p:txBody>
      </p:sp>
      <p:pic>
        <p:nvPicPr>
          <p:cNvPr id="35843" name="Picture 2" descr="http://www.entranceforms.com/libs/img/logos/kiit0712.logo.jpg"/>
          <p:cNvPicPr>
            <a:picLocks noChangeAspect="1"/>
          </p:cNvPicPr>
          <p:nvPr/>
        </p:nvPicPr>
        <p:blipFill>
          <a:blip r:embed="rId2"/>
          <a:srcRect l="7584" b="3870"/>
          <a:stretch>
            <a:fillRect/>
          </a:stretch>
        </p:blipFill>
        <p:spPr>
          <a:xfrm>
            <a:off x="8153400" y="533400"/>
            <a:ext cx="928688" cy="685800"/>
          </a:xfrm>
          <a:prstGeom prst="rect">
            <a:avLst/>
          </a:prstGeom>
          <a:noFill/>
          <a:ln w="9525">
            <a:noFill/>
          </a:ln>
        </p:spPr>
      </p:pic>
      <p:sp>
        <p:nvSpPr>
          <p:cNvPr id="35844" name="Text Box 4"/>
          <p:cNvSpPr/>
          <p:nvPr/>
        </p:nvSpPr>
        <p:spPr>
          <a:xfrm>
            <a:off x="533400" y="4495800"/>
            <a:ext cx="1905000" cy="592138"/>
          </a:xfrm>
          <a:prstGeom prst="rect">
            <a:avLst/>
          </a:prstGeom>
          <a:noFill/>
          <a:ln w="12700" cap="flat" cmpd="sng">
            <a:solidFill>
              <a:srgbClr val="FFFFFF"/>
            </a:solidFill>
            <a:prstDash val="solid"/>
            <a:miter/>
            <a:headEnd type="none" w="sm" len="sm"/>
            <a:tailEnd type="none" w="sm" len="sm"/>
          </a:ln>
        </p:spPr>
        <p:txBody>
          <a:bodyPr anchor="t" anchorCtr="0"/>
          <a:p>
            <a:pPr eaLnBrk="0" hangingPunct="0">
              <a:spcBef>
                <a:spcPct val="50000"/>
              </a:spcBef>
            </a:pPr>
            <a:r>
              <a:rPr lang="en-US" altLang="zh-CN" sz="3200">
                <a:latin typeface="Cambria" panose="02040503050406030204" pitchFamily="18" charset="0"/>
              </a:rPr>
              <a:t>branches</a:t>
            </a:r>
            <a:endParaRPr lang="en-US" altLang="zh-CN" sz="3200">
              <a:latin typeface="Cambria" panose="02040503050406030204" pitchFamily="18" charset="0"/>
            </a:endParaRPr>
          </a:p>
        </p:txBody>
      </p:sp>
      <p:sp>
        <p:nvSpPr>
          <p:cNvPr id="35845" name="Line 5"/>
          <p:cNvSpPr/>
          <p:nvPr/>
        </p:nvSpPr>
        <p:spPr>
          <a:xfrm flipV="1">
            <a:off x="2133600" y="3657600"/>
            <a:ext cx="1752600" cy="990600"/>
          </a:xfrm>
          <a:prstGeom prst="line">
            <a:avLst/>
          </a:prstGeom>
          <a:ln w="38100" cap="flat" cmpd="sng">
            <a:solidFill>
              <a:schemeClr val="accent1"/>
            </a:solidFill>
            <a:prstDash val="solid"/>
            <a:round/>
            <a:headEnd type="none" w="sm" len="sm"/>
            <a:tailEnd type="triangle" w="med" len="med"/>
          </a:ln>
        </p:spPr>
        <p:txBody>
          <a:bodyPr anchor="t" anchorCtr="0"/>
          <a:p>
            <a:endParaRPr lang="en-US" altLang="zh-CN">
              <a:latin typeface="Arial" panose="020B0604020202020204"/>
            </a:endParaRPr>
          </a:p>
        </p:txBody>
      </p:sp>
      <p:sp>
        <p:nvSpPr>
          <p:cNvPr id="35846" name="Line 6"/>
          <p:cNvSpPr/>
          <p:nvPr/>
        </p:nvSpPr>
        <p:spPr>
          <a:xfrm flipV="1">
            <a:off x="2209800" y="4038600"/>
            <a:ext cx="1447800" cy="838200"/>
          </a:xfrm>
          <a:prstGeom prst="line">
            <a:avLst/>
          </a:prstGeom>
          <a:ln w="38100" cap="flat" cmpd="sng">
            <a:solidFill>
              <a:schemeClr val="accent1"/>
            </a:solidFill>
            <a:prstDash val="solid"/>
            <a:round/>
            <a:headEnd type="none" w="sm" len="sm"/>
            <a:tailEnd type="triangle" w="med" len="med"/>
          </a:ln>
        </p:spPr>
        <p:txBody>
          <a:bodyPr anchor="t" anchorCtr="0"/>
          <a:p>
            <a:endParaRPr lang="en-US" altLang="zh-CN">
              <a:latin typeface="Arial" panose="020B0604020202020204"/>
            </a:endParaRPr>
          </a:p>
        </p:txBody>
      </p:sp>
      <p:sp>
        <p:nvSpPr>
          <p:cNvPr id="35847" name="Line 7"/>
          <p:cNvSpPr/>
          <p:nvPr/>
        </p:nvSpPr>
        <p:spPr>
          <a:xfrm flipH="1">
            <a:off x="5105400" y="3200400"/>
            <a:ext cx="1600200" cy="609600"/>
          </a:xfrm>
          <a:prstGeom prst="line">
            <a:avLst/>
          </a:prstGeom>
          <a:ln w="38100" cap="flat" cmpd="sng">
            <a:solidFill>
              <a:schemeClr val="accent1"/>
            </a:solidFill>
            <a:prstDash val="solid"/>
            <a:round/>
            <a:headEnd type="none" w="sm" len="sm"/>
            <a:tailEnd type="triangle" w="med" len="med"/>
          </a:ln>
        </p:spPr>
        <p:txBody>
          <a:bodyPr anchor="t" anchorCtr="0"/>
          <a:p>
            <a:endParaRPr lang="en-US" altLang="zh-CN">
              <a:latin typeface="Arial" panose="020B0604020202020204"/>
            </a:endParaRPr>
          </a:p>
        </p:txBody>
      </p:sp>
      <p:sp>
        <p:nvSpPr>
          <p:cNvPr id="35848" name="Line 8"/>
          <p:cNvSpPr/>
          <p:nvPr/>
        </p:nvSpPr>
        <p:spPr>
          <a:xfrm flipH="1">
            <a:off x="4800600" y="3352800"/>
            <a:ext cx="1981200" cy="914400"/>
          </a:xfrm>
          <a:prstGeom prst="line">
            <a:avLst/>
          </a:prstGeom>
          <a:ln w="38100" cap="flat" cmpd="sng">
            <a:solidFill>
              <a:schemeClr val="accent1"/>
            </a:solidFill>
            <a:prstDash val="solid"/>
            <a:round/>
            <a:headEnd type="none" w="sm" len="sm"/>
            <a:tailEnd type="triangle" w="med" len="med"/>
          </a:ln>
        </p:spPr>
        <p:txBody>
          <a:bodyPr anchor="t" anchorCtr="0"/>
          <a:p>
            <a:endParaRPr lang="en-US" altLang="zh-CN">
              <a:latin typeface="Arial" panose="020B0604020202020204"/>
            </a:endParaRPr>
          </a:p>
        </p:txBody>
      </p:sp>
      <p:sp>
        <p:nvSpPr>
          <p:cNvPr id="35849" name="Text Box 9"/>
          <p:cNvSpPr/>
          <p:nvPr/>
        </p:nvSpPr>
        <p:spPr>
          <a:xfrm>
            <a:off x="6705600" y="2667000"/>
            <a:ext cx="1371600" cy="579438"/>
          </a:xfrm>
          <a:prstGeom prst="rect">
            <a:avLst/>
          </a:prstGeom>
          <a:noFill/>
          <a:ln w="12700">
            <a:noFill/>
          </a:ln>
        </p:spPr>
        <p:txBody>
          <a:bodyPr anchor="t" anchorCtr="0"/>
          <a:p>
            <a:pPr eaLnBrk="0" hangingPunct="0">
              <a:spcBef>
                <a:spcPct val="50000"/>
              </a:spcBef>
            </a:pPr>
            <a:r>
              <a:rPr lang="en-US" altLang="zh-CN" sz="3200">
                <a:latin typeface="Cambria" panose="02040503050406030204" pitchFamily="18" charset="0"/>
              </a:rPr>
              <a:t>leaves</a:t>
            </a:r>
            <a:endParaRPr lang="en-US" altLang="zh-CN" sz="3200">
              <a:latin typeface="Cambria" panose="02040503050406030204" pitchFamily="18" charset="0"/>
            </a:endParaRPr>
          </a:p>
        </p:txBody>
      </p:sp>
      <p:sp>
        <p:nvSpPr>
          <p:cNvPr id="35850" name="Line 10"/>
          <p:cNvSpPr/>
          <p:nvPr/>
        </p:nvSpPr>
        <p:spPr>
          <a:xfrm flipH="1">
            <a:off x="5105400" y="3048000"/>
            <a:ext cx="1447800" cy="457200"/>
          </a:xfrm>
          <a:prstGeom prst="line">
            <a:avLst/>
          </a:prstGeom>
          <a:ln w="38100" cap="flat" cmpd="sng">
            <a:solidFill>
              <a:schemeClr val="accent1"/>
            </a:solidFill>
            <a:prstDash val="solid"/>
            <a:round/>
            <a:headEnd type="none" w="sm" len="sm"/>
            <a:tailEnd type="triangle" w="med" len="med"/>
          </a:ln>
        </p:spPr>
        <p:txBody>
          <a:bodyPr anchor="t" anchorCtr="0"/>
          <a:p>
            <a:endParaRPr lang="en-US" altLang="zh-CN">
              <a:latin typeface="Arial" panose="020B0604020202020204"/>
            </a:endParaRPr>
          </a:p>
        </p:txBody>
      </p:sp>
      <p:grpSp>
        <p:nvGrpSpPr>
          <p:cNvPr id="35851" name="Group 11"/>
          <p:cNvGrpSpPr/>
          <p:nvPr/>
        </p:nvGrpSpPr>
        <p:grpSpPr>
          <a:xfrm>
            <a:off x="1143000" y="1752600"/>
            <a:ext cx="2971800" cy="1219200"/>
            <a:chOff x="720" y="1104"/>
            <a:chExt cx="1872" cy="768"/>
          </a:xfrm>
        </p:grpSpPr>
        <p:sp>
          <p:nvSpPr>
            <p:cNvPr id="35852" name="Text Box 12"/>
            <p:cNvSpPr/>
            <p:nvPr/>
          </p:nvSpPr>
          <p:spPr>
            <a:xfrm>
              <a:off x="720" y="1104"/>
              <a:ext cx="624" cy="368"/>
            </a:xfrm>
            <a:prstGeom prst="rect">
              <a:avLst/>
            </a:prstGeom>
            <a:noFill/>
            <a:ln w="38100" cap="flat" cmpd="sng">
              <a:solidFill>
                <a:srgbClr val="FFFFFF"/>
              </a:solidFill>
              <a:prstDash val="solid"/>
              <a:miter/>
              <a:headEnd type="none" w="sm" len="sm"/>
              <a:tailEnd type="none" w="sm" len="sm"/>
            </a:ln>
          </p:spPr>
          <p:txBody>
            <a:bodyPr anchor="t" anchorCtr="0"/>
            <a:p>
              <a:pPr eaLnBrk="0" hangingPunct="0">
                <a:spcBef>
                  <a:spcPct val="50000"/>
                </a:spcBef>
              </a:pPr>
              <a:r>
                <a:rPr lang="en-US" altLang="zh-CN" sz="3200">
                  <a:latin typeface="Cambria" panose="02040503050406030204" pitchFamily="18" charset="0"/>
                </a:rPr>
                <a:t>root</a:t>
              </a:r>
              <a:endParaRPr lang="en-US" altLang="zh-CN" sz="3200">
                <a:latin typeface="Cambria" panose="02040503050406030204" pitchFamily="18" charset="0"/>
              </a:endParaRPr>
            </a:p>
          </p:txBody>
        </p:sp>
        <p:sp>
          <p:nvSpPr>
            <p:cNvPr id="35853" name="Line 13"/>
            <p:cNvSpPr/>
            <p:nvPr/>
          </p:nvSpPr>
          <p:spPr>
            <a:xfrm>
              <a:off x="1200" y="1344"/>
              <a:ext cx="1392" cy="528"/>
            </a:xfrm>
            <a:prstGeom prst="line">
              <a:avLst/>
            </a:prstGeom>
            <a:ln w="38100" cap="flat" cmpd="sng">
              <a:solidFill>
                <a:schemeClr val="hlink"/>
              </a:solidFill>
              <a:prstDash val="solid"/>
              <a:round/>
              <a:headEnd type="none" w="sm" len="sm"/>
              <a:tailEnd type="triangle" w="med" len="med"/>
            </a:ln>
          </p:spPr>
          <p:txBody>
            <a:bodyPr anchor="t" anchorCtr="0"/>
            <a:p>
              <a:endParaRPr lang="en-US" altLang="zh-CN">
                <a:latin typeface="Cambria" panose="02040503050406030204" pitchFamily="18" charset="0"/>
              </a:endParaRPr>
            </a:p>
          </p:txBody>
        </p:sp>
      </p:grpSp>
      <p:grpSp>
        <p:nvGrpSpPr>
          <p:cNvPr id="35854" name="Group 14"/>
          <p:cNvGrpSpPr/>
          <p:nvPr/>
        </p:nvGrpSpPr>
        <p:grpSpPr>
          <a:xfrm>
            <a:off x="3581400" y="3276600"/>
            <a:ext cx="1676400" cy="2484438"/>
            <a:chOff x="2256" y="2064"/>
            <a:chExt cx="1056" cy="1565"/>
          </a:xfrm>
        </p:grpSpPr>
        <p:sp>
          <p:nvSpPr>
            <p:cNvPr id="35855" name="Line 15"/>
            <p:cNvSpPr/>
            <p:nvPr/>
          </p:nvSpPr>
          <p:spPr>
            <a:xfrm>
              <a:off x="2688" y="2064"/>
              <a:ext cx="0" cy="1248"/>
            </a:xfrm>
            <a:prstGeom prst="line">
              <a:avLst/>
            </a:prstGeom>
            <a:ln w="38100" cap="flat" cmpd="sng">
              <a:solidFill>
                <a:schemeClr val="folHlink"/>
              </a:solidFill>
              <a:prstDash val="solid"/>
              <a:round/>
              <a:headEnd type="triangle" w="med" len="med"/>
              <a:tailEnd type="none" w="med" len="med"/>
            </a:ln>
          </p:spPr>
          <p:txBody>
            <a:bodyPr anchor="t" anchorCtr="0"/>
            <a:p>
              <a:endParaRPr lang="en-US" altLang="zh-CN">
                <a:latin typeface="Arial" panose="020B0604020202020204"/>
              </a:endParaRPr>
            </a:p>
          </p:txBody>
        </p:sp>
        <p:sp>
          <p:nvSpPr>
            <p:cNvPr id="35856" name="Line 16"/>
            <p:cNvSpPr/>
            <p:nvPr/>
          </p:nvSpPr>
          <p:spPr>
            <a:xfrm>
              <a:off x="2544" y="2256"/>
              <a:ext cx="0" cy="1056"/>
            </a:xfrm>
            <a:prstGeom prst="line">
              <a:avLst/>
            </a:prstGeom>
            <a:ln w="38100" cap="flat" cmpd="sng">
              <a:solidFill>
                <a:schemeClr val="folHlink"/>
              </a:solidFill>
              <a:prstDash val="solid"/>
              <a:round/>
              <a:headEnd type="triangle" w="med" len="med"/>
              <a:tailEnd type="none" w="med" len="med"/>
            </a:ln>
          </p:spPr>
          <p:txBody>
            <a:bodyPr anchor="t" anchorCtr="0"/>
            <a:p>
              <a:endParaRPr lang="en-US" altLang="zh-CN">
                <a:latin typeface="Arial" panose="020B0604020202020204"/>
              </a:endParaRPr>
            </a:p>
          </p:txBody>
        </p:sp>
        <p:sp>
          <p:nvSpPr>
            <p:cNvPr id="35857" name="Text Box 17"/>
            <p:cNvSpPr/>
            <p:nvPr/>
          </p:nvSpPr>
          <p:spPr>
            <a:xfrm>
              <a:off x="2256" y="3264"/>
              <a:ext cx="1056" cy="365"/>
            </a:xfrm>
            <a:prstGeom prst="rect">
              <a:avLst/>
            </a:prstGeom>
            <a:noFill/>
            <a:ln w="12700">
              <a:noFill/>
            </a:ln>
          </p:spPr>
          <p:txBody>
            <a:bodyPr anchor="t" anchorCtr="0"/>
            <a:p>
              <a:pPr eaLnBrk="0" hangingPunct="0">
                <a:spcBef>
                  <a:spcPct val="50000"/>
                </a:spcBef>
              </a:pPr>
              <a:r>
                <a:rPr lang="en-US" altLang="zh-CN" sz="3200">
                  <a:latin typeface="Arial" panose="020B0604020202020204"/>
                </a:rPr>
                <a:t>nodes</a:t>
              </a:r>
              <a:endParaRPr lang="en-US" altLang="zh-CN" sz="3200">
                <a:latin typeface="Arial" panose="020B0604020202020204"/>
              </a:endParaRPr>
            </a:p>
          </p:txBody>
        </p:sp>
      </p:gr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Title 1"/>
          <p:cNvSpPr>
            <a:spLocks noGrp="1"/>
          </p:cNvSpPr>
          <p:nvPr>
            <p:ph type="title"/>
          </p:nvPr>
        </p:nvSpPr>
        <p:spPr>
          <a:xfrm>
            <a:off x="682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AVL Tree Left Rotation</a:t>
            </a:r>
            <a:endParaRPr lang="en-US" altLang="zh-CN" sz="4000" b="1">
              <a:solidFill>
                <a:schemeClr val="tx1"/>
              </a:solidFill>
              <a:latin typeface="Cambria" panose="02040503050406030204" pitchFamily="18" charset="0"/>
            </a:endParaRPr>
          </a:p>
        </p:txBody>
      </p:sp>
      <p:pic>
        <p:nvPicPr>
          <p:cNvPr id="14643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46435" name="TextBox 13"/>
          <p:cNvSpPr/>
          <p:nvPr/>
        </p:nvSpPr>
        <p:spPr>
          <a:xfrm>
            <a:off x="76200" y="1547813"/>
            <a:ext cx="8839200" cy="831850"/>
          </a:xfrm>
          <a:prstGeom prst="rect">
            <a:avLst/>
          </a:prstGeom>
          <a:noFill/>
          <a:ln w="9525">
            <a:noFill/>
          </a:ln>
        </p:spPr>
        <p:txBody>
          <a:bodyPr wrap="square" anchor="t" anchorCtr="0"/>
          <a:p>
            <a:pPr algn="just">
              <a:lnSpc>
                <a:spcPct val="120000"/>
              </a:lnSpc>
              <a:buClr>
                <a:srgbClr val="C00000"/>
              </a:buClr>
              <a:buSzPct val="80000"/>
            </a:pPr>
            <a:r>
              <a:rPr lang="en-US" altLang="zh-CN" sz="2100">
                <a:latin typeface="Cambria" panose="02040503050406030204" pitchFamily="18" charset="0"/>
              </a:rPr>
              <a:t>If a tree become unbalanced, when a node is inserted into the right subtree of right subtree (RR), then we perform single left rotation −</a:t>
            </a:r>
            <a:endParaRPr lang="en-US" altLang="zh-CN" sz="2100">
              <a:latin typeface="Cambria" panose="02040503050406030204" pitchFamily="18" charset="0"/>
            </a:endParaRPr>
          </a:p>
        </p:txBody>
      </p:sp>
      <p:pic>
        <p:nvPicPr>
          <p:cNvPr id="146436" name="Picture 2"/>
          <p:cNvPicPr>
            <a:picLocks noChangeAspect="1"/>
          </p:cNvPicPr>
          <p:nvPr/>
        </p:nvPicPr>
        <p:blipFill>
          <a:blip r:embed="rId2"/>
          <a:stretch>
            <a:fillRect/>
          </a:stretch>
        </p:blipFill>
        <p:spPr>
          <a:xfrm>
            <a:off x="2133600" y="2514600"/>
            <a:ext cx="4762500" cy="1762125"/>
          </a:xfrm>
          <a:prstGeom prst="rect">
            <a:avLst/>
          </a:prstGeom>
          <a:noFill/>
          <a:ln w="9525">
            <a:noFill/>
          </a:ln>
        </p:spPr>
      </p:pic>
      <p:sp>
        <p:nvSpPr>
          <p:cNvPr id="146437" name="TextBox 7"/>
          <p:cNvSpPr/>
          <p:nvPr/>
        </p:nvSpPr>
        <p:spPr>
          <a:xfrm>
            <a:off x="76200" y="4375150"/>
            <a:ext cx="8839200" cy="1220788"/>
          </a:xfrm>
          <a:prstGeom prst="rect">
            <a:avLst/>
          </a:prstGeom>
          <a:noFill/>
          <a:ln w="9525">
            <a:noFill/>
          </a:ln>
        </p:spPr>
        <p:txBody>
          <a:bodyPr wrap="square" anchor="t" anchorCtr="0"/>
          <a:p>
            <a:pPr algn="just">
              <a:lnSpc>
                <a:spcPct val="120000"/>
              </a:lnSpc>
              <a:buClr>
                <a:srgbClr val="C00000"/>
              </a:buClr>
              <a:buSzPct val="80000"/>
            </a:pPr>
            <a:r>
              <a:rPr lang="en-US" altLang="zh-CN" sz="2100">
                <a:latin typeface="Cambria" panose="02040503050406030204" pitchFamily="18" charset="0"/>
              </a:rPr>
              <a:t>In the above example, node A has become unbalanced as a node is inserted in right subtree of A's right subtree. We perform left rotation by making A left-subtree of B.</a:t>
            </a:r>
            <a:endParaRPr lang="en-US" altLang="zh-CN" sz="2100">
              <a:latin typeface="Cambria" panose="02040503050406030204" pitchFamily="18"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Title 1"/>
          <p:cNvSpPr>
            <a:spLocks noGrp="1"/>
          </p:cNvSpPr>
          <p:nvPr>
            <p:ph type="title"/>
          </p:nvPr>
        </p:nvSpPr>
        <p:spPr>
          <a:xfrm>
            <a:off x="682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AVL Tree Right Rotation</a:t>
            </a:r>
            <a:endParaRPr lang="en-US" altLang="zh-CN" sz="4000" b="1">
              <a:solidFill>
                <a:schemeClr val="tx1"/>
              </a:solidFill>
              <a:latin typeface="Cambria" panose="02040503050406030204" pitchFamily="18" charset="0"/>
            </a:endParaRPr>
          </a:p>
        </p:txBody>
      </p:sp>
      <p:pic>
        <p:nvPicPr>
          <p:cNvPr id="14848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48483" name="TextBox 13"/>
          <p:cNvSpPr/>
          <p:nvPr/>
        </p:nvSpPr>
        <p:spPr>
          <a:xfrm>
            <a:off x="76200" y="1547813"/>
            <a:ext cx="8839200" cy="831850"/>
          </a:xfrm>
          <a:prstGeom prst="rect">
            <a:avLst/>
          </a:prstGeom>
          <a:noFill/>
          <a:ln w="9525">
            <a:noFill/>
          </a:ln>
        </p:spPr>
        <p:txBody>
          <a:bodyPr wrap="square" anchor="t" anchorCtr="0"/>
          <a:p>
            <a:pPr algn="just">
              <a:lnSpc>
                <a:spcPct val="120000"/>
              </a:lnSpc>
              <a:buClr>
                <a:srgbClr val="C00000"/>
              </a:buClr>
              <a:buSzPct val="80000"/>
            </a:pPr>
            <a:r>
              <a:rPr lang="en-US" altLang="zh-CN" sz="2100">
                <a:latin typeface="Cambria" panose="02040503050406030204" pitchFamily="18" charset="0"/>
              </a:rPr>
              <a:t>AVL tree may become unbalanced if a node is inserted in the left subtree of left subtree(LL). The tree then needs a right rotation.</a:t>
            </a:r>
            <a:endParaRPr lang="en-US" altLang="zh-CN" sz="2100">
              <a:latin typeface="Cambria" panose="02040503050406030204" pitchFamily="18" charset="0"/>
            </a:endParaRPr>
          </a:p>
        </p:txBody>
      </p:sp>
      <p:sp>
        <p:nvSpPr>
          <p:cNvPr id="148484" name="TextBox 7"/>
          <p:cNvSpPr/>
          <p:nvPr/>
        </p:nvSpPr>
        <p:spPr>
          <a:xfrm>
            <a:off x="76200" y="4425950"/>
            <a:ext cx="8839200" cy="831850"/>
          </a:xfrm>
          <a:prstGeom prst="rect">
            <a:avLst/>
          </a:prstGeom>
          <a:noFill/>
          <a:ln w="9525">
            <a:noFill/>
          </a:ln>
        </p:spPr>
        <p:txBody>
          <a:bodyPr wrap="square" anchor="t" anchorCtr="0"/>
          <a:p>
            <a:pPr algn="just">
              <a:lnSpc>
                <a:spcPct val="120000"/>
              </a:lnSpc>
              <a:buClr>
                <a:srgbClr val="C00000"/>
              </a:buClr>
              <a:buSzPct val="80000"/>
            </a:pPr>
            <a:r>
              <a:rPr lang="en-US" altLang="zh-CN" sz="2100">
                <a:latin typeface="Cambria" panose="02040503050406030204" pitchFamily="18" charset="0"/>
              </a:rPr>
              <a:t>As depicted, the unbalanced node becomes right child of its left child by performing a right rotation.</a:t>
            </a:r>
            <a:endParaRPr lang="en-US" altLang="zh-CN" sz="2100">
              <a:latin typeface="Cambria" panose="02040503050406030204" pitchFamily="18" charset="0"/>
            </a:endParaRPr>
          </a:p>
        </p:txBody>
      </p:sp>
      <p:pic>
        <p:nvPicPr>
          <p:cNvPr id="148485" name="Picture 2"/>
          <p:cNvPicPr>
            <a:picLocks noChangeAspect="1"/>
          </p:cNvPicPr>
          <p:nvPr/>
        </p:nvPicPr>
        <p:blipFill>
          <a:blip r:embed="rId2"/>
          <a:stretch>
            <a:fillRect/>
          </a:stretch>
        </p:blipFill>
        <p:spPr>
          <a:xfrm>
            <a:off x="2190750" y="2566988"/>
            <a:ext cx="4762500" cy="1724025"/>
          </a:xfrm>
          <a:prstGeom prst="rect">
            <a:avLst/>
          </a:prstGeom>
          <a:noFill/>
          <a:ln w="9525">
            <a:noFill/>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Title 1"/>
          <p:cNvSpPr>
            <a:spLocks noGrp="1"/>
          </p:cNvSpPr>
          <p:nvPr>
            <p:ph type="title"/>
          </p:nvPr>
        </p:nvSpPr>
        <p:spPr>
          <a:xfrm>
            <a:off x="682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AVL Tree Left-Right Rotation</a:t>
            </a:r>
            <a:endParaRPr lang="en-US" altLang="zh-CN" sz="4000" b="1">
              <a:solidFill>
                <a:schemeClr val="tx1"/>
              </a:solidFill>
              <a:latin typeface="Cambria" panose="02040503050406030204" pitchFamily="18" charset="0"/>
            </a:endParaRPr>
          </a:p>
        </p:txBody>
      </p:sp>
      <p:pic>
        <p:nvPicPr>
          <p:cNvPr id="15053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50531" name="TextBox 13"/>
          <p:cNvSpPr/>
          <p:nvPr/>
        </p:nvSpPr>
        <p:spPr>
          <a:xfrm>
            <a:off x="76200" y="1547813"/>
            <a:ext cx="8839200" cy="1220787"/>
          </a:xfrm>
          <a:prstGeom prst="rect">
            <a:avLst/>
          </a:prstGeom>
          <a:noFill/>
          <a:ln w="9525">
            <a:noFill/>
          </a:ln>
        </p:spPr>
        <p:txBody>
          <a:bodyPr wrap="square" anchor="t" anchorCtr="0"/>
          <a:p>
            <a:pPr algn="just">
              <a:lnSpc>
                <a:spcPct val="120000"/>
              </a:lnSpc>
              <a:buClr>
                <a:srgbClr val="C00000"/>
              </a:buClr>
              <a:buSzPct val="80000"/>
            </a:pPr>
            <a:r>
              <a:rPr lang="en-US" altLang="zh-CN" sz="2100">
                <a:latin typeface="Cambria" panose="02040503050406030204" pitchFamily="18" charset="0"/>
              </a:rPr>
              <a:t>Double rotations are slightly complex version of already explained versions of rotations. A left-right rotation is combination of left rotation followed by right rotation.</a:t>
            </a:r>
            <a:endParaRPr lang="en-US" altLang="zh-CN" sz="2100">
              <a:latin typeface="Cambria" panose="02040503050406030204" pitchFamily="18" charset="0"/>
            </a:endParaRPr>
          </a:p>
        </p:txBody>
      </p:sp>
      <p:graphicFrame>
        <p:nvGraphicFramePr>
          <p:cNvPr id="75781" name="Table 75780"/>
          <p:cNvGraphicFramePr/>
          <p:nvPr/>
        </p:nvGraphicFramePr>
        <p:xfrm>
          <a:off x="304800" y="2819400"/>
          <a:ext cx="8458200" cy="3581400"/>
        </p:xfrm>
        <a:graphic>
          <a:graphicData uri="http://schemas.openxmlformats.org/drawingml/2006/table">
            <a:tbl>
              <a:tblPr/>
              <a:tblGrid>
                <a:gridCol w="1828800"/>
                <a:gridCol w="6629400"/>
              </a:tblGrid>
              <a:tr h="498475">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lvl="0" eaLnBrk="1" latinLnBrk="0" hangingPunct="1">
                        <a:buNone/>
                      </a:pPr>
                      <a:r>
                        <a:rPr lang="en-US" sz="1800"/>
                        <a:t>State</a:t>
                      </a:r>
                      <a:endParaRPr lang="en-US" sz="1800"/>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lvl="0" eaLnBrk="1" latinLnBrk="0" hangingPunct="1">
                        <a:buNone/>
                      </a:pPr>
                      <a:r>
                        <a:rPr lang="en-US" sz="1800"/>
                        <a:t>Action</a:t>
                      </a:r>
                      <a:endParaRPr lang="en-US" sz="1800"/>
                    </a:p>
                  </a:txBody>
                  <a:tcPr>
                    <a:lnL>
                      <a:noFill/>
                    </a:lnL>
                    <a:lnR>
                      <a:noFill/>
                    </a:lnR>
                    <a:lnT>
                      <a:noFill/>
                    </a:lnT>
                    <a:lnB>
                      <a:noFill/>
                    </a:lnB>
                    <a:lnTlToBr>
                      <a:noFill/>
                    </a:lnTlToBr>
                    <a:lnBlToTr>
                      <a:noFill/>
                    </a:lnBlToTr>
                    <a:noFill/>
                  </a:tcPr>
                </a:tc>
              </a:tr>
              <a:tr h="1587500">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defTabSz="914400" rtl="0" eaLnBrk="1" fontAlgn="base" latinLnBrk="0" hangingPunct="1">
                        <a:lnSpc>
                          <a:spcPct val="100000"/>
                        </a:lnSpc>
                        <a:spcBef>
                          <a:spcPct val="0"/>
                        </a:spcBef>
                        <a:spcAft>
                          <a:spcPct val="0"/>
                        </a:spcAft>
                        <a:buClrTx/>
                        <a:buSzPct val="100000"/>
                        <a:buFontTx/>
                        <a:buNone/>
                      </a:pPr>
                      <a:endParaRPr lang="en-US" sz="3200" b="1">
                        <a:solidFill>
                          <a:srgbClr val="000000"/>
                        </a:solidFill>
                        <a:latin typeface="Tw Cen MT" panose="020B0602020104020603"/>
                      </a:endParaRPr>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2400">
                          <a:solidFill>
                            <a:srgbClr val="000000"/>
                          </a:solidFill>
                          <a:latin typeface="Tw Cen MT" panose="020B0602020104020603"/>
                        </a:rPr>
                        <a:t>A node has been inserted into right subtree of left subtree(LR). This makes C an unbalanced node. These scenarios cause AVL tree to perform left-right rotation.</a:t>
                      </a:r>
                      <a:endParaRPr lang="en-US" sz="2400">
                        <a:solidFill>
                          <a:srgbClr val="000000"/>
                        </a:solidFill>
                        <a:latin typeface="Tw Cen MT" panose="020B0602020104020603"/>
                      </a:endParaRPr>
                    </a:p>
                  </a:txBody>
                  <a:tcPr>
                    <a:lnL>
                      <a:noFill/>
                    </a:lnL>
                    <a:lnR>
                      <a:noFill/>
                    </a:lnR>
                    <a:lnT>
                      <a:noFill/>
                    </a:lnT>
                    <a:lnB>
                      <a:noFill/>
                    </a:lnB>
                    <a:lnTlToBr>
                      <a:noFill/>
                    </a:lnTlToBr>
                    <a:lnBlToTr>
                      <a:noFill/>
                    </a:lnBlToTr>
                    <a:noFill/>
                  </a:tcPr>
                </a:tc>
              </a:tr>
              <a:tr h="1495425">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defTabSz="914400" rtl="0" eaLnBrk="1" fontAlgn="base" latinLnBrk="0" hangingPunct="1">
                        <a:lnSpc>
                          <a:spcPct val="100000"/>
                        </a:lnSpc>
                        <a:spcBef>
                          <a:spcPct val="0"/>
                        </a:spcBef>
                        <a:spcAft>
                          <a:spcPct val="0"/>
                        </a:spcAft>
                        <a:buClrTx/>
                        <a:buSzPct val="100000"/>
                        <a:buFontTx/>
                        <a:buNone/>
                      </a:pPr>
                      <a:endParaRPr lang="en-US" sz="3200" b="1">
                        <a:solidFill>
                          <a:srgbClr val="000000"/>
                        </a:solidFill>
                        <a:latin typeface="Tw Cen MT" panose="020B0602020104020603"/>
                      </a:endParaRPr>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2400">
                          <a:solidFill>
                            <a:srgbClr val="000000"/>
                          </a:solidFill>
                          <a:latin typeface="Tw Cen MT" panose="020B0602020104020603"/>
                        </a:rPr>
                        <a:t>We first perform left rotation on left subtree of C. This makes A, left subtree of B.</a:t>
                      </a:r>
                      <a:endParaRPr lang="en-US" sz="2400">
                        <a:solidFill>
                          <a:srgbClr val="000000"/>
                        </a:solidFill>
                        <a:latin typeface="Tw Cen MT" panose="020B0602020104020603"/>
                      </a:endParaRPr>
                    </a:p>
                  </a:txBody>
                  <a:tcPr>
                    <a:lnL>
                      <a:noFill/>
                    </a:lnL>
                    <a:lnR>
                      <a:noFill/>
                    </a:lnR>
                    <a:lnT>
                      <a:noFill/>
                    </a:lnT>
                    <a:lnB>
                      <a:noFill/>
                    </a:lnB>
                    <a:lnTlToBr>
                      <a:noFill/>
                    </a:lnTlToBr>
                    <a:lnBlToTr>
                      <a:noFill/>
                    </a:lnBlToTr>
                    <a:noFill/>
                  </a:tcPr>
                </a:tc>
              </a:tr>
            </a:tbl>
          </a:graphicData>
        </a:graphic>
      </p:graphicFrame>
      <p:pic>
        <p:nvPicPr>
          <p:cNvPr id="150546" name="Picture 2"/>
          <p:cNvPicPr>
            <a:picLocks noChangeAspect="1"/>
          </p:cNvPicPr>
          <p:nvPr/>
        </p:nvPicPr>
        <p:blipFill>
          <a:blip r:embed="rId2"/>
          <a:stretch>
            <a:fillRect/>
          </a:stretch>
        </p:blipFill>
        <p:spPr>
          <a:xfrm>
            <a:off x="576263" y="3360738"/>
            <a:ext cx="990600" cy="1428750"/>
          </a:xfrm>
          <a:prstGeom prst="rect">
            <a:avLst/>
          </a:prstGeom>
          <a:noFill/>
          <a:ln w="9525">
            <a:noFill/>
          </a:ln>
        </p:spPr>
      </p:pic>
      <p:pic>
        <p:nvPicPr>
          <p:cNvPr id="150547" name="Picture 3"/>
          <p:cNvPicPr>
            <a:picLocks noChangeAspect="1"/>
          </p:cNvPicPr>
          <p:nvPr/>
        </p:nvPicPr>
        <p:blipFill>
          <a:blip r:embed="rId3"/>
          <a:stretch>
            <a:fillRect/>
          </a:stretch>
        </p:blipFill>
        <p:spPr>
          <a:xfrm>
            <a:off x="576263" y="4927600"/>
            <a:ext cx="1009650" cy="1428750"/>
          </a:xfrm>
          <a:prstGeom prst="rect">
            <a:avLst/>
          </a:prstGeom>
          <a:noFill/>
          <a:ln w="9525">
            <a:noFill/>
          </a:ln>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Title 1"/>
          <p:cNvSpPr>
            <a:spLocks noGrp="1"/>
          </p:cNvSpPr>
          <p:nvPr>
            <p:ph type="title"/>
          </p:nvPr>
        </p:nvSpPr>
        <p:spPr>
          <a:xfrm>
            <a:off x="68263" y="228600"/>
            <a:ext cx="8153400" cy="990600"/>
          </a:xfrm>
        </p:spPr>
        <p:txBody>
          <a:bodyPr wrap="square" lIns="91273" tIns="45636" rIns="91273" bIns="45636" anchor="ctr" anchorCtr="0"/>
          <a:p>
            <a:r>
              <a:rPr lang="en-US" altLang="zh-CN" sz="3600" b="1">
                <a:solidFill>
                  <a:schemeClr val="tx1"/>
                </a:solidFill>
                <a:latin typeface="Cambria" panose="02040503050406030204" pitchFamily="18" charset="0"/>
              </a:rPr>
              <a:t>AVL Tree Left-Right Rotation cont…</a:t>
            </a:r>
            <a:endParaRPr lang="en-US" altLang="zh-CN" sz="3600" b="1">
              <a:solidFill>
                <a:schemeClr val="tx1"/>
              </a:solidFill>
              <a:latin typeface="Cambria" panose="02040503050406030204" pitchFamily="18" charset="0"/>
            </a:endParaRPr>
          </a:p>
        </p:txBody>
      </p:sp>
      <p:pic>
        <p:nvPicPr>
          <p:cNvPr id="15257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graphicFrame>
        <p:nvGraphicFramePr>
          <p:cNvPr id="76804" name="Table 76803"/>
          <p:cNvGraphicFramePr/>
          <p:nvPr/>
        </p:nvGraphicFramePr>
        <p:xfrm>
          <a:off x="363538" y="1574800"/>
          <a:ext cx="8458200" cy="4826000"/>
        </p:xfrm>
        <a:graphic>
          <a:graphicData uri="http://schemas.openxmlformats.org/drawingml/2006/table">
            <a:tbl>
              <a:tblPr/>
              <a:tblGrid>
                <a:gridCol w="1828800"/>
                <a:gridCol w="6629400"/>
              </a:tblGrid>
              <a:tr h="473075">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lvl="0" eaLnBrk="1" latinLnBrk="0" hangingPunct="1">
                        <a:buNone/>
                      </a:pPr>
                      <a:r>
                        <a:rPr lang="en-US" sz="1800"/>
                        <a:t>State</a:t>
                      </a:r>
                      <a:endParaRPr lang="en-US" sz="1800"/>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lvl="0" eaLnBrk="1" latinLnBrk="0" hangingPunct="1">
                        <a:buNone/>
                      </a:pPr>
                      <a:r>
                        <a:rPr lang="en-US" sz="1800"/>
                        <a:t>Action</a:t>
                      </a:r>
                      <a:endParaRPr lang="en-US" sz="1800"/>
                    </a:p>
                  </a:txBody>
                  <a:tcPr>
                    <a:lnL>
                      <a:noFill/>
                    </a:lnL>
                    <a:lnR>
                      <a:noFill/>
                    </a:lnR>
                    <a:lnT>
                      <a:noFill/>
                    </a:lnT>
                    <a:lnB>
                      <a:noFill/>
                    </a:lnB>
                    <a:lnTlToBr>
                      <a:noFill/>
                    </a:lnTlToBr>
                    <a:lnBlToTr>
                      <a:noFill/>
                    </a:lnBlToTr>
                    <a:noFill/>
                  </a:tcPr>
                </a:tc>
              </a:tr>
              <a:tr h="1509713">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defTabSz="914400" rtl="0" eaLnBrk="1" fontAlgn="base" latinLnBrk="0" hangingPunct="1">
                        <a:lnSpc>
                          <a:spcPct val="100000"/>
                        </a:lnSpc>
                        <a:spcBef>
                          <a:spcPct val="0"/>
                        </a:spcBef>
                        <a:spcAft>
                          <a:spcPct val="0"/>
                        </a:spcAft>
                        <a:buClrTx/>
                        <a:buSzPct val="100000"/>
                        <a:buFontTx/>
                        <a:buNone/>
                      </a:pPr>
                      <a:endParaRPr lang="en-US" sz="3200" b="1">
                        <a:solidFill>
                          <a:srgbClr val="000000"/>
                        </a:solidFill>
                        <a:latin typeface="Tw Cen MT" panose="020B0602020104020603"/>
                      </a:endParaRPr>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2400">
                          <a:solidFill>
                            <a:srgbClr val="000000"/>
                          </a:solidFill>
                          <a:latin typeface="Tw Cen MT" panose="020B0602020104020603"/>
                        </a:rPr>
                        <a:t>Node C is still unbalanced but now, it is because of left-subtree of left-subtree.</a:t>
                      </a:r>
                      <a:endParaRPr lang="en-US" sz="2400">
                        <a:solidFill>
                          <a:srgbClr val="000000"/>
                        </a:solidFill>
                        <a:latin typeface="Tw Cen MT" panose="020B0602020104020603"/>
                      </a:endParaRPr>
                    </a:p>
                  </a:txBody>
                  <a:tcPr>
                    <a:lnL>
                      <a:noFill/>
                    </a:lnL>
                    <a:lnR>
                      <a:noFill/>
                    </a:lnR>
                    <a:lnT>
                      <a:noFill/>
                    </a:lnT>
                    <a:lnB>
                      <a:noFill/>
                    </a:lnB>
                    <a:lnTlToBr>
                      <a:noFill/>
                    </a:lnTlToBr>
                    <a:lnBlToTr>
                      <a:noFill/>
                    </a:lnBlToTr>
                    <a:noFill/>
                  </a:tcPr>
                </a:tc>
              </a:tr>
              <a:tr h="1420812">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defTabSz="914400" rtl="0" eaLnBrk="1" fontAlgn="base" latinLnBrk="0" hangingPunct="1">
                        <a:lnSpc>
                          <a:spcPct val="100000"/>
                        </a:lnSpc>
                        <a:spcBef>
                          <a:spcPct val="0"/>
                        </a:spcBef>
                        <a:spcAft>
                          <a:spcPct val="0"/>
                        </a:spcAft>
                        <a:buClrTx/>
                        <a:buSzPct val="100000"/>
                        <a:buFontTx/>
                        <a:buNone/>
                      </a:pPr>
                      <a:endParaRPr lang="en-US" sz="3200" b="1">
                        <a:solidFill>
                          <a:srgbClr val="000000"/>
                        </a:solidFill>
                        <a:latin typeface="Tw Cen MT" panose="020B0602020104020603"/>
                      </a:endParaRPr>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2400">
                          <a:solidFill>
                            <a:srgbClr val="000000"/>
                          </a:solidFill>
                          <a:latin typeface="Tw Cen MT" panose="020B0602020104020603"/>
                        </a:rPr>
                        <a:t>We shall now right-rotate the tree making B new root node of this subtree. C now becomes right subtree of its own left subtree.</a:t>
                      </a:r>
                      <a:endParaRPr lang="en-US" sz="2400">
                        <a:solidFill>
                          <a:srgbClr val="000000"/>
                        </a:solidFill>
                        <a:latin typeface="Tw Cen MT" panose="020B0602020104020603"/>
                      </a:endParaRPr>
                    </a:p>
                  </a:txBody>
                  <a:tcPr>
                    <a:lnL>
                      <a:noFill/>
                    </a:lnL>
                    <a:lnR>
                      <a:noFill/>
                    </a:lnR>
                    <a:lnT>
                      <a:noFill/>
                    </a:lnT>
                    <a:lnB>
                      <a:noFill/>
                    </a:lnB>
                    <a:lnTlToBr>
                      <a:noFill/>
                    </a:lnTlToBr>
                    <a:lnBlToTr>
                      <a:noFill/>
                    </a:lnBlToTr>
                    <a:noFill/>
                  </a:tcPr>
                </a:tc>
              </a:tr>
              <a:tr h="1422400">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defTabSz="914400" rtl="0" eaLnBrk="1" fontAlgn="base" latinLnBrk="0" hangingPunct="1">
                        <a:lnSpc>
                          <a:spcPct val="100000"/>
                        </a:lnSpc>
                        <a:spcBef>
                          <a:spcPct val="0"/>
                        </a:spcBef>
                        <a:spcAft>
                          <a:spcPct val="0"/>
                        </a:spcAft>
                        <a:buClrTx/>
                        <a:buSzPct val="100000"/>
                        <a:buFontTx/>
                        <a:buNone/>
                      </a:pPr>
                      <a:endParaRPr lang="en-US" sz="3200" b="1">
                        <a:solidFill>
                          <a:srgbClr val="000000"/>
                        </a:solidFill>
                        <a:latin typeface="Tw Cen MT" panose="020B0602020104020603"/>
                      </a:endParaRPr>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2400">
                          <a:solidFill>
                            <a:srgbClr val="000000"/>
                          </a:solidFill>
                          <a:latin typeface="Tw Cen MT" panose="020B0602020104020603"/>
                        </a:rPr>
                        <a:t>The tree is now balanced.</a:t>
                      </a:r>
                      <a:endParaRPr lang="en-US" sz="2400">
                        <a:solidFill>
                          <a:srgbClr val="000000"/>
                        </a:solidFill>
                        <a:latin typeface="Tw Cen MT" panose="020B0602020104020603"/>
                      </a:endParaRPr>
                    </a:p>
                  </a:txBody>
                  <a:tcPr>
                    <a:lnL>
                      <a:noFill/>
                    </a:lnL>
                    <a:lnR>
                      <a:noFill/>
                    </a:lnR>
                    <a:lnT>
                      <a:noFill/>
                    </a:lnT>
                    <a:lnB>
                      <a:noFill/>
                    </a:lnB>
                    <a:lnTlToBr>
                      <a:noFill/>
                    </a:lnTlToBr>
                    <a:lnBlToTr>
                      <a:noFill/>
                    </a:lnBlToTr>
                    <a:noFill/>
                  </a:tcPr>
                </a:tc>
              </a:tr>
            </a:tbl>
          </a:graphicData>
        </a:graphic>
      </p:graphicFrame>
      <p:pic>
        <p:nvPicPr>
          <p:cNvPr id="152596" name="Picture 2"/>
          <p:cNvPicPr>
            <a:picLocks noChangeAspect="1"/>
          </p:cNvPicPr>
          <p:nvPr/>
        </p:nvPicPr>
        <p:blipFill>
          <a:blip r:embed="rId2"/>
          <a:stretch>
            <a:fillRect/>
          </a:stretch>
        </p:blipFill>
        <p:spPr>
          <a:xfrm>
            <a:off x="703263" y="2141538"/>
            <a:ext cx="1057275" cy="1287462"/>
          </a:xfrm>
          <a:prstGeom prst="rect">
            <a:avLst/>
          </a:prstGeom>
          <a:noFill/>
          <a:ln w="9525">
            <a:noFill/>
          </a:ln>
        </p:spPr>
      </p:pic>
      <p:pic>
        <p:nvPicPr>
          <p:cNvPr id="152597" name="Picture 3"/>
          <p:cNvPicPr>
            <a:picLocks noChangeAspect="1"/>
          </p:cNvPicPr>
          <p:nvPr/>
        </p:nvPicPr>
        <p:blipFill>
          <a:blip r:embed="rId3"/>
          <a:stretch>
            <a:fillRect/>
          </a:stretch>
        </p:blipFill>
        <p:spPr>
          <a:xfrm>
            <a:off x="693738" y="3665538"/>
            <a:ext cx="1047750" cy="1193800"/>
          </a:xfrm>
          <a:prstGeom prst="rect">
            <a:avLst/>
          </a:prstGeom>
          <a:noFill/>
          <a:ln w="9525">
            <a:noFill/>
          </a:ln>
        </p:spPr>
      </p:pic>
      <p:pic>
        <p:nvPicPr>
          <p:cNvPr id="152598" name="Picture 4"/>
          <p:cNvPicPr>
            <a:picLocks noChangeAspect="1"/>
          </p:cNvPicPr>
          <p:nvPr/>
        </p:nvPicPr>
        <p:blipFill>
          <a:blip r:embed="rId4"/>
          <a:stretch>
            <a:fillRect/>
          </a:stretch>
        </p:blipFill>
        <p:spPr>
          <a:xfrm>
            <a:off x="609600" y="5257800"/>
            <a:ext cx="1247775" cy="1047750"/>
          </a:xfrm>
          <a:prstGeom prst="rect">
            <a:avLst/>
          </a:prstGeom>
          <a:noFill/>
          <a:ln w="9525">
            <a:noFill/>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Title 1"/>
          <p:cNvSpPr>
            <a:spLocks noGrp="1"/>
          </p:cNvSpPr>
          <p:nvPr>
            <p:ph type="title"/>
          </p:nvPr>
        </p:nvSpPr>
        <p:spPr>
          <a:xfrm>
            <a:off x="682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AVL Tree Right-Left Rotation</a:t>
            </a:r>
            <a:endParaRPr lang="en-US" altLang="zh-CN" sz="4000" b="1">
              <a:solidFill>
                <a:schemeClr val="tx1"/>
              </a:solidFill>
              <a:latin typeface="Cambria" panose="02040503050406030204" pitchFamily="18" charset="0"/>
            </a:endParaRPr>
          </a:p>
        </p:txBody>
      </p:sp>
      <p:pic>
        <p:nvPicPr>
          <p:cNvPr id="15462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54627" name="TextBox 13"/>
          <p:cNvSpPr/>
          <p:nvPr/>
        </p:nvSpPr>
        <p:spPr>
          <a:xfrm>
            <a:off x="76200" y="1547813"/>
            <a:ext cx="8839200" cy="831850"/>
          </a:xfrm>
          <a:prstGeom prst="rect">
            <a:avLst/>
          </a:prstGeom>
          <a:noFill/>
          <a:ln w="9525">
            <a:noFill/>
          </a:ln>
        </p:spPr>
        <p:txBody>
          <a:bodyPr wrap="square" anchor="t" anchorCtr="0"/>
          <a:p>
            <a:pPr algn="just">
              <a:lnSpc>
                <a:spcPct val="120000"/>
              </a:lnSpc>
              <a:buClr>
                <a:srgbClr val="C00000"/>
              </a:buClr>
              <a:buSzPct val="80000"/>
            </a:pPr>
            <a:r>
              <a:rPr lang="en-US" altLang="zh-CN" sz="2100">
                <a:latin typeface="Cambria" panose="02040503050406030204" pitchFamily="18" charset="0"/>
              </a:rPr>
              <a:t>A right-left rotation is combination of right rotation followed by left rotation.</a:t>
            </a:r>
            <a:endParaRPr lang="en-US" altLang="zh-CN" sz="2100">
              <a:latin typeface="Cambria" panose="02040503050406030204" pitchFamily="18" charset="0"/>
            </a:endParaRPr>
          </a:p>
        </p:txBody>
      </p:sp>
      <p:graphicFrame>
        <p:nvGraphicFramePr>
          <p:cNvPr id="77829" name="Table 77828"/>
          <p:cNvGraphicFramePr/>
          <p:nvPr/>
        </p:nvGraphicFramePr>
        <p:xfrm>
          <a:off x="381000" y="2438400"/>
          <a:ext cx="8458200" cy="3962400"/>
        </p:xfrm>
        <a:graphic>
          <a:graphicData uri="http://schemas.openxmlformats.org/drawingml/2006/table">
            <a:tbl>
              <a:tblPr/>
              <a:tblGrid>
                <a:gridCol w="1828800"/>
                <a:gridCol w="6629400"/>
              </a:tblGrid>
              <a:tr h="542925">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lvl="0" eaLnBrk="1" latinLnBrk="0" hangingPunct="1">
                        <a:buNone/>
                      </a:pPr>
                      <a:r>
                        <a:rPr lang="en-US" sz="1800"/>
                        <a:t>State</a:t>
                      </a:r>
                      <a:endParaRPr lang="en-US" sz="1800"/>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lvl="0" eaLnBrk="1" latinLnBrk="0" hangingPunct="1">
                        <a:buNone/>
                      </a:pPr>
                      <a:r>
                        <a:rPr lang="en-US" sz="1800"/>
                        <a:t>Action</a:t>
                      </a:r>
                      <a:endParaRPr lang="en-US" sz="1800"/>
                    </a:p>
                  </a:txBody>
                  <a:tcPr>
                    <a:lnL>
                      <a:noFill/>
                    </a:lnL>
                    <a:lnR>
                      <a:noFill/>
                    </a:lnR>
                    <a:lnT>
                      <a:noFill/>
                    </a:lnT>
                    <a:lnB>
                      <a:noFill/>
                    </a:lnB>
                    <a:lnTlToBr>
                      <a:noFill/>
                    </a:lnTlToBr>
                    <a:lnBlToTr>
                      <a:noFill/>
                    </a:lnBlToTr>
                    <a:noFill/>
                  </a:tcPr>
                </a:tc>
              </a:tr>
              <a:tr h="1727200">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defTabSz="914400" rtl="0" eaLnBrk="1" fontAlgn="base" latinLnBrk="0" hangingPunct="1">
                        <a:lnSpc>
                          <a:spcPct val="100000"/>
                        </a:lnSpc>
                        <a:spcBef>
                          <a:spcPct val="0"/>
                        </a:spcBef>
                        <a:spcAft>
                          <a:spcPct val="0"/>
                        </a:spcAft>
                        <a:buClrTx/>
                        <a:buSzPct val="100000"/>
                        <a:buFontTx/>
                        <a:buNone/>
                      </a:pPr>
                      <a:endParaRPr lang="en-US" sz="3200" b="1">
                        <a:solidFill>
                          <a:srgbClr val="000000"/>
                        </a:solidFill>
                        <a:latin typeface="Tw Cen MT" panose="020B0602020104020603"/>
                      </a:endParaRPr>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2400">
                          <a:solidFill>
                            <a:srgbClr val="000000"/>
                          </a:solidFill>
                          <a:latin typeface="Tw Cen MT" panose="020B0602020104020603"/>
                        </a:rPr>
                        <a:t>A node has been inserted into left subtree of right subtree(RL). This makes A an unbalanced node, with balance factor 2.</a:t>
                      </a:r>
                      <a:endParaRPr lang="en-US" sz="2400">
                        <a:solidFill>
                          <a:srgbClr val="000000"/>
                        </a:solidFill>
                        <a:latin typeface="Tw Cen MT" panose="020B0602020104020603"/>
                      </a:endParaRPr>
                    </a:p>
                  </a:txBody>
                  <a:tcPr>
                    <a:lnL>
                      <a:noFill/>
                    </a:lnL>
                    <a:lnR>
                      <a:noFill/>
                    </a:lnR>
                    <a:lnT>
                      <a:noFill/>
                    </a:lnT>
                    <a:lnB>
                      <a:noFill/>
                    </a:lnB>
                    <a:lnTlToBr>
                      <a:noFill/>
                    </a:lnTlToBr>
                    <a:lnBlToTr>
                      <a:noFill/>
                    </a:lnBlToTr>
                    <a:noFill/>
                  </a:tcPr>
                </a:tc>
              </a:tr>
              <a:tr h="1692275">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defTabSz="914400" rtl="0" eaLnBrk="1" fontAlgn="base" latinLnBrk="0" hangingPunct="1">
                        <a:lnSpc>
                          <a:spcPct val="100000"/>
                        </a:lnSpc>
                        <a:spcBef>
                          <a:spcPct val="0"/>
                        </a:spcBef>
                        <a:spcAft>
                          <a:spcPct val="0"/>
                        </a:spcAft>
                        <a:buClrTx/>
                        <a:buSzPct val="100000"/>
                        <a:buFontTx/>
                        <a:buNone/>
                      </a:pPr>
                      <a:endParaRPr lang="en-US" sz="3200" b="1">
                        <a:solidFill>
                          <a:srgbClr val="000000"/>
                        </a:solidFill>
                        <a:latin typeface="Tw Cen MT" panose="020B0602020104020603"/>
                      </a:endParaRPr>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2400">
                          <a:solidFill>
                            <a:srgbClr val="000000"/>
                          </a:solidFill>
                          <a:latin typeface="Tw Cen MT" panose="020B0602020104020603"/>
                        </a:rPr>
                        <a:t>First, we perform right rotation along C node, making C the right subtree of its own left subtree B. Now, B becomes right subtree of A.</a:t>
                      </a:r>
                      <a:endParaRPr lang="en-US" sz="2400">
                        <a:solidFill>
                          <a:srgbClr val="000000"/>
                        </a:solidFill>
                        <a:latin typeface="Tw Cen MT" panose="020B0602020104020603"/>
                      </a:endParaRPr>
                    </a:p>
                    <a:p>
                      <a:pPr marL="0" lvl="0" indent="0" algn="l" rtl="0" eaLnBrk="1" latinLnBrk="0" hangingPunct="1">
                        <a:buNone/>
                      </a:pPr>
                      <a:endParaRPr lang="en-US" sz="2400">
                        <a:solidFill>
                          <a:srgbClr val="000000"/>
                        </a:solidFill>
                        <a:latin typeface="Tw Cen MT" panose="020B0602020104020603"/>
                      </a:endParaRPr>
                    </a:p>
                  </a:txBody>
                  <a:tcPr>
                    <a:lnL>
                      <a:noFill/>
                    </a:lnL>
                    <a:lnR>
                      <a:noFill/>
                    </a:lnR>
                    <a:lnT>
                      <a:noFill/>
                    </a:lnT>
                    <a:lnB>
                      <a:noFill/>
                    </a:lnB>
                    <a:lnTlToBr>
                      <a:noFill/>
                    </a:lnTlToBr>
                    <a:lnBlToTr>
                      <a:noFill/>
                    </a:lnBlToTr>
                    <a:noFill/>
                  </a:tcPr>
                </a:tc>
              </a:tr>
            </a:tbl>
          </a:graphicData>
        </a:graphic>
      </p:graphicFrame>
      <p:pic>
        <p:nvPicPr>
          <p:cNvPr id="154642" name="Picture 2"/>
          <p:cNvPicPr>
            <a:picLocks noChangeAspect="1"/>
          </p:cNvPicPr>
          <p:nvPr/>
        </p:nvPicPr>
        <p:blipFill>
          <a:blip r:embed="rId2"/>
          <a:stretch>
            <a:fillRect/>
          </a:stretch>
        </p:blipFill>
        <p:spPr>
          <a:xfrm>
            <a:off x="736600" y="3048000"/>
            <a:ext cx="1092200" cy="1524000"/>
          </a:xfrm>
          <a:prstGeom prst="rect">
            <a:avLst/>
          </a:prstGeom>
          <a:noFill/>
          <a:ln w="9525">
            <a:noFill/>
          </a:ln>
        </p:spPr>
      </p:pic>
      <p:pic>
        <p:nvPicPr>
          <p:cNvPr id="154643" name="Picture 3"/>
          <p:cNvPicPr>
            <a:picLocks noChangeAspect="1"/>
          </p:cNvPicPr>
          <p:nvPr/>
        </p:nvPicPr>
        <p:blipFill>
          <a:blip r:embed="rId3"/>
          <a:stretch>
            <a:fillRect/>
          </a:stretch>
        </p:blipFill>
        <p:spPr>
          <a:xfrm>
            <a:off x="762000" y="4775200"/>
            <a:ext cx="1095375" cy="1524000"/>
          </a:xfrm>
          <a:prstGeom prst="rect">
            <a:avLst/>
          </a:prstGeom>
          <a:noFill/>
          <a:ln w="9525">
            <a:noFill/>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Title 1"/>
          <p:cNvSpPr>
            <a:spLocks noGrp="1"/>
          </p:cNvSpPr>
          <p:nvPr>
            <p:ph type="title"/>
          </p:nvPr>
        </p:nvSpPr>
        <p:spPr>
          <a:xfrm>
            <a:off x="68263" y="228600"/>
            <a:ext cx="8153400" cy="990600"/>
          </a:xfrm>
        </p:spPr>
        <p:txBody>
          <a:bodyPr wrap="square" lIns="91273" tIns="45636" rIns="91273" bIns="45636" anchor="ctr" anchorCtr="0"/>
          <a:p>
            <a:r>
              <a:rPr lang="en-US" altLang="zh-CN" sz="3600" b="1">
                <a:solidFill>
                  <a:schemeClr val="tx1"/>
                </a:solidFill>
                <a:latin typeface="Cambria" panose="02040503050406030204" pitchFamily="18" charset="0"/>
              </a:rPr>
              <a:t>AVL Tree Left-Right Rotation cont…</a:t>
            </a:r>
            <a:endParaRPr lang="en-US" altLang="zh-CN" sz="3600" b="1">
              <a:solidFill>
                <a:schemeClr val="tx1"/>
              </a:solidFill>
              <a:latin typeface="Cambria" panose="02040503050406030204" pitchFamily="18" charset="0"/>
            </a:endParaRPr>
          </a:p>
        </p:txBody>
      </p:sp>
      <p:pic>
        <p:nvPicPr>
          <p:cNvPr id="15667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graphicFrame>
        <p:nvGraphicFramePr>
          <p:cNvPr id="78852" name="Table 78851"/>
          <p:cNvGraphicFramePr/>
          <p:nvPr/>
        </p:nvGraphicFramePr>
        <p:xfrm>
          <a:off x="363538" y="1574800"/>
          <a:ext cx="8458200" cy="4826000"/>
        </p:xfrm>
        <a:graphic>
          <a:graphicData uri="http://schemas.openxmlformats.org/drawingml/2006/table">
            <a:tbl>
              <a:tblPr/>
              <a:tblGrid>
                <a:gridCol w="1828800"/>
                <a:gridCol w="6629400"/>
              </a:tblGrid>
              <a:tr h="473075">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lvl="0" eaLnBrk="1" latinLnBrk="0" hangingPunct="1">
                        <a:buNone/>
                      </a:pPr>
                      <a:r>
                        <a:rPr lang="en-US" sz="1800"/>
                        <a:t>State</a:t>
                      </a:r>
                      <a:endParaRPr lang="en-US" sz="1800"/>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lvl="0" eaLnBrk="1" latinLnBrk="0" hangingPunct="1">
                        <a:buNone/>
                      </a:pPr>
                      <a:r>
                        <a:rPr lang="en-US" sz="1800"/>
                        <a:t>Action</a:t>
                      </a:r>
                      <a:endParaRPr lang="en-US" sz="1800"/>
                    </a:p>
                  </a:txBody>
                  <a:tcPr>
                    <a:lnL>
                      <a:noFill/>
                    </a:lnL>
                    <a:lnR>
                      <a:noFill/>
                    </a:lnR>
                    <a:lnT>
                      <a:noFill/>
                    </a:lnT>
                    <a:lnB>
                      <a:noFill/>
                    </a:lnB>
                    <a:lnTlToBr>
                      <a:noFill/>
                    </a:lnTlToBr>
                    <a:lnBlToTr>
                      <a:noFill/>
                    </a:lnBlToTr>
                    <a:noFill/>
                  </a:tcPr>
                </a:tc>
              </a:tr>
              <a:tr h="1509713">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defTabSz="914400" rtl="0" eaLnBrk="1" fontAlgn="base" latinLnBrk="0" hangingPunct="1">
                        <a:lnSpc>
                          <a:spcPct val="100000"/>
                        </a:lnSpc>
                        <a:spcBef>
                          <a:spcPct val="0"/>
                        </a:spcBef>
                        <a:spcAft>
                          <a:spcPct val="0"/>
                        </a:spcAft>
                        <a:buClrTx/>
                        <a:buSzPct val="100000"/>
                        <a:buFontTx/>
                        <a:buNone/>
                      </a:pPr>
                      <a:endParaRPr lang="en-US" sz="3200" b="1">
                        <a:solidFill>
                          <a:srgbClr val="000000"/>
                        </a:solidFill>
                        <a:latin typeface="Tw Cen MT" panose="020B0602020104020603"/>
                      </a:endParaRPr>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2400">
                          <a:solidFill>
                            <a:srgbClr val="000000"/>
                          </a:solidFill>
                          <a:latin typeface="Tw Cen MT" panose="020B0602020104020603"/>
                        </a:rPr>
                        <a:t>Node A is still unbalanced because of right subtree of its right subtree and requires a left rotation.</a:t>
                      </a:r>
                      <a:endParaRPr lang="en-US" sz="2400">
                        <a:solidFill>
                          <a:srgbClr val="000000"/>
                        </a:solidFill>
                        <a:latin typeface="Tw Cen MT" panose="020B0602020104020603"/>
                      </a:endParaRPr>
                    </a:p>
                  </a:txBody>
                  <a:tcPr>
                    <a:lnL>
                      <a:noFill/>
                    </a:lnL>
                    <a:lnR>
                      <a:noFill/>
                    </a:lnR>
                    <a:lnT>
                      <a:noFill/>
                    </a:lnT>
                    <a:lnB>
                      <a:noFill/>
                    </a:lnB>
                    <a:lnTlToBr>
                      <a:noFill/>
                    </a:lnTlToBr>
                    <a:lnBlToTr>
                      <a:noFill/>
                    </a:lnBlToTr>
                    <a:noFill/>
                  </a:tcPr>
                </a:tc>
              </a:tr>
              <a:tr h="1420812">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defTabSz="914400" rtl="0" eaLnBrk="1" fontAlgn="base" latinLnBrk="0" hangingPunct="1">
                        <a:lnSpc>
                          <a:spcPct val="100000"/>
                        </a:lnSpc>
                        <a:spcBef>
                          <a:spcPct val="0"/>
                        </a:spcBef>
                        <a:spcAft>
                          <a:spcPct val="0"/>
                        </a:spcAft>
                        <a:buClrTx/>
                        <a:buSzPct val="100000"/>
                        <a:buFontTx/>
                        <a:buNone/>
                      </a:pPr>
                      <a:endParaRPr lang="en-US" sz="3200" b="1">
                        <a:solidFill>
                          <a:srgbClr val="000000"/>
                        </a:solidFill>
                        <a:latin typeface="Tw Cen MT" panose="020B0602020104020603"/>
                      </a:endParaRPr>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2400">
                          <a:solidFill>
                            <a:srgbClr val="000000"/>
                          </a:solidFill>
                          <a:latin typeface="Tw Cen MT" panose="020B0602020104020603"/>
                        </a:rPr>
                        <a:t>A left rotation is performed by making B the new root node of the subtree. A becomes left subtree of its right subtree B.</a:t>
                      </a:r>
                      <a:endParaRPr lang="en-US" sz="2400">
                        <a:solidFill>
                          <a:srgbClr val="000000"/>
                        </a:solidFill>
                        <a:latin typeface="Tw Cen MT" panose="020B0602020104020603"/>
                      </a:endParaRPr>
                    </a:p>
                  </a:txBody>
                  <a:tcPr>
                    <a:lnL>
                      <a:noFill/>
                    </a:lnL>
                    <a:lnR>
                      <a:noFill/>
                    </a:lnR>
                    <a:lnT>
                      <a:noFill/>
                    </a:lnT>
                    <a:lnB>
                      <a:noFill/>
                    </a:lnB>
                    <a:lnTlToBr>
                      <a:noFill/>
                    </a:lnTlToBr>
                    <a:lnBlToTr>
                      <a:noFill/>
                    </a:lnBlToTr>
                    <a:noFill/>
                  </a:tcPr>
                </a:tc>
              </a:tr>
              <a:tr h="1422400">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defTabSz="914400" rtl="0" eaLnBrk="1" fontAlgn="base" latinLnBrk="0" hangingPunct="1">
                        <a:lnSpc>
                          <a:spcPct val="100000"/>
                        </a:lnSpc>
                        <a:spcBef>
                          <a:spcPct val="0"/>
                        </a:spcBef>
                        <a:spcAft>
                          <a:spcPct val="0"/>
                        </a:spcAft>
                        <a:buClrTx/>
                        <a:buSzPct val="100000"/>
                        <a:buFontTx/>
                        <a:buNone/>
                      </a:pPr>
                      <a:endParaRPr lang="en-US" sz="3200" b="1">
                        <a:solidFill>
                          <a:srgbClr val="000000"/>
                        </a:solidFill>
                        <a:latin typeface="Tw Cen MT" panose="020B0602020104020603"/>
                      </a:endParaRPr>
                    </a:p>
                  </a:txBody>
                  <a:tcPr>
                    <a:lnL>
                      <a:noFill/>
                    </a:lnL>
                    <a:lnR>
                      <a:noFill/>
                    </a:lnR>
                    <a:lnT>
                      <a:noFill/>
                    </a:lnT>
                    <a:lnB>
                      <a:noFill/>
                    </a:lnB>
                    <a:lnTlToBr>
                      <a:noFill/>
                    </a:lnTlToBr>
                    <a:lnBlToTr>
                      <a:noFill/>
                    </a:lnBlToTr>
                    <a:noFill/>
                  </a:tcPr>
                </a:tc>
                <a:tc>
                  <a:txBody>
                    <a:bodyPr wrap="square"/>
                    <a:lstStyle>
                      <a:lvl1pPr lvl="0" algn="l" rtl="0" fontAlgn="base">
                        <a:spcBef>
                          <a:spcPct val="0"/>
                        </a:spcBef>
                        <a:spcAft>
                          <a:spcPct val="0"/>
                        </a:spcAft>
                        <a:buNone/>
                        <a:defRPr kern="1200">
                          <a:solidFill>
                            <a:schemeClr val="tx1"/>
                          </a:solidFill>
                          <a:latin typeface="Arial" panose="020B0604020202020204"/>
                          <a:ea typeface="Arial" panose="020B0604020202020204"/>
                        </a:defRPr>
                      </a:lvl1pPr>
                      <a:lvl2pPr marL="455930" lvl="1"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2pPr>
                      <a:lvl3pPr marL="911225" lvl="2"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3pPr>
                      <a:lvl4pPr marL="1368425" lvl="3"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4pPr>
                      <a:lvl5pPr marL="1824355" lvl="4" indent="0" algn="l" rtl="0" eaLnBrk="1" fontAlgn="base" latinLnBrk="0" hangingPunct="1">
                        <a:spcBef>
                          <a:spcPct val="0"/>
                        </a:spcBef>
                        <a:spcAft>
                          <a:spcPct val="0"/>
                        </a:spcAft>
                        <a:buNone/>
                        <a:defRPr kern="1200">
                          <a:solidFill>
                            <a:schemeClr val="tx1"/>
                          </a:solidFill>
                          <a:latin typeface="Arial" panose="020B0604020202020204"/>
                          <a:ea typeface="Arial" panose="020B0604020202020204"/>
                          <a:cs typeface="+mn-cs"/>
                        </a:defRPr>
                      </a:lvl5pPr>
                    </a:lstStyle>
                    <a:p>
                      <a:pPr marL="0" lvl="0" indent="0" algn="l" rtl="0" eaLnBrk="1" latinLnBrk="0" hangingPunct="1">
                        <a:buNone/>
                      </a:pPr>
                      <a:r>
                        <a:rPr lang="en-US" sz="2400">
                          <a:solidFill>
                            <a:srgbClr val="000000"/>
                          </a:solidFill>
                          <a:latin typeface="Tw Cen MT" panose="020B0602020104020603"/>
                        </a:rPr>
                        <a:t>The tree is now balanced.</a:t>
                      </a:r>
                      <a:endParaRPr lang="en-US" sz="2400">
                        <a:solidFill>
                          <a:srgbClr val="000000"/>
                        </a:solidFill>
                        <a:latin typeface="Tw Cen MT" panose="020B0602020104020603"/>
                      </a:endParaRPr>
                    </a:p>
                  </a:txBody>
                  <a:tcPr>
                    <a:lnL>
                      <a:noFill/>
                    </a:lnL>
                    <a:lnR>
                      <a:noFill/>
                    </a:lnR>
                    <a:lnT>
                      <a:noFill/>
                    </a:lnT>
                    <a:lnB>
                      <a:noFill/>
                    </a:lnB>
                    <a:lnTlToBr>
                      <a:noFill/>
                    </a:lnTlToBr>
                    <a:lnBlToTr>
                      <a:noFill/>
                    </a:lnBlToTr>
                    <a:noFill/>
                  </a:tcPr>
                </a:tc>
              </a:tr>
            </a:tbl>
          </a:graphicData>
        </a:graphic>
      </p:graphicFrame>
      <p:pic>
        <p:nvPicPr>
          <p:cNvPr id="156692" name="Picture 4"/>
          <p:cNvPicPr>
            <a:picLocks noChangeAspect="1"/>
          </p:cNvPicPr>
          <p:nvPr/>
        </p:nvPicPr>
        <p:blipFill>
          <a:blip r:embed="rId2"/>
          <a:stretch>
            <a:fillRect/>
          </a:stretch>
        </p:blipFill>
        <p:spPr>
          <a:xfrm>
            <a:off x="617538" y="5164138"/>
            <a:ext cx="1247775" cy="1047750"/>
          </a:xfrm>
          <a:prstGeom prst="rect">
            <a:avLst/>
          </a:prstGeom>
          <a:noFill/>
          <a:ln w="9525">
            <a:noFill/>
          </a:ln>
        </p:spPr>
      </p:pic>
      <p:pic>
        <p:nvPicPr>
          <p:cNvPr id="156693" name="Picture 2"/>
          <p:cNvPicPr>
            <a:picLocks noChangeAspect="1"/>
          </p:cNvPicPr>
          <p:nvPr/>
        </p:nvPicPr>
        <p:blipFill>
          <a:blip r:embed="rId3"/>
          <a:stretch>
            <a:fillRect/>
          </a:stretch>
        </p:blipFill>
        <p:spPr>
          <a:xfrm>
            <a:off x="685800" y="2141538"/>
            <a:ext cx="1114425" cy="1295400"/>
          </a:xfrm>
          <a:prstGeom prst="rect">
            <a:avLst/>
          </a:prstGeom>
          <a:noFill/>
          <a:ln w="9525">
            <a:noFill/>
          </a:ln>
        </p:spPr>
      </p:pic>
      <p:pic>
        <p:nvPicPr>
          <p:cNvPr id="156694" name="Picture 3"/>
          <p:cNvPicPr>
            <a:picLocks noChangeAspect="1"/>
          </p:cNvPicPr>
          <p:nvPr/>
        </p:nvPicPr>
        <p:blipFill>
          <a:blip r:embed="rId4"/>
          <a:stretch>
            <a:fillRect/>
          </a:stretch>
        </p:blipFill>
        <p:spPr>
          <a:xfrm>
            <a:off x="685800" y="3657600"/>
            <a:ext cx="1095375" cy="1244600"/>
          </a:xfrm>
          <a:prstGeom prst="rect">
            <a:avLst/>
          </a:prstGeom>
          <a:noFill/>
          <a:ln w="9525">
            <a:noFill/>
          </a:ln>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Left Rotation </a:t>
            </a:r>
            <a:endParaRPr lang="en-US"/>
          </a:p>
        </p:txBody>
      </p:sp>
      <p:pic>
        <p:nvPicPr>
          <p:cNvPr id="4" name="Content Placeholder 3" descr="RR"/>
          <p:cNvPicPr>
            <a:picLocks noChangeAspect="1"/>
          </p:cNvPicPr>
          <p:nvPr>
            <p:ph sz="quarter" idx="1"/>
          </p:nvPr>
        </p:nvPicPr>
        <p:blipFill>
          <a:blip r:embed="rId1"/>
          <a:stretch>
            <a:fillRect/>
          </a:stretch>
        </p:blipFill>
        <p:spPr>
          <a:xfrm rot="16200000">
            <a:off x="2460625" y="643255"/>
            <a:ext cx="3583940" cy="7282815"/>
          </a:xfrm>
          <a:prstGeom prst="rect">
            <a:avLst/>
          </a:prstGeom>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Right Rotation</a:t>
            </a:r>
            <a:endParaRPr lang="en-US"/>
          </a:p>
        </p:txBody>
      </p:sp>
      <p:pic>
        <p:nvPicPr>
          <p:cNvPr id="4" name="Content Placeholder 3" descr="LL"/>
          <p:cNvPicPr>
            <a:picLocks noChangeAspect="1"/>
          </p:cNvPicPr>
          <p:nvPr>
            <p:ph sz="quarter" idx="1"/>
          </p:nvPr>
        </p:nvPicPr>
        <p:blipFill>
          <a:blip r:embed="rId1"/>
          <a:stretch>
            <a:fillRect/>
          </a:stretch>
        </p:blipFill>
        <p:spPr>
          <a:xfrm rot="16200000">
            <a:off x="2818130" y="430530"/>
            <a:ext cx="3548380" cy="7673340"/>
          </a:xfrm>
          <a:prstGeom prst="rect">
            <a:avLst/>
          </a:prstGeom>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Left-Right Rotation</a:t>
            </a:r>
            <a:endParaRPr lang="en-US"/>
          </a:p>
        </p:txBody>
      </p:sp>
      <p:pic>
        <p:nvPicPr>
          <p:cNvPr id="4" name="Content Placeholder 3" descr="L-R"/>
          <p:cNvPicPr>
            <a:picLocks noChangeAspect="1"/>
          </p:cNvPicPr>
          <p:nvPr>
            <p:ph sz="quarter" idx="1"/>
          </p:nvPr>
        </p:nvPicPr>
        <p:blipFill>
          <a:blip r:embed="rId1"/>
          <a:stretch>
            <a:fillRect/>
          </a:stretch>
        </p:blipFill>
        <p:spPr>
          <a:xfrm rot="16200000">
            <a:off x="2151380" y="808355"/>
            <a:ext cx="5045075" cy="6685280"/>
          </a:xfrm>
          <a:prstGeom prst="rect">
            <a:avLst/>
          </a:prstGeom>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Right-Left Rotation</a:t>
            </a:r>
            <a:endParaRPr lang="en-US"/>
          </a:p>
        </p:txBody>
      </p:sp>
      <p:pic>
        <p:nvPicPr>
          <p:cNvPr id="4" name="Content Placeholder 3" descr="R-L"/>
          <p:cNvPicPr>
            <a:picLocks noChangeAspect="1"/>
          </p:cNvPicPr>
          <p:nvPr>
            <p:ph sz="quarter" idx="1"/>
          </p:nvPr>
        </p:nvPicPr>
        <p:blipFill>
          <a:blip r:embed="rId1"/>
          <a:stretch>
            <a:fillRect/>
          </a:stretch>
        </p:blipFill>
        <p:spPr>
          <a:xfrm rot="16200000">
            <a:off x="2059305" y="756920"/>
            <a:ext cx="4895215" cy="6783070"/>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Title 1"/>
          <p:cNvSpPr>
            <a:spLocks noGrp="1"/>
          </p:cNvSpPr>
          <p:nvPr>
            <p:ph type="title"/>
          </p:nvPr>
        </p:nvSpPr>
        <p:spPr>
          <a:xfrm>
            <a:off x="76200" y="3048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What is a Tree?</a:t>
            </a:r>
            <a:endParaRPr lang="en-US" altLang="zh-CN" b="1">
              <a:solidFill>
                <a:schemeClr val="tx1"/>
              </a:solidFill>
              <a:latin typeface="Cambria" panose="02040503050406030204" pitchFamily="18" charset="0"/>
            </a:endParaRPr>
          </a:p>
        </p:txBody>
      </p:sp>
      <p:pic>
        <p:nvPicPr>
          <p:cNvPr id="3789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37891" name="Picture 2" descr="Binary Tree"/>
          <p:cNvPicPr>
            <a:picLocks noChangeAspect="1"/>
          </p:cNvPicPr>
          <p:nvPr/>
        </p:nvPicPr>
        <p:blipFill>
          <a:blip r:embed="rId2"/>
          <a:stretch>
            <a:fillRect/>
          </a:stretch>
        </p:blipFill>
        <p:spPr>
          <a:xfrm>
            <a:off x="76200" y="1633538"/>
            <a:ext cx="5715000" cy="3343275"/>
          </a:xfrm>
          <a:prstGeom prst="rect">
            <a:avLst/>
          </a:prstGeom>
          <a:noFill/>
          <a:ln w="9525">
            <a:noFill/>
          </a:ln>
        </p:spPr>
      </p:pic>
      <p:sp>
        <p:nvSpPr>
          <p:cNvPr id="37892" name="Content Placeholder 2"/>
          <p:cNvSpPr/>
          <p:nvPr/>
        </p:nvSpPr>
        <p:spPr>
          <a:xfrm>
            <a:off x="5884863" y="1504950"/>
            <a:ext cx="3124200" cy="3352800"/>
          </a:xfrm>
          <a:prstGeom prst="rect">
            <a:avLst/>
          </a:prstGeom>
          <a:noFill/>
          <a:ln w="9525">
            <a:noFill/>
          </a:ln>
        </p:spPr>
        <p:txBody>
          <a:bodyPr wrap="square" lIns="91273" tIns="45636" rIns="91273" bIns="45636" anchor="t" anchorCtr="0"/>
          <a:p>
            <a:pPr marL="317500" indent="-317500" algn="just">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A tree is a </a:t>
            </a:r>
            <a:r>
              <a:rPr lang="en-US" altLang="zh-CN" sz="2000" b="1">
                <a:latin typeface="Cambria" panose="02040503050406030204" pitchFamily="18" charset="0"/>
              </a:rPr>
              <a:t>finite</a:t>
            </a:r>
            <a:r>
              <a:rPr lang="en-US" altLang="zh-CN" sz="2000">
                <a:latin typeface="Cambria" panose="02040503050406030204" pitchFamily="18" charset="0"/>
              </a:rPr>
              <a:t> </a:t>
            </a:r>
            <a:r>
              <a:rPr lang="en-US" altLang="zh-CN" sz="2000" b="1">
                <a:latin typeface="Cambria" panose="02040503050406030204" pitchFamily="18" charset="0"/>
              </a:rPr>
              <a:t>nonempty</a:t>
            </a:r>
            <a:r>
              <a:rPr lang="en-US" altLang="zh-CN" sz="2000">
                <a:latin typeface="Cambria" panose="02040503050406030204" pitchFamily="18" charset="0"/>
              </a:rPr>
              <a:t> set of </a:t>
            </a:r>
            <a:r>
              <a:rPr lang="en-US" altLang="zh-CN" sz="2000" b="1">
                <a:latin typeface="Cambria" panose="02040503050406030204" pitchFamily="18" charset="0"/>
              </a:rPr>
              <a:t>nodes</a:t>
            </a:r>
            <a:r>
              <a:rPr lang="en-US" altLang="zh-CN" sz="2000">
                <a:latin typeface="Cambria" panose="02040503050406030204" pitchFamily="18" charset="0"/>
              </a:rPr>
              <a:t> and </a:t>
            </a:r>
            <a:r>
              <a:rPr lang="en-US" altLang="zh-CN" sz="2000" b="1">
                <a:latin typeface="Cambria" panose="02040503050406030204" pitchFamily="18" charset="0"/>
              </a:rPr>
              <a:t>edges</a:t>
            </a:r>
            <a:r>
              <a:rPr lang="en-US" altLang="zh-CN" sz="2000">
                <a:latin typeface="Cambria" panose="02040503050406030204" pitchFamily="18" charset="0"/>
              </a:rPr>
              <a:t> </a:t>
            </a:r>
            <a:r>
              <a:rPr lang="en-US" altLang="zh-CN" sz="2000" b="1">
                <a:latin typeface="Cambria" panose="02040503050406030204" pitchFamily="18" charset="0"/>
              </a:rPr>
              <a:t>without having any cycle</a:t>
            </a:r>
            <a:r>
              <a:rPr lang="en-US" altLang="zh-CN" sz="2000">
                <a:latin typeface="Cambria" panose="02040503050406030204" pitchFamily="18" charset="0"/>
              </a:rPr>
              <a:t>.</a:t>
            </a:r>
            <a:endParaRPr lang="en-US" altLang="zh-CN" sz="20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It is an abstract model of a hierarchical structure.</a:t>
            </a:r>
            <a:endParaRPr lang="en-US" altLang="zh-CN" sz="20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2000">
                <a:latin typeface="Cambria" panose="02040503050406030204" pitchFamily="18" charset="0"/>
              </a:rPr>
              <a:t>Nodes represents the parent-child relation.</a:t>
            </a:r>
            <a:endParaRPr lang="en-US" altLang="zh-CN" sz="2000" baseline="0">
              <a:latin typeface="Cambria" panose="02040503050406030204" pitchFamily="18" charset="0"/>
            </a:endParaRPr>
          </a:p>
        </p:txBody>
      </p:sp>
      <p:pic>
        <p:nvPicPr>
          <p:cNvPr id="18438" name="Picture 2"/>
          <p:cNvPicPr>
            <a:picLocks noChangeAspect="1"/>
          </p:cNvPicPr>
          <p:nvPr/>
        </p:nvPicPr>
        <p:blipFill>
          <a:blip r:embed="rId3"/>
          <a:stretch>
            <a:fillRect/>
          </a:stretch>
        </p:blipFill>
        <p:spPr>
          <a:xfrm>
            <a:off x="152400" y="5486400"/>
            <a:ext cx="1895475" cy="714375"/>
          </a:xfrm>
          <a:prstGeom prst="rect">
            <a:avLst/>
          </a:prstGeom>
          <a:noFill/>
          <a:ln w="9525" cap="flat" cmpd="sng">
            <a:solidFill>
              <a:schemeClr val="accent1"/>
            </a:solidFill>
            <a:prstDash val="solid"/>
            <a:miter/>
            <a:headEnd type="none" w="med" len="med"/>
            <a:tailEnd type="none" w="med" len="med"/>
          </a:ln>
        </p:spPr>
      </p:pic>
      <p:sp>
        <p:nvSpPr>
          <p:cNvPr id="18439" name="TextBox 9"/>
          <p:cNvSpPr/>
          <p:nvPr/>
        </p:nvSpPr>
        <p:spPr>
          <a:xfrm>
            <a:off x="152400" y="5105400"/>
            <a:ext cx="8839200" cy="338138"/>
          </a:xfrm>
          <a:prstGeom prst="rect">
            <a:avLst/>
          </a:prstGeom>
          <a:solidFill>
            <a:schemeClr val="accent2"/>
          </a:solidFill>
          <a:ln w="9525">
            <a:noFill/>
          </a:ln>
        </p:spPr>
        <p:txBody>
          <a:bodyPr wrap="square" anchor="t" anchorCtr="0"/>
          <a:p>
            <a:r>
              <a:rPr lang="en-US" altLang="zh-CN" sz="1600" i="1">
                <a:solidFill>
                  <a:schemeClr val="bg1"/>
                </a:solidFill>
                <a:latin typeface="Tw Cen MT" panose="020B0602020104020603"/>
              </a:rPr>
              <a:t>Which of the following are tree?</a:t>
            </a:r>
            <a:endParaRPr lang="en-US" altLang="zh-CN" sz="1600" i="1">
              <a:solidFill>
                <a:schemeClr val="bg1"/>
              </a:solidFill>
              <a:latin typeface="Tw Cen MT" panose="020B0602020104020603"/>
            </a:endParaRPr>
          </a:p>
        </p:txBody>
      </p:sp>
      <p:pic>
        <p:nvPicPr>
          <p:cNvPr id="18440" name="Picture 4"/>
          <p:cNvPicPr>
            <a:picLocks noChangeAspect="1"/>
          </p:cNvPicPr>
          <p:nvPr/>
        </p:nvPicPr>
        <p:blipFill>
          <a:blip r:embed="rId4"/>
          <a:stretch>
            <a:fillRect/>
          </a:stretch>
        </p:blipFill>
        <p:spPr>
          <a:xfrm>
            <a:off x="2622550" y="5486400"/>
            <a:ext cx="1019175" cy="752475"/>
          </a:xfrm>
          <a:prstGeom prst="rect">
            <a:avLst/>
          </a:prstGeom>
          <a:noFill/>
          <a:ln w="9525">
            <a:noFill/>
          </a:ln>
        </p:spPr>
      </p:pic>
      <p:pic>
        <p:nvPicPr>
          <p:cNvPr id="18441" name="Picture 5"/>
          <p:cNvPicPr>
            <a:picLocks noChangeAspect="1"/>
          </p:cNvPicPr>
          <p:nvPr/>
        </p:nvPicPr>
        <p:blipFill>
          <a:blip r:embed="rId5"/>
          <a:stretch>
            <a:fillRect/>
          </a:stretch>
        </p:blipFill>
        <p:spPr>
          <a:xfrm>
            <a:off x="4208463" y="5494338"/>
            <a:ext cx="1676400" cy="889000"/>
          </a:xfrm>
          <a:prstGeom prst="rect">
            <a:avLst/>
          </a:prstGeom>
          <a:noFill/>
          <a:ln w="9525" cap="flat" cmpd="sng">
            <a:solidFill>
              <a:schemeClr val="accent1"/>
            </a:solidFill>
            <a:prstDash val="solid"/>
            <a:miter/>
            <a:headEnd type="none" w="med" len="med"/>
            <a:tailEnd type="none" w="med" len="med"/>
          </a:ln>
        </p:spPr>
      </p:pic>
      <p:pic>
        <p:nvPicPr>
          <p:cNvPr id="18442" name="Picture 1"/>
          <p:cNvPicPr>
            <a:picLocks noChangeAspect="1"/>
          </p:cNvPicPr>
          <p:nvPr/>
        </p:nvPicPr>
        <p:blipFill>
          <a:blip r:embed="rId6"/>
          <a:stretch>
            <a:fillRect/>
          </a:stretch>
        </p:blipFill>
        <p:spPr>
          <a:xfrm>
            <a:off x="6019800" y="5486400"/>
            <a:ext cx="2514600" cy="9048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39"/>
                                        </p:tgtEl>
                                        <p:attrNameLst>
                                          <p:attrName>style.visibility</p:attrName>
                                        </p:attrNameLst>
                                      </p:cBhvr>
                                      <p:to>
                                        <p:strVal val="visible"/>
                                      </p:to>
                                    </p:set>
                                    <p:animEffect transition="in" filter="fade">
                                      <p:cBhvr>
                                        <p:cTn id="7" dur="2000"/>
                                        <p:tgtEl>
                                          <p:spTgt spid="18439"/>
                                        </p:tgtEl>
                                      </p:cBhvr>
                                    </p:animEffect>
                                  </p:childTnLst>
                                </p:cTn>
                              </p:par>
                              <p:par>
                                <p:cTn id="8" presetID="10" presetClass="entr" presetSubtype="0" fill="hold" nodeType="withEffect">
                                  <p:stCondLst>
                                    <p:cond delay="0"/>
                                  </p:stCondLst>
                                  <p:childTnLst>
                                    <p:set>
                                      <p:cBhvr>
                                        <p:cTn id="9" dur="1" fill="hold">
                                          <p:stCondLst>
                                            <p:cond delay="0"/>
                                          </p:stCondLst>
                                        </p:cTn>
                                        <p:tgtEl>
                                          <p:spTgt spid="18438"/>
                                        </p:tgtEl>
                                        <p:attrNameLst>
                                          <p:attrName>style.visibility</p:attrName>
                                        </p:attrNameLst>
                                      </p:cBhvr>
                                      <p:to>
                                        <p:strVal val="visible"/>
                                      </p:to>
                                    </p:set>
                                    <p:animEffect transition="in" filter="fade">
                                      <p:cBhvr>
                                        <p:cTn id="10" dur="2000"/>
                                        <p:tgtEl>
                                          <p:spTgt spid="18438"/>
                                        </p:tgtEl>
                                      </p:cBhvr>
                                    </p:animEffect>
                                  </p:childTnLst>
                                </p:cTn>
                              </p:par>
                              <p:par>
                                <p:cTn id="11" presetID="10" presetClass="entr" presetSubtype="0" fill="hold" nodeType="withEffect">
                                  <p:stCondLst>
                                    <p:cond delay="0"/>
                                  </p:stCondLst>
                                  <p:childTnLst>
                                    <p:set>
                                      <p:cBhvr>
                                        <p:cTn id="12" dur="1" fill="hold">
                                          <p:stCondLst>
                                            <p:cond delay="0"/>
                                          </p:stCondLst>
                                        </p:cTn>
                                        <p:tgtEl>
                                          <p:spTgt spid="18440"/>
                                        </p:tgtEl>
                                        <p:attrNameLst>
                                          <p:attrName>style.visibility</p:attrName>
                                        </p:attrNameLst>
                                      </p:cBhvr>
                                      <p:to>
                                        <p:strVal val="visible"/>
                                      </p:to>
                                    </p:set>
                                    <p:animEffect transition="in" filter="fade">
                                      <p:cBhvr>
                                        <p:cTn id="13" dur="2000"/>
                                        <p:tgtEl>
                                          <p:spTgt spid="18440"/>
                                        </p:tgtEl>
                                      </p:cBhvr>
                                    </p:animEffect>
                                  </p:childTnLst>
                                </p:cTn>
                              </p:par>
                              <p:par>
                                <p:cTn id="14" presetID="10" presetClass="entr" presetSubtype="0" fill="hold" nodeType="withEffect">
                                  <p:stCondLst>
                                    <p:cond delay="0"/>
                                  </p:stCondLst>
                                  <p:childTnLst>
                                    <p:set>
                                      <p:cBhvr>
                                        <p:cTn id="15" dur="1" fill="hold">
                                          <p:stCondLst>
                                            <p:cond delay="0"/>
                                          </p:stCondLst>
                                        </p:cTn>
                                        <p:tgtEl>
                                          <p:spTgt spid="18441"/>
                                        </p:tgtEl>
                                        <p:attrNameLst>
                                          <p:attrName>style.visibility</p:attrName>
                                        </p:attrNameLst>
                                      </p:cBhvr>
                                      <p:to>
                                        <p:strVal val="visible"/>
                                      </p:to>
                                    </p:set>
                                    <p:animEffect transition="in" filter="fade">
                                      <p:cBhvr>
                                        <p:cTn id="16" dur="2000"/>
                                        <p:tgtEl>
                                          <p:spTgt spid="18441"/>
                                        </p:tgtEl>
                                      </p:cBhvr>
                                    </p:animEffect>
                                  </p:childTnLst>
                                </p:cTn>
                              </p:par>
                              <p:par>
                                <p:cTn id="17" presetID="10" presetClass="entr" presetSubtype="0" fill="hold" nodeType="withEffect">
                                  <p:stCondLst>
                                    <p:cond delay="0"/>
                                  </p:stCondLst>
                                  <p:childTnLst>
                                    <p:set>
                                      <p:cBhvr>
                                        <p:cTn id="18" dur="1" fill="hold">
                                          <p:stCondLst>
                                            <p:cond delay="0"/>
                                          </p:stCondLst>
                                        </p:cTn>
                                        <p:tgtEl>
                                          <p:spTgt spid="18442"/>
                                        </p:tgtEl>
                                        <p:attrNameLst>
                                          <p:attrName>style.visibility</p:attrName>
                                        </p:attrNameLst>
                                      </p:cBhvr>
                                      <p:to>
                                        <p:strVal val="visible"/>
                                      </p:to>
                                    </p:set>
                                    <p:animEffect transition="in" filter="fade">
                                      <p:cBhvr>
                                        <p:cTn id="19" dur="2000"/>
                                        <p:tgtEl>
                                          <p:spTgt spid="18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Title 1"/>
          <p:cNvSpPr>
            <a:spLocks noGrp="1"/>
          </p:cNvSpPr>
          <p:nvPr>
            <p:ph type="title"/>
          </p:nvPr>
        </p:nvSpPr>
        <p:spPr>
          <a:xfrm>
            <a:off x="682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AVL Tree Insertion and Deletion</a:t>
            </a:r>
            <a:endParaRPr lang="en-US" altLang="zh-CN" sz="4000" b="1">
              <a:solidFill>
                <a:schemeClr val="tx1"/>
              </a:solidFill>
              <a:latin typeface="Cambria" panose="02040503050406030204" pitchFamily="18" charset="0"/>
            </a:endParaRPr>
          </a:p>
        </p:txBody>
      </p:sp>
      <p:pic>
        <p:nvPicPr>
          <p:cNvPr id="15872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158723" name="TextBox 6"/>
          <p:cNvSpPr/>
          <p:nvPr/>
        </p:nvSpPr>
        <p:spPr>
          <a:xfrm>
            <a:off x="109538" y="1931988"/>
            <a:ext cx="4386262" cy="3970337"/>
          </a:xfrm>
          <a:prstGeom prst="rect">
            <a:avLst/>
          </a:prstGeom>
          <a:noFill/>
          <a:ln w="9525">
            <a:noFill/>
          </a:ln>
        </p:spPr>
        <p:txBody>
          <a:bodyPr wrap="square" anchor="t" anchorCtr="0"/>
          <a:p>
            <a:pPr marL="347980" indent="-347980" algn="just">
              <a:lnSpc>
                <a:spcPct val="120000"/>
              </a:lnSpc>
              <a:buClr>
                <a:srgbClr val="C00000"/>
              </a:buClr>
              <a:buSzPct val="80000"/>
              <a:buFont typeface="Wingdings" panose="05000000000000000000" pitchFamily="2" charset="2"/>
              <a:buChar char="q"/>
            </a:pPr>
            <a:r>
              <a:rPr lang="en-US" altLang="zh-CN" sz="2100">
                <a:latin typeface="Cambria" panose="02040503050406030204" pitchFamily="18" charset="0"/>
              </a:rPr>
              <a:t>After inserting a node, check each of the node's ancestors for consistency with the AVL rules.</a:t>
            </a:r>
            <a:endParaRPr lang="en-US" altLang="zh-CN" sz="2100">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sz="2100">
                <a:latin typeface="Cambria" panose="02040503050406030204" pitchFamily="18" charset="0"/>
              </a:rPr>
              <a:t>For each node checked, if the balance factor remains 1, 0, or -1 then no rotations are necessary. Otherwise, it's unbalanced.</a:t>
            </a:r>
            <a:endParaRPr lang="en-US" altLang="zh-CN" sz="2100">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sz="2100">
                <a:latin typeface="Cambria" panose="02040503050406030204" pitchFamily="18" charset="0"/>
              </a:rPr>
              <a:t>After each insertion, at most two tree rotations are needed to restore the entire tree.</a:t>
            </a:r>
            <a:endParaRPr lang="en-US" altLang="zh-CN" sz="2100">
              <a:latin typeface="Cambria" panose="02040503050406030204" pitchFamily="18" charset="0"/>
            </a:endParaRPr>
          </a:p>
        </p:txBody>
      </p:sp>
      <p:sp>
        <p:nvSpPr>
          <p:cNvPr id="158724" name="TextBox 7"/>
          <p:cNvSpPr/>
          <p:nvPr/>
        </p:nvSpPr>
        <p:spPr>
          <a:xfrm>
            <a:off x="109538" y="1541463"/>
            <a:ext cx="928687" cy="369887"/>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Insertion</a:t>
            </a:r>
            <a:endParaRPr lang="en-US" altLang="zh-CN" i="1">
              <a:solidFill>
                <a:schemeClr val="bg1"/>
              </a:solidFill>
              <a:latin typeface="Tw Cen MT" panose="020B0602020104020603"/>
            </a:endParaRPr>
          </a:p>
        </p:txBody>
      </p:sp>
      <p:sp>
        <p:nvSpPr>
          <p:cNvPr id="158725" name="TextBox 10"/>
          <p:cNvSpPr/>
          <p:nvPr/>
        </p:nvSpPr>
        <p:spPr>
          <a:xfrm>
            <a:off x="4614863" y="1541463"/>
            <a:ext cx="908050" cy="369887"/>
          </a:xfrm>
          <a:prstGeom prst="rect">
            <a:avLst/>
          </a:prstGeom>
          <a:solidFill>
            <a:schemeClr val="accent2"/>
          </a:solidFill>
          <a:ln w="9525">
            <a:noFill/>
          </a:ln>
        </p:spPr>
        <p:txBody>
          <a:bodyPr wrap="none" anchor="t" anchorCtr="0"/>
          <a:p>
            <a:r>
              <a:rPr lang="en-US" altLang="zh-CN" i="1">
                <a:solidFill>
                  <a:schemeClr val="bg1"/>
                </a:solidFill>
                <a:latin typeface="Tw Cen MT" panose="020B0602020104020603"/>
              </a:rPr>
              <a:t>Deletion</a:t>
            </a:r>
            <a:endParaRPr lang="en-US" altLang="zh-CN" i="1">
              <a:solidFill>
                <a:schemeClr val="bg1"/>
              </a:solidFill>
              <a:latin typeface="Tw Cen MT" panose="020B0602020104020603"/>
            </a:endParaRPr>
          </a:p>
        </p:txBody>
      </p:sp>
      <p:sp>
        <p:nvSpPr>
          <p:cNvPr id="158726" name="TextBox 11"/>
          <p:cNvSpPr/>
          <p:nvPr/>
        </p:nvSpPr>
        <p:spPr>
          <a:xfrm>
            <a:off x="4487863" y="1955800"/>
            <a:ext cx="4386262" cy="4322763"/>
          </a:xfrm>
          <a:prstGeom prst="rect">
            <a:avLst/>
          </a:prstGeom>
          <a:noFill/>
          <a:ln w="9525">
            <a:noFill/>
          </a:ln>
        </p:spPr>
        <p:txBody>
          <a:bodyPr wrap="square" anchor="t" anchorCtr="0"/>
          <a:p>
            <a:pPr marL="347980" indent="-347980" algn="just">
              <a:lnSpc>
                <a:spcPct val="120000"/>
              </a:lnSpc>
              <a:buClr>
                <a:srgbClr val="C00000"/>
              </a:buClr>
              <a:buSzPct val="80000"/>
              <a:buFont typeface="Wingdings" panose="05000000000000000000" pitchFamily="2" charset="2"/>
              <a:buChar char="q"/>
            </a:pPr>
            <a:r>
              <a:rPr lang="en-US" altLang="zh-CN" sz="2100">
                <a:latin typeface="Cambria" panose="02040503050406030204" pitchFamily="18" charset="0"/>
              </a:rPr>
              <a:t>If a node is a leaf, remove it.</a:t>
            </a:r>
            <a:endParaRPr lang="en-US" altLang="zh-CN" sz="2100">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sz="2100">
                <a:latin typeface="Cambria" panose="02040503050406030204" pitchFamily="18" charset="0"/>
              </a:rPr>
              <a:t>If the node is not a leaf, replace it with either the largest in its left subtree (i.e. the rightmost) or the smallest in its right subtree (i.e. the leftmost), and remove that node. </a:t>
            </a:r>
            <a:endParaRPr lang="en-US" altLang="zh-CN" sz="2100">
              <a:latin typeface="Cambria" panose="02040503050406030204" pitchFamily="18" charset="0"/>
            </a:endParaRPr>
          </a:p>
          <a:p>
            <a:pPr marL="347980" indent="-347980" algn="just">
              <a:lnSpc>
                <a:spcPct val="120000"/>
              </a:lnSpc>
              <a:buClr>
                <a:srgbClr val="C00000"/>
              </a:buClr>
              <a:buSzPct val="80000"/>
              <a:buFont typeface="Wingdings" panose="05000000000000000000" pitchFamily="2" charset="2"/>
              <a:buChar char="q"/>
            </a:pPr>
            <a:r>
              <a:rPr lang="en-US" altLang="zh-CN" sz="2100">
                <a:latin typeface="Cambria" panose="02040503050406030204" pitchFamily="18" charset="0"/>
              </a:rPr>
              <a:t>After deletion, retrace the path from parent of the replacement to the root, adjusting the balance factors as needed.</a:t>
            </a:r>
            <a:endParaRPr lang="en-US" altLang="zh-CN" sz="2100">
              <a:latin typeface="Cambria" panose="02040503050406030204" pitchFamily="18"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AVL Tree Insertion Example</a:t>
            </a:r>
            <a:endParaRPr lang="en-US" altLang="zh-CN" b="1">
              <a:solidFill>
                <a:schemeClr val="tx1"/>
              </a:solidFill>
              <a:latin typeface="Cambria" panose="02040503050406030204" pitchFamily="18" charset="0"/>
            </a:endParaRPr>
          </a:p>
        </p:txBody>
      </p:sp>
      <p:pic>
        <p:nvPicPr>
          <p:cNvPr id="16077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160771" name="Picture 3"/>
          <p:cNvPicPr>
            <a:picLocks noChangeAspect="1"/>
          </p:cNvPicPr>
          <p:nvPr/>
        </p:nvPicPr>
        <p:blipFill>
          <a:blip r:embed="rId2"/>
          <a:stretch>
            <a:fillRect/>
          </a:stretch>
        </p:blipFill>
        <p:spPr>
          <a:xfrm>
            <a:off x="19050" y="1524000"/>
            <a:ext cx="3028950" cy="3162300"/>
          </a:xfrm>
          <a:prstGeom prst="rect">
            <a:avLst/>
          </a:prstGeom>
          <a:noFill/>
          <a:ln w="9525">
            <a:noFill/>
          </a:ln>
        </p:spPr>
      </p:pic>
      <p:pic>
        <p:nvPicPr>
          <p:cNvPr id="160772" name="Picture 4"/>
          <p:cNvPicPr>
            <a:picLocks noChangeAspect="1"/>
          </p:cNvPicPr>
          <p:nvPr/>
        </p:nvPicPr>
        <p:blipFill>
          <a:blip r:embed="rId3"/>
          <a:stretch>
            <a:fillRect/>
          </a:stretch>
        </p:blipFill>
        <p:spPr>
          <a:xfrm>
            <a:off x="3448050" y="2124075"/>
            <a:ext cx="2038350" cy="1000125"/>
          </a:xfrm>
          <a:prstGeom prst="rect">
            <a:avLst/>
          </a:prstGeom>
          <a:noFill/>
          <a:ln w="9525">
            <a:noFill/>
          </a:ln>
        </p:spPr>
      </p:pic>
      <p:pic>
        <p:nvPicPr>
          <p:cNvPr id="80902" name="Picture 5"/>
          <p:cNvPicPr>
            <a:picLocks noChangeAspect="1"/>
          </p:cNvPicPr>
          <p:nvPr/>
        </p:nvPicPr>
        <p:blipFill>
          <a:blip r:embed="rId4"/>
          <a:stretch>
            <a:fillRect/>
          </a:stretch>
        </p:blipFill>
        <p:spPr>
          <a:xfrm>
            <a:off x="5994400" y="1566863"/>
            <a:ext cx="2895600" cy="3105150"/>
          </a:xfrm>
          <a:prstGeom prst="rect">
            <a:avLst/>
          </a:prstGeom>
          <a:noFill/>
          <a:ln w="9525">
            <a:noFill/>
          </a:ln>
        </p:spPr>
      </p:pic>
      <p:pic>
        <p:nvPicPr>
          <p:cNvPr id="80903" name="Picture 6"/>
          <p:cNvPicPr>
            <a:picLocks noChangeAspect="1"/>
          </p:cNvPicPr>
          <p:nvPr/>
        </p:nvPicPr>
        <p:blipFill>
          <a:blip r:embed="rId5"/>
          <a:stretch>
            <a:fillRect/>
          </a:stretch>
        </p:blipFill>
        <p:spPr>
          <a:xfrm>
            <a:off x="2590800" y="3476625"/>
            <a:ext cx="3352800" cy="3000375"/>
          </a:xfrm>
          <a:prstGeom prst="rect">
            <a:avLst/>
          </a:prstGeom>
          <a:noFill/>
          <a:ln w="9525">
            <a:noFill/>
          </a:ln>
        </p:spPr>
      </p:pic>
      <p:pic>
        <p:nvPicPr>
          <p:cNvPr id="80904" name="Picture 7"/>
          <p:cNvPicPr>
            <a:picLocks noChangeAspect="1"/>
          </p:cNvPicPr>
          <p:nvPr/>
        </p:nvPicPr>
        <p:blipFill>
          <a:blip r:embed="rId6"/>
          <a:stretch>
            <a:fillRect/>
          </a:stretch>
        </p:blipFill>
        <p:spPr>
          <a:xfrm>
            <a:off x="5791200" y="5562600"/>
            <a:ext cx="3267075" cy="752475"/>
          </a:xfrm>
          <a:prstGeom prst="rect">
            <a:avLst/>
          </a:prstGeom>
          <a:noFill/>
          <a:ln w="9525">
            <a:noFill/>
          </a:ln>
        </p:spPr>
      </p:pic>
      <p:cxnSp>
        <p:nvCxnSpPr>
          <p:cNvPr id="80905" name="Straight Arrow Connector 17"/>
          <p:cNvCxnSpPr/>
          <p:nvPr/>
        </p:nvCxnSpPr>
        <p:spPr>
          <a:xfrm rot="-10800000" flipV="1">
            <a:off x="5791200" y="4572000"/>
            <a:ext cx="838200" cy="533400"/>
          </a:xfrm>
          <a:prstGeom prst="straightConnector1">
            <a:avLst/>
          </a:prstGeom>
          <a:ln w="57150" cap="flat" cmpd="sng">
            <a:solidFill>
              <a:srgbClr val="000000"/>
            </a:solidFill>
            <a:prstDash val="solid"/>
            <a:round/>
            <a:headEnd type="none" w="med" len="me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902"/>
                                        </p:tgtEl>
                                        <p:attrNameLst>
                                          <p:attrName>style.visibility</p:attrName>
                                        </p:attrNameLst>
                                      </p:cBhvr>
                                      <p:to>
                                        <p:strVal val="visible"/>
                                      </p:to>
                                    </p:set>
                                    <p:animEffect transition="in" filter="fade">
                                      <p:cBhvr>
                                        <p:cTn id="7" dur="2000"/>
                                        <p:tgtEl>
                                          <p:spTgt spid="809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04"/>
                                        </p:tgtEl>
                                        <p:attrNameLst>
                                          <p:attrName>style.visibility</p:attrName>
                                        </p:attrNameLst>
                                      </p:cBhvr>
                                      <p:to>
                                        <p:strVal val="visible"/>
                                      </p:to>
                                    </p:set>
                                    <p:animEffect transition="in" filter="fade">
                                      <p:cBhvr>
                                        <p:cTn id="12" dur="2000"/>
                                        <p:tgtEl>
                                          <p:spTgt spid="809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905"/>
                                        </p:tgtEl>
                                        <p:attrNameLst>
                                          <p:attrName>style.visibility</p:attrName>
                                        </p:attrNameLst>
                                      </p:cBhvr>
                                      <p:to>
                                        <p:strVal val="visible"/>
                                      </p:to>
                                    </p:set>
                                    <p:animEffect transition="in" filter="fade">
                                      <p:cBhvr>
                                        <p:cTn id="17" dur="2000"/>
                                        <p:tgtEl>
                                          <p:spTgt spid="809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903"/>
                                        </p:tgtEl>
                                        <p:attrNameLst>
                                          <p:attrName>style.visibility</p:attrName>
                                        </p:attrNameLst>
                                      </p:cBhvr>
                                      <p:to>
                                        <p:strVal val="visible"/>
                                      </p:to>
                                    </p:set>
                                    <p:animEffect transition="in" filter="fade">
                                      <p:cBhvr>
                                        <p:cTn id="22" dur="2000"/>
                                        <p:tgtEl>
                                          <p:spTgt spid="80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Title 1"/>
          <p:cNvSpPr>
            <a:spLocks noGrp="1"/>
          </p:cNvSpPr>
          <p:nvPr>
            <p:ph type="title"/>
          </p:nvPr>
        </p:nvSpPr>
        <p:spPr>
          <a:xfrm>
            <a:off x="68263"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AVL Tree Deletion Example</a:t>
            </a:r>
            <a:endParaRPr lang="en-US" altLang="zh-CN" b="1">
              <a:solidFill>
                <a:schemeClr val="tx1"/>
              </a:solidFill>
              <a:latin typeface="Cambria" panose="02040503050406030204" pitchFamily="18" charset="0"/>
            </a:endParaRPr>
          </a:p>
        </p:txBody>
      </p:sp>
      <p:pic>
        <p:nvPicPr>
          <p:cNvPr id="16281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162819" name="Picture 2"/>
          <p:cNvPicPr>
            <a:picLocks noChangeAspect="1"/>
          </p:cNvPicPr>
          <p:nvPr/>
        </p:nvPicPr>
        <p:blipFill>
          <a:blip r:embed="rId2"/>
          <a:stretch>
            <a:fillRect/>
          </a:stretch>
        </p:blipFill>
        <p:spPr>
          <a:xfrm>
            <a:off x="0" y="1524000"/>
            <a:ext cx="3609975" cy="2438400"/>
          </a:xfrm>
          <a:prstGeom prst="rect">
            <a:avLst/>
          </a:prstGeom>
          <a:noFill/>
          <a:ln w="9525">
            <a:noFill/>
          </a:ln>
        </p:spPr>
      </p:pic>
      <p:pic>
        <p:nvPicPr>
          <p:cNvPr id="162820" name="Picture 3"/>
          <p:cNvPicPr>
            <a:picLocks noChangeAspect="1"/>
          </p:cNvPicPr>
          <p:nvPr/>
        </p:nvPicPr>
        <p:blipFill>
          <a:blip r:embed="rId3"/>
          <a:stretch>
            <a:fillRect/>
          </a:stretch>
        </p:blipFill>
        <p:spPr>
          <a:xfrm>
            <a:off x="3248025" y="1752600"/>
            <a:ext cx="1704975" cy="600075"/>
          </a:xfrm>
          <a:prstGeom prst="rect">
            <a:avLst/>
          </a:prstGeom>
          <a:noFill/>
          <a:ln w="9525">
            <a:noFill/>
          </a:ln>
        </p:spPr>
      </p:pic>
      <p:pic>
        <p:nvPicPr>
          <p:cNvPr id="81926" name="Picture 4"/>
          <p:cNvPicPr>
            <a:picLocks noChangeAspect="1"/>
          </p:cNvPicPr>
          <p:nvPr/>
        </p:nvPicPr>
        <p:blipFill>
          <a:blip r:embed="rId4"/>
          <a:stretch>
            <a:fillRect/>
          </a:stretch>
        </p:blipFill>
        <p:spPr>
          <a:xfrm>
            <a:off x="5334000" y="1514475"/>
            <a:ext cx="3724275" cy="2600325"/>
          </a:xfrm>
          <a:prstGeom prst="rect">
            <a:avLst/>
          </a:prstGeom>
          <a:noFill/>
          <a:ln w="9525">
            <a:noFill/>
          </a:ln>
        </p:spPr>
      </p:pic>
      <p:pic>
        <p:nvPicPr>
          <p:cNvPr id="81927" name="Picture 5"/>
          <p:cNvPicPr>
            <a:picLocks noChangeAspect="1"/>
          </p:cNvPicPr>
          <p:nvPr/>
        </p:nvPicPr>
        <p:blipFill>
          <a:blip r:embed="rId5"/>
          <a:stretch>
            <a:fillRect/>
          </a:stretch>
        </p:blipFill>
        <p:spPr>
          <a:xfrm>
            <a:off x="19050" y="3933825"/>
            <a:ext cx="3333750" cy="2543175"/>
          </a:xfrm>
          <a:prstGeom prst="rect">
            <a:avLst/>
          </a:prstGeom>
          <a:noFill/>
          <a:ln w="9525">
            <a:noFill/>
          </a:ln>
        </p:spPr>
      </p:pic>
      <p:pic>
        <p:nvPicPr>
          <p:cNvPr id="81928" name="Picture 6"/>
          <p:cNvPicPr>
            <a:picLocks noChangeAspect="1"/>
          </p:cNvPicPr>
          <p:nvPr/>
        </p:nvPicPr>
        <p:blipFill>
          <a:blip r:embed="rId6"/>
          <a:stretch>
            <a:fillRect/>
          </a:stretch>
        </p:blipFill>
        <p:spPr>
          <a:xfrm>
            <a:off x="4171950" y="3895725"/>
            <a:ext cx="3524250" cy="2581275"/>
          </a:xfrm>
          <a:prstGeom prst="rect">
            <a:avLst/>
          </a:prstGeom>
          <a:noFill/>
          <a:ln w="9525">
            <a:noFill/>
          </a:ln>
        </p:spPr>
      </p:pic>
      <p:cxnSp>
        <p:nvCxnSpPr>
          <p:cNvPr id="81929" name="Straight Arrow Connector 12"/>
          <p:cNvCxnSpPr/>
          <p:nvPr/>
        </p:nvCxnSpPr>
        <p:spPr>
          <a:xfrm rot="-10800000" flipV="1">
            <a:off x="3200400" y="3429000"/>
            <a:ext cx="2209800" cy="1676400"/>
          </a:xfrm>
          <a:prstGeom prst="straightConnector1">
            <a:avLst/>
          </a:prstGeom>
          <a:ln w="57150" cap="flat" cmpd="sng">
            <a:solidFill>
              <a:srgbClr val="000000"/>
            </a:solidFill>
            <a:prstDash val="solid"/>
            <a:round/>
            <a:headEnd type="none" w="med" len="med"/>
            <a:tailEnd type="arrow" w="med" len="med"/>
          </a:ln>
        </p:spPr>
      </p:cxnSp>
      <p:sp>
        <p:nvSpPr>
          <p:cNvPr id="81930" name="TextBox 15"/>
          <p:cNvSpPr/>
          <p:nvPr/>
        </p:nvSpPr>
        <p:spPr>
          <a:xfrm rot="-2340000">
            <a:off x="2851150" y="3600450"/>
            <a:ext cx="2493963" cy="646113"/>
          </a:xfrm>
          <a:prstGeom prst="rect">
            <a:avLst/>
          </a:prstGeom>
          <a:noFill/>
          <a:ln w="9525">
            <a:noFill/>
          </a:ln>
        </p:spPr>
        <p:txBody>
          <a:bodyPr wrap="none" anchor="t" anchorCtr="0"/>
          <a:p>
            <a:pPr algn="ctr"/>
            <a:r>
              <a:rPr lang="en-US" altLang="zh-CN" b="1">
                <a:latin typeface="Calibri" panose="020F0502020204030204" pitchFamily="34" charset="0"/>
              </a:rPr>
              <a:t>Imbalance at 3</a:t>
            </a:r>
            <a:endParaRPr lang="en-US" altLang="zh-CN" b="1">
              <a:latin typeface="Calibri" panose="020F0502020204030204" pitchFamily="34" charset="0"/>
            </a:endParaRPr>
          </a:p>
          <a:p>
            <a:pPr algn="ctr"/>
            <a:r>
              <a:rPr lang="en-US" altLang="zh-CN" b="1">
                <a:latin typeface="Calibri" panose="020F0502020204030204" pitchFamily="34" charset="0"/>
              </a:rPr>
              <a:t>Perform Rotation with 2</a:t>
            </a:r>
            <a:endParaRPr lang="en-US" altLang="zh-CN" b="1">
              <a:latin typeface="Calibri" panose="020F0502020204030204" pitchFamily="34" charset="0"/>
            </a:endParaRPr>
          </a:p>
        </p:txBody>
      </p:sp>
      <p:cxnSp>
        <p:nvCxnSpPr>
          <p:cNvPr id="81931" name="Straight Arrow Connector 18"/>
          <p:cNvCxnSpPr/>
          <p:nvPr/>
        </p:nvCxnSpPr>
        <p:spPr>
          <a:xfrm>
            <a:off x="3048000" y="5942013"/>
            <a:ext cx="1447800" cy="1587"/>
          </a:xfrm>
          <a:prstGeom prst="straightConnector1">
            <a:avLst/>
          </a:prstGeom>
          <a:ln w="57150" cap="flat" cmpd="sng">
            <a:solidFill>
              <a:srgbClr val="000000"/>
            </a:solidFill>
            <a:prstDash val="solid"/>
            <a:round/>
            <a:headEnd type="none" w="med" len="med"/>
            <a:tailEnd type="arrow" w="med" len="med"/>
          </a:ln>
        </p:spPr>
      </p:cxnSp>
      <p:sp>
        <p:nvSpPr>
          <p:cNvPr id="81932" name="TextBox 20"/>
          <p:cNvSpPr/>
          <p:nvPr/>
        </p:nvSpPr>
        <p:spPr>
          <a:xfrm>
            <a:off x="2349500" y="5953125"/>
            <a:ext cx="1981200" cy="523875"/>
          </a:xfrm>
          <a:prstGeom prst="rect">
            <a:avLst/>
          </a:prstGeom>
          <a:noFill/>
          <a:ln w="9525">
            <a:noFill/>
          </a:ln>
        </p:spPr>
        <p:txBody>
          <a:bodyPr wrap="none" anchor="t" anchorCtr="0"/>
          <a:p>
            <a:pPr algn="ctr"/>
            <a:r>
              <a:rPr lang="en-US" altLang="zh-CN" sz="1400" b="1">
                <a:latin typeface="Calibri" panose="020F0502020204030204" pitchFamily="34" charset="0"/>
              </a:rPr>
              <a:t>Imbalance at 5</a:t>
            </a:r>
            <a:endParaRPr lang="en-US" altLang="zh-CN" sz="1400" b="1">
              <a:latin typeface="Calibri" panose="020F0502020204030204" pitchFamily="34" charset="0"/>
            </a:endParaRPr>
          </a:p>
          <a:p>
            <a:pPr algn="ctr"/>
            <a:r>
              <a:rPr lang="en-US" altLang="zh-CN" sz="1400" b="1">
                <a:latin typeface="Calibri" panose="020F0502020204030204" pitchFamily="34" charset="0"/>
              </a:rPr>
              <a:t>Perform Rotation with 8</a:t>
            </a:r>
            <a:endParaRPr lang="en-US" altLang="zh-CN" sz="1400" b="1">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26"/>
                                        </p:tgtEl>
                                        <p:attrNameLst>
                                          <p:attrName>style.visibility</p:attrName>
                                        </p:attrNameLst>
                                      </p:cBhvr>
                                      <p:to>
                                        <p:strVal val="visible"/>
                                      </p:to>
                                    </p:set>
                                    <p:animEffect transition="in" filter="fade">
                                      <p:cBhvr>
                                        <p:cTn id="7" dur="2000"/>
                                        <p:tgtEl>
                                          <p:spTgt spid="819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30">
                                            <p:txEl>
                                              <p:charRg st="0" end="15"/>
                                            </p:txEl>
                                          </p:spTgt>
                                        </p:tgtEl>
                                        <p:attrNameLst>
                                          <p:attrName>style.visibility</p:attrName>
                                        </p:attrNameLst>
                                      </p:cBhvr>
                                      <p:to>
                                        <p:strVal val="visible"/>
                                      </p:to>
                                    </p:set>
                                    <p:animEffect transition="in" filter="fade">
                                      <p:cBhvr>
                                        <p:cTn id="12" dur="2000"/>
                                        <p:tgtEl>
                                          <p:spTgt spid="81930">
                                            <p:txEl>
                                              <p:charRg st="0" end="15"/>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1930">
                                            <p:txEl>
                                              <p:charRg st="15" end="39"/>
                                            </p:txEl>
                                          </p:spTgt>
                                        </p:tgtEl>
                                        <p:attrNameLst>
                                          <p:attrName>style.visibility</p:attrName>
                                        </p:attrNameLst>
                                      </p:cBhvr>
                                      <p:to>
                                        <p:strVal val="visible"/>
                                      </p:to>
                                    </p:set>
                                    <p:animEffect transition="in" filter="fade">
                                      <p:cBhvr>
                                        <p:cTn id="15" dur="2000"/>
                                        <p:tgtEl>
                                          <p:spTgt spid="81930">
                                            <p:txEl>
                                              <p:charRg st="15" end="39"/>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929"/>
                                        </p:tgtEl>
                                        <p:attrNameLst>
                                          <p:attrName>style.visibility</p:attrName>
                                        </p:attrNameLst>
                                      </p:cBhvr>
                                      <p:to>
                                        <p:strVal val="visible"/>
                                      </p:to>
                                    </p:set>
                                    <p:animEffect transition="in" filter="fade">
                                      <p:cBhvr>
                                        <p:cTn id="20" dur="2000"/>
                                        <p:tgtEl>
                                          <p:spTgt spid="819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1927"/>
                                        </p:tgtEl>
                                        <p:attrNameLst>
                                          <p:attrName>style.visibility</p:attrName>
                                        </p:attrNameLst>
                                      </p:cBhvr>
                                      <p:to>
                                        <p:strVal val="visible"/>
                                      </p:to>
                                    </p:set>
                                    <p:animEffect transition="in" filter="fade">
                                      <p:cBhvr>
                                        <p:cTn id="25" dur="2000"/>
                                        <p:tgtEl>
                                          <p:spTgt spid="819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1932">
                                            <p:txEl>
                                              <p:charRg st="0" end="15"/>
                                            </p:txEl>
                                          </p:spTgt>
                                        </p:tgtEl>
                                        <p:attrNameLst>
                                          <p:attrName>style.visibility</p:attrName>
                                        </p:attrNameLst>
                                      </p:cBhvr>
                                      <p:to>
                                        <p:strVal val="visible"/>
                                      </p:to>
                                    </p:set>
                                    <p:animEffect transition="in" filter="fade">
                                      <p:cBhvr>
                                        <p:cTn id="30" dur="2000"/>
                                        <p:tgtEl>
                                          <p:spTgt spid="81932">
                                            <p:txEl>
                                              <p:charRg st="0" end="1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1932">
                                            <p:txEl>
                                              <p:charRg st="15" end="39"/>
                                            </p:txEl>
                                          </p:spTgt>
                                        </p:tgtEl>
                                        <p:attrNameLst>
                                          <p:attrName>style.visibility</p:attrName>
                                        </p:attrNameLst>
                                      </p:cBhvr>
                                      <p:to>
                                        <p:strVal val="visible"/>
                                      </p:to>
                                    </p:set>
                                    <p:animEffect transition="in" filter="fade">
                                      <p:cBhvr>
                                        <p:cTn id="33" dur="2000"/>
                                        <p:tgtEl>
                                          <p:spTgt spid="81932">
                                            <p:txEl>
                                              <p:charRg st="15" end="3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1931"/>
                                        </p:tgtEl>
                                        <p:attrNameLst>
                                          <p:attrName>style.visibility</p:attrName>
                                        </p:attrNameLst>
                                      </p:cBhvr>
                                      <p:to>
                                        <p:strVal val="visible"/>
                                      </p:to>
                                    </p:set>
                                    <p:animEffect transition="in" filter="fade">
                                      <p:cBhvr>
                                        <p:cTn id="38" dur="2000"/>
                                        <p:tgtEl>
                                          <p:spTgt spid="819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1928"/>
                                        </p:tgtEl>
                                        <p:attrNameLst>
                                          <p:attrName>style.visibility</p:attrName>
                                        </p:attrNameLst>
                                      </p:cBhvr>
                                      <p:to>
                                        <p:strVal val="visible"/>
                                      </p:to>
                                    </p:set>
                                    <p:animEffect transition="in" filter="fade">
                                      <p:cBhvr>
                                        <p:cTn id="43" dur="2000"/>
                                        <p:tgtEl>
                                          <p:spTgt spid="81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0" grpId="0" animBg="1" uiExpand="1" build="allAtOnce"/>
      <p:bldP spid="81932" grpId="1" animBg="1" uiExpand="1" build="allAtOnce"/>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Title 1"/>
          <p:cNvSpPr>
            <a:spLocks noGrp="1"/>
          </p:cNvSpPr>
          <p:nvPr>
            <p:ph type="title"/>
          </p:nvPr>
        </p:nvSpPr>
        <p:spPr/>
        <p:txBody>
          <a:bodyPr wrap="square" lIns="91273" tIns="45636" rIns="91273" bIns="45636" anchor="ctr" anchorCtr="0"/>
          <a:p>
            <a:r>
              <a:rPr lang="en-US" altLang="zh-CN"/>
              <a:t> </a:t>
            </a:r>
            <a:endParaRPr lang="en-US" altLang="zh-CN"/>
          </a:p>
        </p:txBody>
      </p:sp>
      <p:sp>
        <p:nvSpPr>
          <p:cNvPr id="164866" name="Content Placeholder 2"/>
          <p:cNvSpPr>
            <a:spLocks noGrp="1"/>
          </p:cNvSpPr>
          <p:nvPr>
            <p:ph sz="quarter" idx="1"/>
          </p:nvPr>
        </p:nvSpPr>
        <p:spPr/>
        <p:txBody>
          <a:bodyPr wrap="square" lIns="91273" tIns="45636" rIns="91273" bIns="45636" anchor="t" anchorCtr="0"/>
          <a:p>
            <a:pPr>
              <a:buClr>
                <a:schemeClr val="accent2"/>
              </a:buClr>
              <a:buSzPct val="60000"/>
              <a:buFont typeface="Wingdings" panose="05000000000000000000" pitchFamily="2" charset="2"/>
            </a:pPr>
            <a:r>
              <a:rPr lang="en-US" altLang="zh-CN"/>
              <a:t>21, 26, 30,9, 4, 14, 28, 18,15, 10, 2, 3, 7</a:t>
            </a:r>
            <a:endParaRPr lang="en-US" altLang="zh-CN"/>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5" name="Title 1"/>
          <p:cNvSpPr>
            <a:spLocks noGrp="1"/>
          </p:cNvSpPr>
          <p:nvPr>
            <p:ph type="title"/>
          </p:nvPr>
        </p:nvSpPr>
        <p:spPr>
          <a:xfrm>
            <a:off x="-25400"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Assignments</a:t>
            </a:r>
            <a:endParaRPr lang="en-US" altLang="zh-CN" b="1">
              <a:solidFill>
                <a:schemeClr val="tx1"/>
              </a:solidFill>
              <a:latin typeface="Cambria" panose="02040503050406030204" pitchFamily="18" charset="0"/>
            </a:endParaRPr>
          </a:p>
        </p:txBody>
      </p:sp>
      <p:pic>
        <p:nvPicPr>
          <p:cNvPr id="20070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200707" name="Picture 3"/>
          <p:cNvPicPr>
            <a:picLocks noChangeAspect="1"/>
          </p:cNvPicPr>
          <p:nvPr/>
        </p:nvPicPr>
        <p:blipFill>
          <a:blip r:embed="rId2"/>
          <a:stretch>
            <a:fillRect/>
          </a:stretch>
        </p:blipFill>
        <p:spPr>
          <a:xfrm>
            <a:off x="5867400" y="244475"/>
            <a:ext cx="1543050" cy="1000125"/>
          </a:xfrm>
          <a:prstGeom prst="rect">
            <a:avLst/>
          </a:prstGeom>
          <a:noFill/>
          <a:ln w="9525">
            <a:noFill/>
          </a:ln>
        </p:spPr>
      </p:pic>
      <p:sp>
        <p:nvSpPr>
          <p:cNvPr id="200708" name="TextBox 7"/>
          <p:cNvSpPr/>
          <p:nvPr/>
        </p:nvSpPr>
        <p:spPr>
          <a:xfrm>
            <a:off x="66675" y="1473200"/>
            <a:ext cx="8964613" cy="5016500"/>
          </a:xfrm>
          <a:prstGeom prst="rect">
            <a:avLst/>
          </a:prstGeom>
          <a:noFill/>
          <a:ln w="12700">
            <a:noFill/>
          </a:ln>
        </p:spPr>
        <p:txBody>
          <a:bodyPr wrap="square" anchor="t" anchorCtr="0"/>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A binary tree has 9 nodes. The inorder and preorder traversal of T yields the following sequence of node:</a:t>
            </a:r>
            <a:endParaRPr lang="en-US" altLang="zh-CN" sz="2000">
              <a:latin typeface="Cambria" panose="02040503050406030204" pitchFamily="18" charset="0"/>
            </a:endParaRPr>
          </a:p>
          <a:p>
            <a:pPr marL="457200" lvl="2" indent="-398145" algn="just" eaLnBrk="1" latinLnBrk="0" hangingPunct="1">
              <a:buClr>
                <a:srgbClr val="C00000"/>
              </a:buClr>
              <a:buSzPct val="90000"/>
            </a:pPr>
            <a:r>
              <a:rPr lang="en-US" altLang="zh-CN" sz="2000">
                <a:latin typeface="Cambria" panose="02040503050406030204" pitchFamily="18" charset="0"/>
              </a:rPr>
              <a:t>	Inorder: E, A, C, K, F, H, D,B,G and Preorder: F, A, E, K, C, D, H, G, B</a:t>
            </a:r>
            <a:endParaRPr lang="en-US" altLang="zh-CN" sz="2000">
              <a:latin typeface="Cambria" panose="02040503050406030204" pitchFamily="18" charset="0"/>
            </a:endParaRPr>
          </a:p>
          <a:p>
            <a:pPr marL="457200" lvl="2" indent="-398145" algn="just" eaLnBrk="1" latinLnBrk="0" hangingPunct="1">
              <a:buClr>
                <a:srgbClr val="C00000"/>
              </a:buClr>
              <a:buSzPct val="90000"/>
            </a:pPr>
            <a:r>
              <a:rPr lang="en-US" altLang="zh-CN" sz="2000">
                <a:latin typeface="Cambria" panose="02040503050406030204" pitchFamily="18" charset="0"/>
              </a:rPr>
              <a:t>	Draw the tree T </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Suppose T is a binary tree. Write a recursive &amp; non-recursive algorithm to find the number of leaf nodes, number of nodes and depth in T. Depth of T is 1 more than the maximum depths of the depths of the left and right subtrees of T.</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Suppose T is a binary tree. Write a recursive &amp; non-recursive algorithm to find the height of T. </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Insert the following keys in the order to form the binary search tree</a:t>
            </a:r>
            <a:endParaRPr lang="en-US" altLang="zh-CN" sz="2000">
              <a:latin typeface="Cambria" panose="02040503050406030204" pitchFamily="18" charset="0"/>
            </a:endParaRPr>
          </a:p>
          <a:p>
            <a:pPr marL="913130" lvl="3" indent="-398780" algn="just" eaLnBrk="1" latinLnBrk="0" hangingPunct="1">
              <a:buClr>
                <a:srgbClr val="C00000"/>
              </a:buClr>
              <a:buSzPct val="90000"/>
            </a:pPr>
            <a:r>
              <a:rPr lang="en-US" altLang="zh-CN" sz="2000">
                <a:latin typeface="Cambria" panose="02040503050406030204" pitchFamily="18" charset="0"/>
              </a:rPr>
              <a:t>J, R, D, G, T, E, M, H, P, A, F, Q</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Insert the following keys in the order to form the binary search tree</a:t>
            </a:r>
            <a:endParaRPr lang="en-US" altLang="zh-CN" sz="2000">
              <a:latin typeface="Cambria" panose="02040503050406030204" pitchFamily="18" charset="0"/>
            </a:endParaRPr>
          </a:p>
          <a:p>
            <a:pPr marL="913130" lvl="3" indent="-398780" algn="just" eaLnBrk="1" latinLnBrk="0" hangingPunct="1">
              <a:buClr>
                <a:srgbClr val="C00000"/>
              </a:buClr>
              <a:buSzPct val="90000"/>
            </a:pPr>
            <a:r>
              <a:rPr lang="en-US" altLang="zh-CN" sz="2000">
                <a:latin typeface="Cambria" panose="02040503050406030204" pitchFamily="18" charset="0"/>
              </a:rPr>
              <a:t>50, 33, 44, 22, 77, 35, 60, 40</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Suppose a binary tree T is in memory. Write the pseudo code to delete all terminals or leaf nodes in T</a:t>
            </a:r>
            <a:endParaRPr lang="en-US" altLang="zh-CN" sz="2000">
              <a:latin typeface="Cambria" panose="02040503050406030204"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3" name="Title 1"/>
          <p:cNvSpPr>
            <a:spLocks noGrp="1"/>
          </p:cNvSpPr>
          <p:nvPr>
            <p:ph type="title"/>
          </p:nvPr>
        </p:nvSpPr>
        <p:spPr>
          <a:xfrm>
            <a:off x="-25400" y="2286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Assignments cont…</a:t>
            </a:r>
            <a:endParaRPr lang="en-US" altLang="zh-CN" b="1">
              <a:solidFill>
                <a:schemeClr val="tx1"/>
              </a:solidFill>
              <a:latin typeface="Cambria" panose="02040503050406030204" pitchFamily="18" charset="0"/>
            </a:endParaRPr>
          </a:p>
        </p:txBody>
      </p:sp>
      <p:pic>
        <p:nvPicPr>
          <p:cNvPr id="20275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202755" name="Picture 3"/>
          <p:cNvPicPr>
            <a:picLocks noChangeAspect="1"/>
          </p:cNvPicPr>
          <p:nvPr/>
        </p:nvPicPr>
        <p:blipFill>
          <a:blip r:embed="rId2"/>
          <a:stretch>
            <a:fillRect/>
          </a:stretch>
        </p:blipFill>
        <p:spPr>
          <a:xfrm>
            <a:off x="5867400" y="244475"/>
            <a:ext cx="1543050" cy="1000125"/>
          </a:xfrm>
          <a:prstGeom prst="rect">
            <a:avLst/>
          </a:prstGeom>
          <a:noFill/>
          <a:ln w="9525">
            <a:noFill/>
          </a:ln>
        </p:spPr>
      </p:pic>
      <p:sp>
        <p:nvSpPr>
          <p:cNvPr id="202756" name="TextBox 8"/>
          <p:cNvSpPr/>
          <p:nvPr/>
        </p:nvSpPr>
        <p:spPr>
          <a:xfrm>
            <a:off x="66675" y="1600200"/>
            <a:ext cx="8964613" cy="4400550"/>
          </a:xfrm>
          <a:prstGeom prst="rect">
            <a:avLst/>
          </a:prstGeom>
          <a:noFill/>
          <a:ln w="12700">
            <a:noFill/>
          </a:ln>
        </p:spPr>
        <p:txBody>
          <a:bodyPr wrap="square" anchor="t" anchorCtr="0"/>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a C function to copy the binary tree T to T’</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Suppose ROOTA points to a binary tree T1. Write the pseudo code which makes a copy T2 of the tree T1 using ROOTB as pointer</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algorithm to insert and delete the nodes in B tree.</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a program to check whether the binary tree is a binary search tree</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the non-recursive function for inorder traversal, preorder traversal, and postorder traversal of a binary tree.</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a function to display all the paths from root to leaf nodes in a binary tree.</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a programme to insert a node into BST both in recursive and non-recursive manner.</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a programme to display the nodes of a tree in level wise(first we need to display 0</a:t>
            </a:r>
            <a:r>
              <a:rPr lang="en-US" altLang="zh-CN" sz="2000" baseline="30000">
                <a:latin typeface="Cambria" panose="02040503050406030204" pitchFamily="18" charset="0"/>
              </a:rPr>
              <a:t>th</a:t>
            </a:r>
            <a:r>
              <a:rPr lang="en-US" altLang="zh-CN" sz="2000">
                <a:latin typeface="Cambria" panose="02040503050406030204" pitchFamily="18" charset="0"/>
              </a:rPr>
              <a:t> level node, then 1</a:t>
            </a:r>
            <a:r>
              <a:rPr lang="en-US" altLang="zh-CN" sz="2000" baseline="30000">
                <a:latin typeface="Cambria" panose="02040503050406030204" pitchFamily="18" charset="0"/>
              </a:rPr>
              <a:t>th</a:t>
            </a:r>
            <a:r>
              <a:rPr lang="en-US" altLang="zh-CN" sz="2000">
                <a:latin typeface="Cambria" panose="02040503050406030204" pitchFamily="18" charset="0"/>
              </a:rPr>
              <a:t> level nodes and so on).</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a program to check whether a binary tree is an AVL tree.</a:t>
            </a:r>
            <a:endParaRPr lang="en-US" altLang="zh-CN" sz="2000">
              <a:latin typeface="Cambria" panose="02040503050406030204"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01"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pic>
        <p:nvPicPr>
          <p:cNvPr id="204802" name="Picture 6" descr="Image result for Thanks"/>
          <p:cNvPicPr>
            <a:picLocks noChangeAspect="1"/>
          </p:cNvPicPr>
          <p:nvPr/>
        </p:nvPicPr>
        <p:blipFill>
          <a:blip r:embed="rId2"/>
          <a:stretch>
            <a:fillRect/>
          </a:stretch>
        </p:blipFill>
        <p:spPr>
          <a:xfrm>
            <a:off x="3124200" y="2590800"/>
            <a:ext cx="2838450" cy="1609725"/>
          </a:xfrm>
          <a:prstGeom prst="rect">
            <a:avLst/>
          </a:prstGeom>
          <a:noFill/>
          <a:ln w="9525">
            <a:noFill/>
          </a:ln>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49" name="Title 1"/>
          <p:cNvSpPr>
            <a:spLocks noGrp="1"/>
          </p:cNvSpPr>
          <p:nvPr>
            <p:ph type="title"/>
          </p:nvPr>
        </p:nvSpPr>
        <p:spPr>
          <a:xfrm>
            <a:off x="1063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Home Work</a:t>
            </a:r>
            <a:endParaRPr lang="en-US" altLang="zh-CN" b="1">
              <a:solidFill>
                <a:schemeClr val="tx1"/>
              </a:solidFill>
              <a:latin typeface="Cambria" panose="02040503050406030204" pitchFamily="18" charset="0"/>
            </a:endParaRPr>
          </a:p>
        </p:txBody>
      </p:sp>
      <p:pic>
        <p:nvPicPr>
          <p:cNvPr id="20685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206851" name="TextBox 6"/>
          <p:cNvSpPr/>
          <p:nvPr/>
        </p:nvSpPr>
        <p:spPr>
          <a:xfrm>
            <a:off x="66675" y="1498600"/>
            <a:ext cx="8964613" cy="5016500"/>
          </a:xfrm>
          <a:prstGeom prst="rect">
            <a:avLst/>
          </a:prstGeom>
          <a:noFill/>
          <a:ln w="12700">
            <a:noFill/>
          </a:ln>
        </p:spPr>
        <p:txBody>
          <a:bodyPr wrap="square" anchor="t" anchorCtr="0"/>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Find out the inorder, preorder and postorder traversal of the following tree.</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Draw the internal memory representation using sequential and linked representation </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The inorder and postorder traversals of a binary tree T yield the following sequence of nodes: Inorder : ABCDEFGHI and Postorder: ACEDBHIGF. Find out its Pre-order traversal sequence of the binary tree drawn.</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Design a linked data structure to represent the node of an m-way search tree. Write functions SEARCH_MWAY, INSERT_MWAY, DELETE_MWAY to perform search, insert and delete operations on an m-way search tree.</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Implement the function DELETE_AVL which delete a given element ITEM from the AVL Search tree T.</a:t>
            </a:r>
            <a:endParaRPr lang="en-US" altLang="zh-CN" sz="2000">
              <a:latin typeface="Cambria" panose="02040503050406030204" pitchFamily="18" charset="0"/>
            </a:endParaRPr>
          </a:p>
        </p:txBody>
      </p:sp>
      <p:pic>
        <p:nvPicPr>
          <p:cNvPr id="206852" name="Picture 2"/>
          <p:cNvPicPr>
            <a:picLocks noChangeAspect="1"/>
          </p:cNvPicPr>
          <p:nvPr/>
        </p:nvPicPr>
        <p:blipFill>
          <a:blip r:embed="rId2"/>
          <a:stretch>
            <a:fillRect/>
          </a:stretch>
        </p:blipFill>
        <p:spPr>
          <a:xfrm>
            <a:off x="5638800" y="304800"/>
            <a:ext cx="1352550" cy="857250"/>
          </a:xfrm>
          <a:prstGeom prst="rect">
            <a:avLst/>
          </a:prstGeom>
          <a:noFill/>
          <a:ln w="9525">
            <a:noFill/>
          </a:ln>
        </p:spPr>
      </p:pic>
      <p:pic>
        <p:nvPicPr>
          <p:cNvPr id="206853" name="Picture 2"/>
          <p:cNvPicPr>
            <a:picLocks noChangeAspect="1"/>
          </p:cNvPicPr>
          <p:nvPr/>
        </p:nvPicPr>
        <p:blipFill>
          <a:blip r:embed="rId3"/>
          <a:stretch>
            <a:fillRect/>
          </a:stretch>
        </p:blipFill>
        <p:spPr>
          <a:xfrm>
            <a:off x="3116263" y="1828800"/>
            <a:ext cx="2247900" cy="1587500"/>
          </a:xfrm>
          <a:prstGeom prst="rect">
            <a:avLst/>
          </a:prstGeom>
          <a:noFill/>
          <a:ln w="9525">
            <a:noFill/>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7" name="Title 1"/>
          <p:cNvSpPr>
            <a:spLocks noGrp="1"/>
          </p:cNvSpPr>
          <p:nvPr>
            <p:ph type="title"/>
          </p:nvPr>
        </p:nvSpPr>
        <p:spPr>
          <a:xfrm>
            <a:off x="1063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Home Work cont…</a:t>
            </a:r>
            <a:endParaRPr lang="en-US" altLang="zh-CN" b="1">
              <a:solidFill>
                <a:schemeClr val="tx1"/>
              </a:solidFill>
              <a:latin typeface="Cambria" panose="02040503050406030204" pitchFamily="18" charset="0"/>
            </a:endParaRPr>
          </a:p>
        </p:txBody>
      </p:sp>
      <p:pic>
        <p:nvPicPr>
          <p:cNvPr id="20889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208899" name="TextBox 6"/>
          <p:cNvSpPr/>
          <p:nvPr/>
        </p:nvSpPr>
        <p:spPr>
          <a:xfrm>
            <a:off x="66675" y="1498600"/>
            <a:ext cx="8964613" cy="2862263"/>
          </a:xfrm>
          <a:prstGeom prst="rect">
            <a:avLst/>
          </a:prstGeom>
          <a:noFill/>
          <a:ln w="12700">
            <a:noFill/>
          </a:ln>
        </p:spPr>
        <p:txBody>
          <a:bodyPr wrap="square" anchor="t" anchorCtr="0"/>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Draw a complete binary tree with exactly six nodes. Put a different value in each node. Then draw an array with six components and show where each of the six node values would be placed in the array (using the usual array representation of a complete binary tree). </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Draw a binary taxonomy tree that can be used for these four animals: Rabbit, Horse, Whale, Snake. A binary taxonomy tree is also called as binary decision tree that allows to going down the tree with simple test.</a:t>
            </a:r>
            <a:endParaRPr lang="en-US" altLang="zh-CN" sz="2000">
              <a:latin typeface="Cambria" panose="02040503050406030204" pitchFamily="18" charset="0"/>
            </a:endParaRPr>
          </a:p>
          <a:p>
            <a:pPr marL="457200" lvl="2" indent="-398145" algn="just" eaLnBrk="1" latinLnBrk="0" hangingPunct="1">
              <a:buClr>
                <a:srgbClr val="C00000"/>
              </a:buClr>
              <a:buSzPct val="90000"/>
            </a:pPr>
            <a:endParaRPr lang="en-US" altLang="zh-CN" sz="2000">
              <a:latin typeface="Cambria" panose="02040503050406030204" pitchFamily="18" charset="0"/>
            </a:endParaRPr>
          </a:p>
          <a:p>
            <a:pPr marL="457200" lvl="2" indent="-398145" algn="just" eaLnBrk="1" latinLnBrk="0" hangingPunct="1">
              <a:buClr>
                <a:srgbClr val="C00000"/>
              </a:buClr>
              <a:buSzPct val="90000"/>
            </a:pPr>
            <a:r>
              <a:rPr lang="en-US" altLang="zh-CN" sz="2000">
                <a:latin typeface="Cambria" panose="02040503050406030204" pitchFamily="18" charset="0"/>
              </a:rPr>
              <a:t> </a:t>
            </a:r>
            <a:endParaRPr lang="en-US" altLang="zh-CN" sz="2000">
              <a:latin typeface="Cambria" panose="02040503050406030204" pitchFamily="18" charset="0"/>
            </a:endParaRPr>
          </a:p>
        </p:txBody>
      </p:sp>
      <p:pic>
        <p:nvPicPr>
          <p:cNvPr id="208900" name="Picture 2"/>
          <p:cNvPicPr>
            <a:picLocks noChangeAspect="1"/>
          </p:cNvPicPr>
          <p:nvPr/>
        </p:nvPicPr>
        <p:blipFill>
          <a:blip r:embed="rId2"/>
          <a:stretch>
            <a:fillRect/>
          </a:stretch>
        </p:blipFill>
        <p:spPr>
          <a:xfrm>
            <a:off x="5638800" y="304800"/>
            <a:ext cx="1352550" cy="857250"/>
          </a:xfrm>
          <a:prstGeom prst="rect">
            <a:avLst/>
          </a:prstGeom>
          <a:noFill/>
          <a:ln w="9525">
            <a:noFill/>
          </a:ln>
        </p:spPr>
      </p:pic>
      <p:sp>
        <p:nvSpPr>
          <p:cNvPr id="208901" name="Rectangle 4"/>
          <p:cNvSpPr/>
          <p:nvPr/>
        </p:nvSpPr>
        <p:spPr>
          <a:xfrm>
            <a:off x="3446463" y="3852863"/>
            <a:ext cx="2438400" cy="457200"/>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p>
            <a:pPr algn="ctr"/>
            <a:r>
              <a:rPr lang="en-US" altLang="zh-CN">
                <a:latin typeface="Cambria" panose="02040503050406030204" pitchFamily="18" charset="0"/>
              </a:rPr>
              <a:t>Are you a mammal?</a:t>
            </a:r>
            <a:endParaRPr lang="en-US" altLang="zh-CN">
              <a:latin typeface="Cambria" panose="02040503050406030204" pitchFamily="18" charset="0"/>
            </a:endParaRPr>
          </a:p>
        </p:txBody>
      </p:sp>
      <p:sp>
        <p:nvSpPr>
          <p:cNvPr id="208902" name="Rectangle 5"/>
          <p:cNvSpPr/>
          <p:nvPr/>
        </p:nvSpPr>
        <p:spPr>
          <a:xfrm>
            <a:off x="1617663" y="4767263"/>
            <a:ext cx="2667000" cy="457200"/>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p>
            <a:pPr algn="ctr"/>
            <a:r>
              <a:rPr lang="en-US" altLang="zh-CN">
                <a:latin typeface="Cambria" panose="02040503050406030204" pitchFamily="18" charset="0"/>
              </a:rPr>
              <a:t>Are you bigger than a cat</a:t>
            </a:r>
            <a:endParaRPr lang="en-US" altLang="zh-CN">
              <a:latin typeface="Cambria" panose="02040503050406030204" pitchFamily="18" charset="0"/>
            </a:endParaRPr>
          </a:p>
        </p:txBody>
      </p:sp>
      <p:cxnSp>
        <p:nvCxnSpPr>
          <p:cNvPr id="208903" name="AutoShape 6"/>
          <p:cNvCxnSpPr>
            <a:stCxn id="208901" idx="2"/>
            <a:endCxn id="208902" idx="0"/>
          </p:cNvCxnSpPr>
          <p:nvPr/>
        </p:nvCxnSpPr>
        <p:spPr>
          <a:xfrm flipH="1">
            <a:off x="2951163" y="4310063"/>
            <a:ext cx="1714500" cy="457200"/>
          </a:xfrm>
          <a:prstGeom prst="straightConnector1">
            <a:avLst/>
          </a:prstGeom>
          <a:ln w="9525" cap="flat" cmpd="sng">
            <a:solidFill>
              <a:schemeClr val="tx1"/>
            </a:solidFill>
            <a:prstDash val="solid"/>
            <a:round/>
            <a:headEnd type="none" w="med" len="med"/>
            <a:tailEnd type="none" w="med" len="med"/>
          </a:ln>
        </p:spPr>
      </p:cxnSp>
      <p:sp>
        <p:nvSpPr>
          <p:cNvPr id="208904" name="Rectangle 7"/>
          <p:cNvSpPr/>
          <p:nvPr/>
        </p:nvSpPr>
        <p:spPr>
          <a:xfrm>
            <a:off x="4970463" y="4767263"/>
            <a:ext cx="2667000" cy="457200"/>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p>
            <a:pPr algn="ctr"/>
            <a:r>
              <a:rPr lang="en-US" altLang="zh-CN">
                <a:latin typeface="Cambria" panose="02040503050406030204" pitchFamily="18" charset="0"/>
              </a:rPr>
              <a:t>Do you live underwater?</a:t>
            </a:r>
            <a:endParaRPr lang="en-US" altLang="zh-CN">
              <a:latin typeface="Cambria" panose="02040503050406030204" pitchFamily="18" charset="0"/>
            </a:endParaRPr>
          </a:p>
        </p:txBody>
      </p:sp>
      <p:cxnSp>
        <p:nvCxnSpPr>
          <p:cNvPr id="208905" name="AutoShape 8"/>
          <p:cNvCxnSpPr>
            <a:stCxn id="208901" idx="2"/>
            <a:endCxn id="208904" idx="0"/>
          </p:cNvCxnSpPr>
          <p:nvPr/>
        </p:nvCxnSpPr>
        <p:spPr>
          <a:xfrm>
            <a:off x="4665663" y="4310063"/>
            <a:ext cx="1638300" cy="457200"/>
          </a:xfrm>
          <a:prstGeom prst="straightConnector1">
            <a:avLst/>
          </a:prstGeom>
          <a:ln w="9525" cap="flat" cmpd="sng">
            <a:solidFill>
              <a:schemeClr val="tx1"/>
            </a:solidFill>
            <a:prstDash val="solid"/>
            <a:round/>
            <a:headEnd type="none" w="med" len="med"/>
            <a:tailEnd type="none" w="med" len="med"/>
          </a:ln>
        </p:spPr>
      </p:cxnSp>
      <p:sp>
        <p:nvSpPr>
          <p:cNvPr id="208906" name="Rectangle 9"/>
          <p:cNvSpPr/>
          <p:nvPr/>
        </p:nvSpPr>
        <p:spPr>
          <a:xfrm>
            <a:off x="1541463" y="5757863"/>
            <a:ext cx="1219200" cy="457200"/>
          </a:xfrm>
          <a:prstGeom prst="rect">
            <a:avLst/>
          </a:prstGeom>
          <a:solidFill>
            <a:schemeClr val="accent1"/>
          </a:solidFill>
          <a:ln w="28575" cap="flat" cmpd="sng">
            <a:solidFill>
              <a:srgbClr val="FF0000"/>
            </a:solidFill>
            <a:prstDash val="solid"/>
            <a:miter/>
            <a:headEnd type="none" w="med" len="med"/>
            <a:tailEnd type="none" w="med" len="med"/>
          </a:ln>
        </p:spPr>
        <p:txBody>
          <a:bodyPr wrap="none" anchor="ctr" anchorCtr="0"/>
          <a:p>
            <a:pPr algn="ctr"/>
            <a:r>
              <a:rPr lang="en-US" altLang="zh-CN">
                <a:solidFill>
                  <a:schemeClr val="tx2"/>
                </a:solidFill>
                <a:latin typeface="Cambria" panose="02040503050406030204" pitchFamily="18" charset="0"/>
              </a:rPr>
              <a:t>Kangaroo</a:t>
            </a:r>
            <a:endParaRPr lang="en-US" altLang="zh-CN">
              <a:solidFill>
                <a:schemeClr val="tx2"/>
              </a:solidFill>
              <a:latin typeface="Cambria" panose="02040503050406030204" pitchFamily="18" charset="0"/>
            </a:endParaRPr>
          </a:p>
        </p:txBody>
      </p:sp>
      <p:cxnSp>
        <p:nvCxnSpPr>
          <p:cNvPr id="208907" name="AutoShape 10"/>
          <p:cNvCxnSpPr>
            <a:stCxn id="208902" idx="2"/>
            <a:endCxn id="208906" idx="0"/>
          </p:cNvCxnSpPr>
          <p:nvPr/>
        </p:nvCxnSpPr>
        <p:spPr>
          <a:xfrm flipH="1">
            <a:off x="2151063" y="5224463"/>
            <a:ext cx="800100" cy="519112"/>
          </a:xfrm>
          <a:prstGeom prst="straightConnector1">
            <a:avLst/>
          </a:prstGeom>
          <a:ln w="9525" cap="flat" cmpd="sng">
            <a:solidFill>
              <a:schemeClr val="tx1"/>
            </a:solidFill>
            <a:prstDash val="solid"/>
            <a:round/>
            <a:headEnd type="none" w="med" len="med"/>
            <a:tailEnd type="none" w="med" len="med"/>
          </a:ln>
        </p:spPr>
      </p:cxnSp>
      <p:sp>
        <p:nvSpPr>
          <p:cNvPr id="208908" name="Rectangle 11"/>
          <p:cNvSpPr/>
          <p:nvPr/>
        </p:nvSpPr>
        <p:spPr>
          <a:xfrm>
            <a:off x="3217863" y="5757863"/>
            <a:ext cx="1066800" cy="457200"/>
          </a:xfrm>
          <a:prstGeom prst="rect">
            <a:avLst/>
          </a:prstGeom>
          <a:solidFill>
            <a:schemeClr val="accent1"/>
          </a:solidFill>
          <a:ln w="28575" cap="flat" cmpd="sng">
            <a:solidFill>
              <a:srgbClr val="FF0000"/>
            </a:solidFill>
            <a:prstDash val="solid"/>
            <a:miter/>
            <a:headEnd type="none" w="med" len="med"/>
            <a:tailEnd type="none" w="med" len="med"/>
          </a:ln>
        </p:spPr>
        <p:txBody>
          <a:bodyPr wrap="none" anchor="ctr" anchorCtr="0"/>
          <a:p>
            <a:pPr algn="ctr"/>
            <a:r>
              <a:rPr lang="en-US" altLang="zh-CN">
                <a:solidFill>
                  <a:schemeClr val="tx2"/>
                </a:solidFill>
                <a:latin typeface="Cambria" panose="02040503050406030204" pitchFamily="18" charset="0"/>
              </a:rPr>
              <a:t>Mouse</a:t>
            </a:r>
            <a:endParaRPr lang="en-US" altLang="zh-CN">
              <a:solidFill>
                <a:schemeClr val="tx2"/>
              </a:solidFill>
              <a:latin typeface="Cambria" panose="02040503050406030204" pitchFamily="18" charset="0"/>
            </a:endParaRPr>
          </a:p>
        </p:txBody>
      </p:sp>
      <p:cxnSp>
        <p:nvCxnSpPr>
          <p:cNvPr id="208909" name="AutoShape 12"/>
          <p:cNvCxnSpPr>
            <a:stCxn id="208902" idx="2"/>
            <a:endCxn id="208908" idx="0"/>
          </p:cNvCxnSpPr>
          <p:nvPr/>
        </p:nvCxnSpPr>
        <p:spPr>
          <a:xfrm>
            <a:off x="2951163" y="5224463"/>
            <a:ext cx="800100" cy="519112"/>
          </a:xfrm>
          <a:prstGeom prst="straightConnector1">
            <a:avLst/>
          </a:prstGeom>
          <a:ln w="9525" cap="flat" cmpd="sng">
            <a:solidFill>
              <a:schemeClr val="tx1"/>
            </a:solidFill>
            <a:prstDash val="solid"/>
            <a:round/>
            <a:headEnd type="none" w="med" len="med"/>
            <a:tailEnd type="none" w="med" len="med"/>
          </a:ln>
        </p:spPr>
      </p:cxnSp>
      <p:sp>
        <p:nvSpPr>
          <p:cNvPr id="208910" name="Rectangle 13"/>
          <p:cNvSpPr/>
          <p:nvPr/>
        </p:nvSpPr>
        <p:spPr>
          <a:xfrm>
            <a:off x="5046663" y="5757863"/>
            <a:ext cx="838200" cy="457200"/>
          </a:xfrm>
          <a:prstGeom prst="rect">
            <a:avLst/>
          </a:prstGeom>
          <a:solidFill>
            <a:schemeClr val="accent1"/>
          </a:solidFill>
          <a:ln w="28575" cap="flat" cmpd="sng">
            <a:solidFill>
              <a:srgbClr val="FF0000"/>
            </a:solidFill>
            <a:prstDash val="solid"/>
            <a:miter/>
            <a:headEnd type="none" w="med" len="med"/>
            <a:tailEnd type="none" w="med" len="med"/>
          </a:ln>
        </p:spPr>
        <p:txBody>
          <a:bodyPr wrap="none" anchor="ctr" anchorCtr="0"/>
          <a:p>
            <a:pPr algn="ctr"/>
            <a:r>
              <a:rPr lang="en-US" altLang="zh-CN">
                <a:solidFill>
                  <a:schemeClr val="tx2"/>
                </a:solidFill>
                <a:latin typeface="Cambria" panose="02040503050406030204" pitchFamily="18" charset="0"/>
              </a:rPr>
              <a:t>Trout</a:t>
            </a:r>
            <a:endParaRPr lang="en-US" altLang="zh-CN">
              <a:solidFill>
                <a:schemeClr val="tx2"/>
              </a:solidFill>
              <a:latin typeface="Cambria" panose="02040503050406030204" pitchFamily="18" charset="0"/>
            </a:endParaRPr>
          </a:p>
        </p:txBody>
      </p:sp>
      <p:cxnSp>
        <p:nvCxnSpPr>
          <p:cNvPr id="208911" name="AutoShape 14"/>
          <p:cNvCxnSpPr>
            <a:stCxn id="208904" idx="2"/>
            <a:endCxn id="208910" idx="0"/>
          </p:cNvCxnSpPr>
          <p:nvPr/>
        </p:nvCxnSpPr>
        <p:spPr>
          <a:xfrm flipH="1">
            <a:off x="5465763" y="5224463"/>
            <a:ext cx="838200" cy="519112"/>
          </a:xfrm>
          <a:prstGeom prst="straightConnector1">
            <a:avLst/>
          </a:prstGeom>
          <a:ln w="9525" cap="flat" cmpd="sng">
            <a:solidFill>
              <a:schemeClr val="tx1"/>
            </a:solidFill>
            <a:prstDash val="solid"/>
            <a:round/>
            <a:headEnd type="none" w="med" len="med"/>
            <a:tailEnd type="none" w="med" len="med"/>
          </a:ln>
        </p:spPr>
      </p:cxnSp>
      <p:sp>
        <p:nvSpPr>
          <p:cNvPr id="208912" name="Rectangle 15"/>
          <p:cNvSpPr/>
          <p:nvPr/>
        </p:nvSpPr>
        <p:spPr>
          <a:xfrm>
            <a:off x="6723063" y="5757863"/>
            <a:ext cx="914400" cy="457200"/>
          </a:xfrm>
          <a:prstGeom prst="rect">
            <a:avLst/>
          </a:prstGeom>
          <a:solidFill>
            <a:schemeClr val="accent1"/>
          </a:solidFill>
          <a:ln w="28575" cap="flat" cmpd="sng">
            <a:solidFill>
              <a:srgbClr val="FF0000"/>
            </a:solidFill>
            <a:prstDash val="solid"/>
            <a:miter/>
            <a:headEnd type="none" w="med" len="med"/>
            <a:tailEnd type="none" w="med" len="med"/>
          </a:ln>
        </p:spPr>
        <p:txBody>
          <a:bodyPr wrap="none" anchor="ctr" anchorCtr="0"/>
          <a:p>
            <a:pPr algn="ctr"/>
            <a:r>
              <a:rPr lang="en-US" altLang="zh-CN">
                <a:solidFill>
                  <a:schemeClr val="tx2"/>
                </a:solidFill>
                <a:latin typeface="Cambria" panose="02040503050406030204" pitchFamily="18" charset="0"/>
              </a:rPr>
              <a:t>Robin</a:t>
            </a:r>
            <a:endParaRPr lang="en-US" altLang="zh-CN">
              <a:solidFill>
                <a:schemeClr val="tx2"/>
              </a:solidFill>
              <a:latin typeface="Cambria" panose="02040503050406030204" pitchFamily="18" charset="0"/>
            </a:endParaRPr>
          </a:p>
        </p:txBody>
      </p:sp>
      <p:cxnSp>
        <p:nvCxnSpPr>
          <p:cNvPr id="208913" name="AutoShape 16"/>
          <p:cNvCxnSpPr>
            <a:stCxn id="208904" idx="2"/>
            <a:endCxn id="208912" idx="0"/>
          </p:cNvCxnSpPr>
          <p:nvPr/>
        </p:nvCxnSpPr>
        <p:spPr>
          <a:xfrm>
            <a:off x="6303963" y="5224463"/>
            <a:ext cx="876300" cy="519112"/>
          </a:xfrm>
          <a:prstGeom prst="straightConnector1">
            <a:avLst/>
          </a:prstGeom>
          <a:ln w="9525" cap="flat" cmpd="sng">
            <a:solidFill>
              <a:schemeClr val="tx1"/>
            </a:solidFill>
            <a:prstDash val="solid"/>
            <a:round/>
            <a:headEnd type="none" w="med" len="med"/>
            <a:tailEnd type="none" w="med" len="med"/>
          </a:ln>
        </p:spPr>
      </p:cxnSp>
      <p:sp>
        <p:nvSpPr>
          <p:cNvPr id="208914" name="Text Box 17"/>
          <p:cNvSpPr/>
          <p:nvPr/>
        </p:nvSpPr>
        <p:spPr>
          <a:xfrm>
            <a:off x="3065463" y="4386263"/>
            <a:ext cx="531812" cy="369887"/>
          </a:xfrm>
          <a:prstGeom prst="rect">
            <a:avLst/>
          </a:prstGeom>
          <a:noFill/>
          <a:ln w="9525">
            <a:noFill/>
          </a:ln>
        </p:spPr>
        <p:txBody>
          <a:bodyPr wrap="none" anchor="t" anchorCtr="0"/>
          <a:p>
            <a:pPr algn="ctr"/>
            <a:r>
              <a:rPr lang="en-US" altLang="zh-CN" b="1">
                <a:latin typeface="Cambria" panose="02040503050406030204" pitchFamily="18" charset="0"/>
              </a:rPr>
              <a:t>Yes</a:t>
            </a:r>
            <a:endParaRPr lang="en-US" altLang="zh-CN" b="1">
              <a:latin typeface="Cambria" panose="02040503050406030204" pitchFamily="18" charset="0"/>
            </a:endParaRPr>
          </a:p>
        </p:txBody>
      </p:sp>
      <p:sp>
        <p:nvSpPr>
          <p:cNvPr id="208915" name="Text Box 18"/>
          <p:cNvSpPr/>
          <p:nvPr/>
        </p:nvSpPr>
        <p:spPr>
          <a:xfrm>
            <a:off x="1846263" y="5453063"/>
            <a:ext cx="531812" cy="369887"/>
          </a:xfrm>
          <a:prstGeom prst="rect">
            <a:avLst/>
          </a:prstGeom>
          <a:noFill/>
          <a:ln w="9525">
            <a:noFill/>
          </a:ln>
        </p:spPr>
        <p:txBody>
          <a:bodyPr wrap="none" anchor="t" anchorCtr="0"/>
          <a:p>
            <a:pPr algn="ctr"/>
            <a:r>
              <a:rPr lang="en-US" altLang="zh-CN" b="1">
                <a:latin typeface="Cambria" panose="02040503050406030204" pitchFamily="18" charset="0"/>
              </a:rPr>
              <a:t>Yes</a:t>
            </a:r>
            <a:endParaRPr lang="en-US" altLang="zh-CN" b="1">
              <a:latin typeface="Cambria" panose="02040503050406030204" pitchFamily="18" charset="0"/>
            </a:endParaRPr>
          </a:p>
        </p:txBody>
      </p:sp>
      <p:sp>
        <p:nvSpPr>
          <p:cNvPr id="208916" name="Text Box 19"/>
          <p:cNvSpPr/>
          <p:nvPr/>
        </p:nvSpPr>
        <p:spPr>
          <a:xfrm>
            <a:off x="5427663" y="5376863"/>
            <a:ext cx="531812" cy="369887"/>
          </a:xfrm>
          <a:prstGeom prst="rect">
            <a:avLst/>
          </a:prstGeom>
          <a:noFill/>
          <a:ln w="9525">
            <a:noFill/>
          </a:ln>
        </p:spPr>
        <p:txBody>
          <a:bodyPr wrap="none" anchor="t" anchorCtr="0"/>
          <a:p>
            <a:pPr algn="ctr"/>
            <a:r>
              <a:rPr lang="en-US" altLang="zh-CN" b="1">
                <a:latin typeface="Cambria" panose="02040503050406030204" pitchFamily="18" charset="0"/>
              </a:rPr>
              <a:t>Yes</a:t>
            </a:r>
            <a:endParaRPr lang="en-US" altLang="zh-CN" b="1">
              <a:latin typeface="Cambria" panose="02040503050406030204" pitchFamily="18" charset="0"/>
            </a:endParaRPr>
          </a:p>
        </p:txBody>
      </p:sp>
      <p:sp>
        <p:nvSpPr>
          <p:cNvPr id="208917" name="Text Box 20"/>
          <p:cNvSpPr/>
          <p:nvPr/>
        </p:nvSpPr>
        <p:spPr>
          <a:xfrm>
            <a:off x="5580063" y="4386263"/>
            <a:ext cx="488950" cy="366712"/>
          </a:xfrm>
          <a:prstGeom prst="rect">
            <a:avLst/>
          </a:prstGeom>
          <a:noFill/>
          <a:ln w="9525">
            <a:noFill/>
          </a:ln>
        </p:spPr>
        <p:txBody>
          <a:bodyPr wrap="none" anchor="t" anchorCtr="0"/>
          <a:p>
            <a:pPr algn="ctr"/>
            <a:r>
              <a:rPr lang="en-US" altLang="zh-CN" b="1">
                <a:latin typeface="Cambria" panose="02040503050406030204" pitchFamily="18" charset="0"/>
              </a:rPr>
              <a:t>No</a:t>
            </a:r>
            <a:endParaRPr lang="en-US" altLang="zh-CN" b="1">
              <a:latin typeface="Cambria" panose="02040503050406030204" pitchFamily="18" charset="0"/>
            </a:endParaRPr>
          </a:p>
        </p:txBody>
      </p:sp>
      <p:sp>
        <p:nvSpPr>
          <p:cNvPr id="208918" name="Text Box 21"/>
          <p:cNvSpPr/>
          <p:nvPr/>
        </p:nvSpPr>
        <p:spPr>
          <a:xfrm>
            <a:off x="6723063" y="5376863"/>
            <a:ext cx="488950" cy="366712"/>
          </a:xfrm>
          <a:prstGeom prst="rect">
            <a:avLst/>
          </a:prstGeom>
          <a:noFill/>
          <a:ln w="9525">
            <a:noFill/>
          </a:ln>
        </p:spPr>
        <p:txBody>
          <a:bodyPr wrap="none" anchor="t" anchorCtr="0"/>
          <a:p>
            <a:pPr algn="ctr"/>
            <a:r>
              <a:rPr lang="en-US" altLang="zh-CN" b="1">
                <a:latin typeface="Cambria" panose="02040503050406030204" pitchFamily="18" charset="0"/>
              </a:rPr>
              <a:t>No</a:t>
            </a:r>
            <a:endParaRPr lang="en-US" altLang="zh-CN" b="1">
              <a:latin typeface="Cambria" panose="02040503050406030204" pitchFamily="18" charset="0"/>
            </a:endParaRPr>
          </a:p>
        </p:txBody>
      </p:sp>
      <p:sp>
        <p:nvSpPr>
          <p:cNvPr id="208919" name="Text Box 22"/>
          <p:cNvSpPr/>
          <p:nvPr/>
        </p:nvSpPr>
        <p:spPr>
          <a:xfrm>
            <a:off x="3370263" y="5453063"/>
            <a:ext cx="488950" cy="366712"/>
          </a:xfrm>
          <a:prstGeom prst="rect">
            <a:avLst/>
          </a:prstGeom>
          <a:noFill/>
          <a:ln w="9525">
            <a:noFill/>
          </a:ln>
        </p:spPr>
        <p:txBody>
          <a:bodyPr wrap="none" anchor="t" anchorCtr="0"/>
          <a:p>
            <a:pPr algn="ctr"/>
            <a:r>
              <a:rPr lang="en-US" altLang="zh-CN" b="1">
                <a:latin typeface="Cambria" panose="02040503050406030204" pitchFamily="18" charset="0"/>
              </a:rPr>
              <a:t>No</a:t>
            </a:r>
            <a:endParaRPr lang="en-US" altLang="zh-CN" b="1">
              <a:latin typeface="Cambria" panose="02040503050406030204"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5" name="Title 1"/>
          <p:cNvSpPr>
            <a:spLocks noGrp="1"/>
          </p:cNvSpPr>
          <p:nvPr>
            <p:ph type="title"/>
          </p:nvPr>
        </p:nvSpPr>
        <p:spPr>
          <a:xfrm>
            <a:off x="1063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Home Work cont…</a:t>
            </a:r>
            <a:endParaRPr lang="en-US" altLang="zh-CN" b="1">
              <a:solidFill>
                <a:schemeClr val="tx1"/>
              </a:solidFill>
              <a:latin typeface="Cambria" panose="02040503050406030204" pitchFamily="18" charset="0"/>
            </a:endParaRPr>
          </a:p>
        </p:txBody>
      </p:sp>
      <p:pic>
        <p:nvPicPr>
          <p:cNvPr id="21094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210947" name="TextBox 6"/>
          <p:cNvSpPr/>
          <p:nvPr/>
        </p:nvSpPr>
        <p:spPr>
          <a:xfrm>
            <a:off x="66675" y="1584325"/>
            <a:ext cx="8964613" cy="4708525"/>
          </a:xfrm>
          <a:prstGeom prst="rect">
            <a:avLst/>
          </a:prstGeom>
          <a:noFill/>
          <a:ln w="12700">
            <a:noFill/>
          </a:ln>
        </p:spPr>
        <p:txBody>
          <a:bodyPr wrap="square" anchor="t" anchorCtr="0"/>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Draw the binary tree for expression: A *B – (C + D) * (P/Q)</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For the following sequence, draw a B-tree of order 3 by inserting the data</a:t>
            </a:r>
            <a:endParaRPr lang="en-US" altLang="zh-CN" sz="2000">
              <a:latin typeface="Cambria" panose="02040503050406030204" pitchFamily="18" charset="0"/>
            </a:endParaRPr>
          </a:p>
          <a:p>
            <a:pPr marL="457200" lvl="2" indent="-398145" algn="just" eaLnBrk="1" latinLnBrk="0" hangingPunct="1">
              <a:buClr>
                <a:srgbClr val="C00000"/>
              </a:buClr>
              <a:buSzPct val="90000"/>
            </a:pPr>
            <a:r>
              <a:rPr lang="en-US" altLang="zh-CN" sz="2000">
                <a:latin typeface="Cambria" panose="02040503050406030204" pitchFamily="18" charset="0"/>
              </a:rPr>
              <a:t>	91, 24, 6, 7, 11, 8, 21, 4, 5, 16, 19, 20, 76</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How many different trees are possible with n nodes?</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Draw a full binary tree with at least 6 nodes.</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Suppose that a binary search tree contains the number 42 at a node with two children. Write two or three clear sentences to describe the process required to delete the 42 from the tree.</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Suppose that we want to create a binary search tree where each node contains information of some data type. What additional factor is required for the data type? </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The maximum number of nodes on level i of a binary tree is ?</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The maximum number of nodes in a binary tree of depth d is ?</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a C function swapTree that takes a binary tree root node and swaps the left and right children of every node. </a:t>
            </a:r>
            <a:endParaRPr lang="en-US" altLang="zh-CN" sz="2000">
              <a:latin typeface="Cambria" panose="02040503050406030204" pitchFamily="18" charset="0"/>
            </a:endParaRPr>
          </a:p>
        </p:txBody>
      </p:sp>
      <p:pic>
        <p:nvPicPr>
          <p:cNvPr id="210948" name="Picture 2"/>
          <p:cNvPicPr>
            <a:picLocks noChangeAspect="1"/>
          </p:cNvPicPr>
          <p:nvPr/>
        </p:nvPicPr>
        <p:blipFill>
          <a:blip r:embed="rId2"/>
          <a:stretch>
            <a:fillRect/>
          </a:stretch>
        </p:blipFill>
        <p:spPr>
          <a:xfrm>
            <a:off x="5638800" y="304800"/>
            <a:ext cx="1352550" cy="857250"/>
          </a:xfrm>
          <a:prstGeom prst="rect">
            <a:avLst/>
          </a:prstGeom>
          <a:noFill/>
          <a:ln w="9525">
            <a:noFill/>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Title 1"/>
          <p:cNvSpPr>
            <a:spLocks noGrp="1"/>
          </p:cNvSpPr>
          <p:nvPr>
            <p:ph type="title"/>
          </p:nvPr>
        </p:nvSpPr>
        <p:spPr>
          <a:xfrm>
            <a:off x="76200" y="3048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Tree Terminology</a:t>
            </a:r>
            <a:endParaRPr lang="en-US" altLang="zh-CN" b="1">
              <a:solidFill>
                <a:schemeClr val="tx1"/>
              </a:solidFill>
              <a:latin typeface="Cambria" panose="02040503050406030204" pitchFamily="18" charset="0"/>
            </a:endParaRPr>
          </a:p>
        </p:txBody>
      </p:sp>
      <p:pic>
        <p:nvPicPr>
          <p:cNvPr id="3993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39939" name="Content Placeholder 2"/>
          <p:cNvSpPr/>
          <p:nvPr/>
        </p:nvSpPr>
        <p:spPr>
          <a:xfrm>
            <a:off x="76200" y="1549400"/>
            <a:ext cx="5105400" cy="4927600"/>
          </a:xfrm>
          <a:prstGeom prst="rect">
            <a:avLst/>
          </a:prstGeom>
          <a:noFill/>
          <a:ln w="9525">
            <a:noFill/>
          </a:ln>
        </p:spPr>
        <p:txBody>
          <a:bodyPr wrap="square" lIns="91273" tIns="45636" rIns="91273" bIns="45636" anchor="t" anchorCtr="0"/>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Path</a:t>
            </a:r>
            <a:r>
              <a:rPr lang="en-US" altLang="zh-CN" sz="1200">
                <a:latin typeface="Cambria" panose="02040503050406030204" pitchFamily="18" charset="0"/>
              </a:rPr>
              <a:t> − Refers to sequence of nodes along the edges of a tree.</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Root</a:t>
            </a:r>
            <a:r>
              <a:rPr lang="en-US" altLang="zh-CN" sz="1200">
                <a:latin typeface="Cambria" panose="02040503050406030204" pitchFamily="18" charset="0"/>
              </a:rPr>
              <a:t> </a:t>
            </a:r>
            <a:r>
              <a:rPr lang="en-US" altLang="zh-CN" sz="1200" b="1">
                <a:latin typeface="Cambria" panose="02040503050406030204" pitchFamily="18" charset="0"/>
              </a:rPr>
              <a:t>Node </a:t>
            </a:r>
            <a:r>
              <a:rPr lang="en-US" altLang="zh-CN" sz="1200">
                <a:latin typeface="Cambria" panose="02040503050406030204" pitchFamily="18" charset="0"/>
              </a:rPr>
              <a:t>− Node at the top of the tree is called root. There is </a:t>
            </a:r>
            <a:r>
              <a:rPr lang="en-US" altLang="zh-CN" sz="1200" b="1">
                <a:latin typeface="Cambria" panose="02040503050406030204" pitchFamily="18" charset="0"/>
              </a:rPr>
              <a:t>only one root per tree </a:t>
            </a:r>
            <a:r>
              <a:rPr lang="en-US" altLang="zh-CN" sz="1200">
                <a:latin typeface="Cambria" panose="02040503050406030204" pitchFamily="18" charset="0"/>
              </a:rPr>
              <a:t>and </a:t>
            </a:r>
            <a:r>
              <a:rPr lang="en-US" altLang="zh-CN" sz="1200" b="1">
                <a:latin typeface="Cambria" panose="02040503050406030204" pitchFamily="18" charset="0"/>
              </a:rPr>
              <a:t>one path from root node to any node</a:t>
            </a:r>
            <a:r>
              <a:rPr lang="en-US" altLang="zh-CN" sz="1200">
                <a:latin typeface="Cambria" panose="02040503050406030204" pitchFamily="18" charset="0"/>
              </a:rPr>
              <a:t>. So node without parent is also called root. </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Parent</a:t>
            </a:r>
            <a:r>
              <a:rPr lang="en-US" altLang="zh-CN" sz="1200">
                <a:latin typeface="Cambria" panose="02040503050406030204" pitchFamily="18" charset="0"/>
              </a:rPr>
              <a:t> </a:t>
            </a:r>
            <a:r>
              <a:rPr lang="en-US" altLang="zh-CN" sz="1200" b="1">
                <a:latin typeface="Cambria" panose="02040503050406030204" pitchFamily="18" charset="0"/>
              </a:rPr>
              <a:t>Node </a:t>
            </a:r>
            <a:r>
              <a:rPr lang="en-US" altLang="zh-CN" sz="1200">
                <a:latin typeface="Cambria" panose="02040503050406030204" pitchFamily="18" charset="0"/>
              </a:rPr>
              <a:t>− </a:t>
            </a:r>
            <a:r>
              <a:rPr lang="en-US" altLang="zh-CN" sz="1200" b="1">
                <a:latin typeface="Cambria" panose="02040503050406030204" pitchFamily="18" charset="0"/>
              </a:rPr>
              <a:t>Any node except root node</a:t>
            </a:r>
            <a:r>
              <a:rPr lang="en-US" altLang="zh-CN" sz="1200">
                <a:latin typeface="Cambria" panose="02040503050406030204" pitchFamily="18" charset="0"/>
              </a:rPr>
              <a:t> has one edge upward to a node.</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Child Node</a:t>
            </a:r>
            <a:r>
              <a:rPr lang="en-US" altLang="zh-CN" sz="1200">
                <a:latin typeface="Cambria" panose="02040503050406030204" pitchFamily="18" charset="0"/>
              </a:rPr>
              <a:t> − Node below a given node connected by its edge downward.</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Leaf</a:t>
            </a:r>
            <a:r>
              <a:rPr lang="en-US" altLang="zh-CN" sz="1200">
                <a:latin typeface="Cambria" panose="02040503050406030204" pitchFamily="18" charset="0"/>
              </a:rPr>
              <a:t> </a:t>
            </a:r>
            <a:r>
              <a:rPr lang="en-US" altLang="zh-CN" sz="1200" b="1">
                <a:latin typeface="Cambria" panose="02040503050406030204" pitchFamily="18" charset="0"/>
              </a:rPr>
              <a:t>Node</a:t>
            </a:r>
            <a:r>
              <a:rPr lang="en-US" altLang="zh-CN" sz="1200">
                <a:latin typeface="Cambria" panose="02040503050406030204" pitchFamily="18" charset="0"/>
              </a:rPr>
              <a:t> - Node which does not have any child node.</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Internal Node</a:t>
            </a:r>
            <a:r>
              <a:rPr lang="en-US" altLang="zh-CN" sz="1200">
                <a:latin typeface="Cambria" panose="02040503050406030204" pitchFamily="18" charset="0"/>
              </a:rPr>
              <a:t> – Node with at least one child</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Subtree</a:t>
            </a:r>
            <a:r>
              <a:rPr lang="en-US" altLang="zh-CN" sz="1200">
                <a:latin typeface="Cambria" panose="02040503050406030204" pitchFamily="18" charset="0"/>
              </a:rPr>
              <a:t> − Subtree represents descendents of a node.</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Visiting</a:t>
            </a:r>
            <a:r>
              <a:rPr lang="en-US" altLang="zh-CN" sz="1200">
                <a:latin typeface="Cambria" panose="02040503050406030204" pitchFamily="18" charset="0"/>
              </a:rPr>
              <a:t> − Refers to checking value of a node when control is on the node.</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Traversing</a:t>
            </a:r>
            <a:r>
              <a:rPr lang="en-US" altLang="zh-CN" sz="1200">
                <a:latin typeface="Cambria" panose="02040503050406030204" pitchFamily="18" charset="0"/>
              </a:rPr>
              <a:t> − Passing through nodes in a specific order.</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Levels</a:t>
            </a:r>
            <a:r>
              <a:rPr lang="en-US" altLang="zh-CN" sz="1200">
                <a:latin typeface="Cambria" panose="02040503050406030204" pitchFamily="18" charset="0"/>
              </a:rPr>
              <a:t> − Level of a node </a:t>
            </a:r>
            <a:r>
              <a:rPr lang="en-US" altLang="zh-CN" sz="1200" b="1">
                <a:latin typeface="Cambria" panose="02040503050406030204" pitchFamily="18" charset="0"/>
              </a:rPr>
              <a:t>represents the generation of a node</a:t>
            </a:r>
            <a:r>
              <a:rPr lang="en-US" altLang="zh-CN" sz="1200">
                <a:latin typeface="Cambria" panose="02040503050406030204" pitchFamily="18" charset="0"/>
              </a:rPr>
              <a:t>. If root node is at level 0, then its next child node is at level 1, its grandchild is at level 2 and so on.</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Keys</a:t>
            </a:r>
            <a:r>
              <a:rPr lang="en-US" altLang="zh-CN" sz="1200">
                <a:latin typeface="Cambria" panose="02040503050406030204" pitchFamily="18" charset="0"/>
              </a:rPr>
              <a:t> − Key represents a value of a node based on which a search operation is to be carried out for a node.</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Degree</a:t>
            </a:r>
            <a:r>
              <a:rPr lang="en-US" altLang="zh-CN" sz="1200">
                <a:latin typeface="Cambria" panose="02040503050406030204" pitchFamily="18" charset="0"/>
              </a:rPr>
              <a:t> – The degree of a node is the number of its children &amp; the degree of a tree is the maximum degree of any of its node.</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Siblings</a:t>
            </a:r>
            <a:r>
              <a:rPr lang="en-US" altLang="zh-CN" sz="1200">
                <a:latin typeface="Cambria" panose="02040503050406030204" pitchFamily="18" charset="0"/>
              </a:rPr>
              <a:t> – nodes share the same parent</a:t>
            </a:r>
            <a:endParaRPr lang="en-US" altLang="zh-CN" sz="1200">
              <a:latin typeface="Cambria" panose="02040503050406030204" pitchFamily="18" charset="0"/>
            </a:endParaRPr>
          </a:p>
        </p:txBody>
      </p:sp>
      <p:grpSp>
        <p:nvGrpSpPr>
          <p:cNvPr id="39940" name="Group 35"/>
          <p:cNvGrpSpPr/>
          <p:nvPr/>
        </p:nvGrpSpPr>
        <p:grpSpPr>
          <a:xfrm>
            <a:off x="5265738" y="1600200"/>
            <a:ext cx="3708400" cy="3116263"/>
            <a:chOff x="5266267" y="2133600"/>
            <a:chExt cx="3708400" cy="3116262"/>
          </a:xfrm>
        </p:grpSpPr>
        <p:sp>
          <p:nvSpPr>
            <p:cNvPr id="39941" name="AutoShape 2"/>
            <p:cNvSpPr/>
            <p:nvPr/>
          </p:nvSpPr>
          <p:spPr>
            <a:xfrm>
              <a:off x="6951134" y="2590800"/>
              <a:ext cx="1981200" cy="1828800"/>
            </a:xfrm>
            <a:prstGeom prst="triangle">
              <a:avLst>
                <a:gd name="adj" fmla="val 50000"/>
              </a:avLst>
            </a:prstGeom>
            <a:solidFill>
              <a:schemeClr val="folHlink"/>
            </a:solidFill>
            <a:ln w="9525" cap="flat" cmpd="sng">
              <a:solidFill>
                <a:schemeClr val="tx1"/>
              </a:solidFill>
              <a:prstDash val="solid"/>
              <a:miter/>
              <a:headEnd type="none" w="med" len="med"/>
              <a:tailEnd type="none" w="med" len="med"/>
            </a:ln>
          </p:spPr>
          <p:txBody>
            <a:bodyPr wrap="none" tIns="2651760" bIns="0" anchor="b" anchorCtr="1"/>
            <a:p>
              <a:pPr algn="ctr"/>
              <a:endParaRPr lang="en-US" altLang="zh-CN">
                <a:latin typeface="Tahoma" panose="020B0604030504040204" pitchFamily="34" charset="0"/>
              </a:endParaRPr>
            </a:p>
          </p:txBody>
        </p:sp>
        <p:grpSp>
          <p:nvGrpSpPr>
            <p:cNvPr id="39942" name="Group 5"/>
            <p:cNvGrpSpPr/>
            <p:nvPr/>
          </p:nvGrpSpPr>
          <p:grpSpPr>
            <a:xfrm>
              <a:off x="5266267" y="2133600"/>
              <a:ext cx="3708400" cy="3116262"/>
              <a:chOff x="3135" y="1253"/>
              <a:chExt cx="2336" cy="1963"/>
            </a:xfrm>
          </p:grpSpPr>
          <p:sp>
            <p:nvSpPr>
              <p:cNvPr id="39943" name="AutoShape 6"/>
              <p:cNvSpPr>
                <a:spLocks noChangeAspect="1"/>
              </p:cNvSpPr>
              <p:nvPr/>
            </p:nvSpPr>
            <p:spPr>
              <a:xfrm>
                <a:off x="4217" y="1253"/>
                <a:ext cx="213" cy="232"/>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none" anchor="ctr" anchorCtr="0"/>
              <a:p>
                <a:pPr algn="ctr"/>
                <a:r>
                  <a:rPr lang="en-US" altLang="zh-CN" sz="1600">
                    <a:latin typeface="Tahoma" panose="020B0604030504040204" pitchFamily="34" charset="0"/>
                  </a:rPr>
                  <a:t>A</a:t>
                </a:r>
                <a:endParaRPr lang="en-US" altLang="zh-CN" sz="1600">
                  <a:latin typeface="Tahoma" panose="020B0604030504040204" pitchFamily="34" charset="0"/>
                </a:endParaRPr>
              </a:p>
            </p:txBody>
          </p:sp>
          <p:sp>
            <p:nvSpPr>
              <p:cNvPr id="39944" name="AutoShape 7"/>
              <p:cNvSpPr>
                <a:spLocks noChangeAspect="1"/>
              </p:cNvSpPr>
              <p:nvPr/>
            </p:nvSpPr>
            <p:spPr>
              <a:xfrm>
                <a:off x="3385" y="1829"/>
                <a:ext cx="211" cy="232"/>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none" anchor="ctr" anchorCtr="0"/>
              <a:p>
                <a:pPr algn="ctr"/>
                <a:r>
                  <a:rPr lang="en-US" altLang="zh-CN" sz="1600">
                    <a:latin typeface="Tahoma" panose="020B0604030504040204" pitchFamily="34" charset="0"/>
                  </a:rPr>
                  <a:t>B</a:t>
                </a:r>
                <a:endParaRPr lang="en-US" altLang="zh-CN" sz="1600">
                  <a:latin typeface="Tahoma" panose="020B0604030504040204" pitchFamily="34" charset="0"/>
                </a:endParaRPr>
              </a:p>
            </p:txBody>
          </p:sp>
          <p:sp>
            <p:nvSpPr>
              <p:cNvPr id="39945" name="AutoShape 8"/>
              <p:cNvSpPr>
                <a:spLocks noChangeAspect="1"/>
              </p:cNvSpPr>
              <p:nvPr/>
            </p:nvSpPr>
            <p:spPr>
              <a:xfrm>
                <a:off x="5247" y="1828"/>
                <a:ext cx="224" cy="233"/>
              </a:xfrm>
              <a:prstGeom prst="roundRect">
                <a:avLst>
                  <a:gd name="adj" fmla="val 16667"/>
                </a:avLst>
              </a:prstGeom>
              <a:solidFill>
                <a:srgbClr val="99CC00"/>
              </a:solidFill>
              <a:ln w="19050" cap="flat" cmpd="sng">
                <a:solidFill>
                  <a:schemeClr val="tx1"/>
                </a:solidFill>
                <a:prstDash val="solid"/>
                <a:round/>
                <a:headEnd type="none" w="med" len="med"/>
                <a:tailEnd type="none" w="med" len="med"/>
              </a:ln>
            </p:spPr>
            <p:txBody>
              <a:bodyPr wrap="none" anchor="ctr" anchorCtr="0"/>
              <a:p>
                <a:pPr algn="ctr"/>
                <a:r>
                  <a:rPr lang="en-US" altLang="zh-CN" sz="1600">
                    <a:latin typeface="Tahoma" panose="020B0604030504040204" pitchFamily="34" charset="0"/>
                  </a:rPr>
                  <a:t>D</a:t>
                </a:r>
                <a:endParaRPr lang="en-US" altLang="zh-CN" sz="1600">
                  <a:latin typeface="Tahoma" panose="020B0604030504040204" pitchFamily="34" charset="0"/>
                </a:endParaRPr>
              </a:p>
            </p:txBody>
          </p:sp>
          <p:sp>
            <p:nvSpPr>
              <p:cNvPr id="39946" name="AutoShape 9"/>
              <p:cNvSpPr>
                <a:spLocks noChangeAspect="1"/>
              </p:cNvSpPr>
              <p:nvPr/>
            </p:nvSpPr>
            <p:spPr>
              <a:xfrm>
                <a:off x="4755" y="1829"/>
                <a:ext cx="213" cy="232"/>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none" anchor="ctr" anchorCtr="0"/>
              <a:p>
                <a:pPr algn="ctr"/>
                <a:r>
                  <a:rPr lang="en-US" altLang="zh-CN" sz="1600">
                    <a:latin typeface="Tahoma" panose="020B0604030504040204" pitchFamily="34" charset="0"/>
                  </a:rPr>
                  <a:t>C</a:t>
                </a:r>
                <a:endParaRPr lang="en-US" altLang="zh-CN" sz="1600">
                  <a:latin typeface="Tahoma" panose="020B0604030504040204" pitchFamily="34" charset="0"/>
                </a:endParaRPr>
              </a:p>
            </p:txBody>
          </p:sp>
          <p:sp>
            <p:nvSpPr>
              <p:cNvPr id="39947" name="AutoShape 10"/>
              <p:cNvSpPr>
                <a:spLocks noChangeAspect="1"/>
              </p:cNvSpPr>
              <p:nvPr/>
            </p:nvSpPr>
            <p:spPr>
              <a:xfrm>
                <a:off x="4494" y="2404"/>
                <a:ext cx="222" cy="233"/>
              </a:xfrm>
              <a:prstGeom prst="roundRect">
                <a:avLst>
                  <a:gd name="adj" fmla="val 16667"/>
                </a:avLst>
              </a:prstGeom>
              <a:solidFill>
                <a:srgbClr val="99CC00"/>
              </a:solidFill>
              <a:ln w="19050" cap="flat" cmpd="sng">
                <a:solidFill>
                  <a:schemeClr val="tx1"/>
                </a:solidFill>
                <a:prstDash val="solid"/>
                <a:round/>
                <a:headEnd type="none" w="med" len="med"/>
                <a:tailEnd type="none" w="med" len="med"/>
              </a:ln>
            </p:spPr>
            <p:txBody>
              <a:bodyPr wrap="none" anchor="ctr" anchorCtr="0"/>
              <a:p>
                <a:pPr algn="ctr"/>
                <a:r>
                  <a:rPr lang="en-US" altLang="zh-CN" sz="1600">
                    <a:latin typeface="Tahoma" panose="020B0604030504040204" pitchFamily="34" charset="0"/>
                  </a:rPr>
                  <a:t>G</a:t>
                </a:r>
                <a:endParaRPr lang="en-US" altLang="zh-CN" sz="1600">
                  <a:latin typeface="Tahoma" panose="020B0604030504040204" pitchFamily="34" charset="0"/>
                </a:endParaRPr>
              </a:p>
            </p:txBody>
          </p:sp>
          <p:sp>
            <p:nvSpPr>
              <p:cNvPr id="39948" name="AutoShape 11"/>
              <p:cNvSpPr>
                <a:spLocks noChangeAspect="1"/>
              </p:cNvSpPr>
              <p:nvPr/>
            </p:nvSpPr>
            <p:spPr>
              <a:xfrm>
                <a:off x="5007" y="2404"/>
                <a:ext cx="223" cy="233"/>
              </a:xfrm>
              <a:prstGeom prst="roundRect">
                <a:avLst>
                  <a:gd name="adj" fmla="val 16667"/>
                </a:avLst>
              </a:prstGeom>
              <a:solidFill>
                <a:srgbClr val="99CC00"/>
              </a:solidFill>
              <a:ln w="19050" cap="flat" cmpd="sng">
                <a:solidFill>
                  <a:schemeClr val="tx1"/>
                </a:solidFill>
                <a:prstDash val="solid"/>
                <a:round/>
                <a:headEnd type="none" w="med" len="med"/>
                <a:tailEnd type="none" w="med" len="med"/>
              </a:ln>
            </p:spPr>
            <p:txBody>
              <a:bodyPr wrap="none" anchor="ctr" anchorCtr="0"/>
              <a:p>
                <a:pPr algn="ctr"/>
                <a:r>
                  <a:rPr lang="en-US" altLang="zh-CN" sz="1600">
                    <a:latin typeface="Tahoma" panose="020B0604030504040204" pitchFamily="34" charset="0"/>
                  </a:rPr>
                  <a:t>H</a:t>
                </a:r>
                <a:endParaRPr lang="en-US" altLang="zh-CN" sz="1600">
                  <a:latin typeface="Tahoma" panose="020B0604030504040204" pitchFamily="34" charset="0"/>
                </a:endParaRPr>
              </a:p>
            </p:txBody>
          </p:sp>
          <p:sp>
            <p:nvSpPr>
              <p:cNvPr id="39949" name="AutoShape 12"/>
              <p:cNvSpPr>
                <a:spLocks noChangeAspect="1"/>
              </p:cNvSpPr>
              <p:nvPr/>
            </p:nvSpPr>
            <p:spPr>
              <a:xfrm>
                <a:off x="3135" y="2404"/>
                <a:ext cx="208" cy="232"/>
              </a:xfrm>
              <a:prstGeom prst="roundRect">
                <a:avLst>
                  <a:gd name="adj" fmla="val 16667"/>
                </a:avLst>
              </a:prstGeom>
              <a:solidFill>
                <a:srgbClr val="99CC00"/>
              </a:solidFill>
              <a:ln w="19050" cap="flat" cmpd="sng">
                <a:solidFill>
                  <a:schemeClr val="tx1"/>
                </a:solidFill>
                <a:prstDash val="solid"/>
                <a:round/>
                <a:headEnd type="none" w="med" len="med"/>
                <a:tailEnd type="none" w="med" len="med"/>
              </a:ln>
            </p:spPr>
            <p:txBody>
              <a:bodyPr wrap="none" anchor="ctr" anchorCtr="0"/>
              <a:p>
                <a:pPr algn="ctr"/>
                <a:r>
                  <a:rPr lang="en-US" altLang="zh-CN" sz="1600">
                    <a:latin typeface="Tahoma" panose="020B0604030504040204" pitchFamily="34" charset="0"/>
                  </a:rPr>
                  <a:t>E</a:t>
                </a:r>
                <a:endParaRPr lang="en-US" altLang="zh-CN" sz="1600">
                  <a:latin typeface="Tahoma" panose="020B0604030504040204" pitchFamily="34" charset="0"/>
                </a:endParaRPr>
              </a:p>
            </p:txBody>
          </p:sp>
          <p:sp>
            <p:nvSpPr>
              <p:cNvPr id="39950" name="AutoShape 13"/>
              <p:cNvSpPr>
                <a:spLocks noChangeAspect="1"/>
              </p:cNvSpPr>
              <p:nvPr/>
            </p:nvSpPr>
            <p:spPr>
              <a:xfrm>
                <a:off x="3639" y="2405"/>
                <a:ext cx="202" cy="231"/>
              </a:xfrm>
              <a:prstGeom prst="roundRect">
                <a:avLst>
                  <a:gd name="adj" fmla="val 16667"/>
                </a:avLst>
              </a:prstGeom>
              <a:solidFill>
                <a:schemeClr val="accent1"/>
              </a:solidFill>
              <a:ln w="19050" cap="flat" cmpd="sng">
                <a:solidFill>
                  <a:schemeClr val="tx1"/>
                </a:solidFill>
                <a:prstDash val="solid"/>
                <a:round/>
                <a:headEnd type="none" w="med" len="med"/>
                <a:tailEnd type="none" w="med" len="med"/>
              </a:ln>
            </p:spPr>
            <p:txBody>
              <a:bodyPr wrap="none" anchor="ctr" anchorCtr="0"/>
              <a:p>
                <a:pPr algn="ctr"/>
                <a:r>
                  <a:rPr lang="en-US" altLang="zh-CN" sz="1600">
                    <a:latin typeface="Tahoma" panose="020B0604030504040204" pitchFamily="34" charset="0"/>
                  </a:rPr>
                  <a:t>F</a:t>
                </a:r>
                <a:endParaRPr lang="en-US" altLang="zh-CN" sz="1600">
                  <a:latin typeface="Tahoma" panose="020B0604030504040204" pitchFamily="34" charset="0"/>
                </a:endParaRPr>
              </a:p>
            </p:txBody>
          </p:sp>
          <p:cxnSp>
            <p:nvCxnSpPr>
              <p:cNvPr id="39951" name="AutoShape 14"/>
              <p:cNvCxnSpPr/>
              <p:nvPr/>
            </p:nvCxnSpPr>
            <p:spPr>
              <a:xfrm flipH="1">
                <a:off x="3491" y="1494"/>
                <a:ext cx="833" cy="326"/>
              </a:xfrm>
              <a:prstGeom prst="straightConnector1">
                <a:avLst/>
              </a:prstGeom>
              <a:ln w="19050" cap="flat" cmpd="sng">
                <a:solidFill>
                  <a:schemeClr val="tx1"/>
                </a:solidFill>
                <a:prstDash val="solid"/>
                <a:round/>
                <a:headEnd type="none" w="med" len="med"/>
                <a:tailEnd type="none" w="med" len="med"/>
              </a:ln>
            </p:spPr>
          </p:cxnSp>
          <p:cxnSp>
            <p:nvCxnSpPr>
              <p:cNvPr id="39952" name="AutoShape 15"/>
              <p:cNvCxnSpPr/>
              <p:nvPr/>
            </p:nvCxnSpPr>
            <p:spPr>
              <a:xfrm>
                <a:off x="4324" y="1494"/>
                <a:ext cx="538" cy="325"/>
              </a:xfrm>
              <a:prstGeom prst="straightConnector1">
                <a:avLst/>
              </a:prstGeom>
              <a:ln w="19050" cap="flat" cmpd="sng">
                <a:solidFill>
                  <a:schemeClr val="tx1"/>
                </a:solidFill>
                <a:prstDash val="solid"/>
                <a:round/>
                <a:headEnd type="none" w="med" len="med"/>
                <a:tailEnd type="none" w="med" len="med"/>
              </a:ln>
            </p:spPr>
          </p:cxnSp>
          <p:cxnSp>
            <p:nvCxnSpPr>
              <p:cNvPr id="39953" name="AutoShape 16"/>
              <p:cNvCxnSpPr/>
              <p:nvPr/>
            </p:nvCxnSpPr>
            <p:spPr>
              <a:xfrm>
                <a:off x="4324" y="1494"/>
                <a:ext cx="1036" cy="325"/>
              </a:xfrm>
              <a:prstGeom prst="straightConnector1">
                <a:avLst/>
              </a:prstGeom>
              <a:ln w="19050" cap="flat" cmpd="sng">
                <a:solidFill>
                  <a:schemeClr val="tx1"/>
                </a:solidFill>
                <a:prstDash val="solid"/>
                <a:round/>
                <a:headEnd type="none" w="med" len="med"/>
                <a:tailEnd type="none" w="med" len="med"/>
              </a:ln>
            </p:spPr>
          </p:cxnSp>
          <p:cxnSp>
            <p:nvCxnSpPr>
              <p:cNvPr id="39954" name="AutoShape 17"/>
              <p:cNvCxnSpPr/>
              <p:nvPr/>
            </p:nvCxnSpPr>
            <p:spPr>
              <a:xfrm>
                <a:off x="4862" y="2071"/>
                <a:ext cx="257" cy="324"/>
              </a:xfrm>
              <a:prstGeom prst="straightConnector1">
                <a:avLst/>
              </a:prstGeom>
              <a:ln w="19050" cap="flat" cmpd="sng">
                <a:solidFill>
                  <a:schemeClr val="tx1"/>
                </a:solidFill>
                <a:prstDash val="solid"/>
                <a:round/>
                <a:headEnd type="none" w="med" len="med"/>
                <a:tailEnd type="none" w="med" len="med"/>
              </a:ln>
            </p:spPr>
          </p:cxnSp>
          <p:cxnSp>
            <p:nvCxnSpPr>
              <p:cNvPr id="39955" name="AutoShape 18"/>
              <p:cNvCxnSpPr/>
              <p:nvPr/>
            </p:nvCxnSpPr>
            <p:spPr>
              <a:xfrm flipH="1">
                <a:off x="4606" y="2071"/>
                <a:ext cx="256" cy="324"/>
              </a:xfrm>
              <a:prstGeom prst="straightConnector1">
                <a:avLst/>
              </a:prstGeom>
              <a:ln w="19050" cap="flat" cmpd="sng">
                <a:solidFill>
                  <a:schemeClr val="tx1"/>
                </a:solidFill>
                <a:prstDash val="solid"/>
                <a:round/>
                <a:headEnd type="none" w="med" len="med"/>
                <a:tailEnd type="none" w="med" len="med"/>
              </a:ln>
            </p:spPr>
          </p:cxnSp>
          <p:cxnSp>
            <p:nvCxnSpPr>
              <p:cNvPr id="39956" name="AutoShape 19"/>
              <p:cNvCxnSpPr/>
              <p:nvPr/>
            </p:nvCxnSpPr>
            <p:spPr>
              <a:xfrm>
                <a:off x="3491" y="2070"/>
                <a:ext cx="250" cy="326"/>
              </a:xfrm>
              <a:prstGeom prst="straightConnector1">
                <a:avLst/>
              </a:prstGeom>
              <a:ln w="19050" cap="flat" cmpd="sng">
                <a:solidFill>
                  <a:schemeClr val="tx1"/>
                </a:solidFill>
                <a:prstDash val="solid"/>
                <a:round/>
                <a:headEnd type="none" w="med" len="med"/>
                <a:tailEnd type="none" w="med" len="med"/>
              </a:ln>
            </p:spPr>
          </p:cxnSp>
          <p:cxnSp>
            <p:nvCxnSpPr>
              <p:cNvPr id="39957" name="AutoShape 20"/>
              <p:cNvCxnSpPr/>
              <p:nvPr/>
            </p:nvCxnSpPr>
            <p:spPr>
              <a:xfrm flipH="1">
                <a:off x="3239" y="2070"/>
                <a:ext cx="252" cy="323"/>
              </a:xfrm>
              <a:prstGeom prst="straightConnector1">
                <a:avLst/>
              </a:prstGeom>
              <a:ln w="19050" cap="flat" cmpd="sng">
                <a:solidFill>
                  <a:schemeClr val="tx1"/>
                </a:solidFill>
                <a:prstDash val="solid"/>
                <a:round/>
                <a:headEnd type="none" w="med" len="med"/>
                <a:tailEnd type="none" w="med" len="med"/>
              </a:ln>
            </p:spPr>
          </p:cxnSp>
          <p:sp>
            <p:nvSpPr>
              <p:cNvPr id="39958" name="AutoShape 21"/>
              <p:cNvSpPr>
                <a:spLocks noChangeAspect="1"/>
              </p:cNvSpPr>
              <p:nvPr/>
            </p:nvSpPr>
            <p:spPr>
              <a:xfrm>
                <a:off x="3289" y="2985"/>
                <a:ext cx="181" cy="229"/>
              </a:xfrm>
              <a:prstGeom prst="roundRect">
                <a:avLst>
                  <a:gd name="adj" fmla="val 16667"/>
                </a:avLst>
              </a:prstGeom>
              <a:solidFill>
                <a:srgbClr val="99CC00"/>
              </a:solidFill>
              <a:ln w="19050" cap="flat" cmpd="sng">
                <a:solidFill>
                  <a:schemeClr val="tx1"/>
                </a:solidFill>
                <a:prstDash val="solid"/>
                <a:round/>
                <a:headEnd type="none" w="med" len="med"/>
                <a:tailEnd type="none" w="med" len="med"/>
              </a:ln>
            </p:spPr>
            <p:txBody>
              <a:bodyPr wrap="none" anchor="ctr" anchorCtr="0"/>
              <a:p>
                <a:pPr algn="ctr"/>
                <a:r>
                  <a:rPr lang="en-US" altLang="zh-CN" sz="1600">
                    <a:latin typeface="Tahoma" panose="020B0604030504040204" pitchFamily="34" charset="0"/>
                  </a:rPr>
                  <a:t>I</a:t>
                </a:r>
                <a:endParaRPr lang="en-US" altLang="zh-CN" sz="1600">
                  <a:latin typeface="Tahoma" panose="020B0604030504040204" pitchFamily="34" charset="0"/>
                </a:endParaRPr>
              </a:p>
            </p:txBody>
          </p:sp>
          <p:sp>
            <p:nvSpPr>
              <p:cNvPr id="39959" name="AutoShape 22"/>
              <p:cNvSpPr>
                <a:spLocks noChangeAspect="1"/>
              </p:cNvSpPr>
              <p:nvPr/>
            </p:nvSpPr>
            <p:spPr>
              <a:xfrm>
                <a:off x="3655" y="2985"/>
                <a:ext cx="187" cy="230"/>
              </a:xfrm>
              <a:prstGeom prst="roundRect">
                <a:avLst>
                  <a:gd name="adj" fmla="val 16667"/>
                </a:avLst>
              </a:prstGeom>
              <a:solidFill>
                <a:srgbClr val="99CC00"/>
              </a:solidFill>
              <a:ln w="19050" cap="flat" cmpd="sng">
                <a:solidFill>
                  <a:schemeClr val="tx1"/>
                </a:solidFill>
                <a:prstDash val="solid"/>
                <a:round/>
                <a:headEnd type="none" w="med" len="med"/>
                <a:tailEnd type="none" w="med" len="med"/>
              </a:ln>
            </p:spPr>
            <p:txBody>
              <a:bodyPr wrap="none" anchor="ctr" anchorCtr="0"/>
              <a:p>
                <a:pPr algn="ctr"/>
                <a:r>
                  <a:rPr lang="en-US" altLang="zh-CN" sz="1600">
                    <a:latin typeface="Tahoma" panose="020B0604030504040204" pitchFamily="34" charset="0"/>
                  </a:rPr>
                  <a:t>J</a:t>
                </a:r>
                <a:endParaRPr lang="en-US" altLang="zh-CN" sz="1600">
                  <a:latin typeface="Tahoma" panose="020B0604030504040204" pitchFamily="34" charset="0"/>
                </a:endParaRPr>
              </a:p>
            </p:txBody>
          </p:sp>
          <p:cxnSp>
            <p:nvCxnSpPr>
              <p:cNvPr id="39960" name="AutoShape 23"/>
              <p:cNvCxnSpPr/>
              <p:nvPr/>
            </p:nvCxnSpPr>
            <p:spPr>
              <a:xfrm>
                <a:off x="3741" y="2646"/>
                <a:ext cx="8" cy="329"/>
              </a:xfrm>
              <a:prstGeom prst="straightConnector1">
                <a:avLst/>
              </a:prstGeom>
              <a:ln w="19050" cap="flat" cmpd="sng">
                <a:solidFill>
                  <a:schemeClr val="tx1"/>
                </a:solidFill>
                <a:prstDash val="solid"/>
                <a:round/>
                <a:headEnd type="none" w="med" len="med"/>
                <a:tailEnd type="none" w="med" len="med"/>
              </a:ln>
            </p:spPr>
          </p:cxnSp>
          <p:cxnSp>
            <p:nvCxnSpPr>
              <p:cNvPr id="39961" name="AutoShape 24"/>
              <p:cNvCxnSpPr/>
              <p:nvPr/>
            </p:nvCxnSpPr>
            <p:spPr>
              <a:xfrm flipH="1">
                <a:off x="3380" y="2646"/>
                <a:ext cx="361" cy="329"/>
              </a:xfrm>
              <a:prstGeom prst="straightConnector1">
                <a:avLst/>
              </a:prstGeom>
              <a:ln w="19050" cap="flat" cmpd="sng">
                <a:solidFill>
                  <a:schemeClr val="tx1"/>
                </a:solidFill>
                <a:prstDash val="solid"/>
                <a:round/>
                <a:headEnd type="none" w="med" len="med"/>
                <a:tailEnd type="none" w="med" len="med"/>
              </a:ln>
            </p:spPr>
          </p:cxnSp>
          <p:sp>
            <p:nvSpPr>
              <p:cNvPr id="39962" name="AutoShape 25"/>
              <p:cNvSpPr>
                <a:spLocks noChangeAspect="1"/>
              </p:cNvSpPr>
              <p:nvPr/>
            </p:nvSpPr>
            <p:spPr>
              <a:xfrm>
                <a:off x="4027" y="2984"/>
                <a:ext cx="211" cy="232"/>
              </a:xfrm>
              <a:prstGeom prst="roundRect">
                <a:avLst>
                  <a:gd name="adj" fmla="val 16667"/>
                </a:avLst>
              </a:prstGeom>
              <a:solidFill>
                <a:srgbClr val="99CC00"/>
              </a:solidFill>
              <a:ln w="19050" cap="flat" cmpd="sng">
                <a:solidFill>
                  <a:schemeClr val="tx1"/>
                </a:solidFill>
                <a:prstDash val="solid"/>
                <a:round/>
                <a:headEnd type="none" w="med" len="med"/>
                <a:tailEnd type="none" w="med" len="med"/>
              </a:ln>
            </p:spPr>
            <p:txBody>
              <a:bodyPr wrap="none" anchor="ctr" anchorCtr="0"/>
              <a:p>
                <a:pPr algn="ctr"/>
                <a:r>
                  <a:rPr lang="en-US" altLang="zh-CN" sz="1600">
                    <a:latin typeface="Tahoma" panose="020B0604030504040204" pitchFamily="34" charset="0"/>
                  </a:rPr>
                  <a:t>K</a:t>
                </a:r>
                <a:endParaRPr lang="en-US" altLang="zh-CN" sz="1600">
                  <a:latin typeface="Tahoma" panose="020B0604030504040204" pitchFamily="34" charset="0"/>
                </a:endParaRPr>
              </a:p>
            </p:txBody>
          </p:sp>
          <p:cxnSp>
            <p:nvCxnSpPr>
              <p:cNvPr id="39963" name="AutoShape 26"/>
              <p:cNvCxnSpPr/>
              <p:nvPr/>
            </p:nvCxnSpPr>
            <p:spPr>
              <a:xfrm>
                <a:off x="3741" y="2646"/>
                <a:ext cx="392" cy="328"/>
              </a:xfrm>
              <a:prstGeom prst="straightConnector1">
                <a:avLst/>
              </a:prstGeom>
              <a:ln w="19050" cap="flat" cmpd="sng">
                <a:solidFill>
                  <a:schemeClr val="tx1"/>
                </a:solidFill>
                <a:prstDash val="solid"/>
                <a:round/>
                <a:headEnd type="none" w="med" len="med"/>
                <a:tailEnd type="none" w="med" len="med"/>
              </a:ln>
            </p:spPr>
          </p:cxnSp>
        </p:grpSp>
      </p:grpSp>
      <p:sp>
        <p:nvSpPr>
          <p:cNvPr id="39964" name="Content Placeholder 2"/>
          <p:cNvSpPr/>
          <p:nvPr/>
        </p:nvSpPr>
        <p:spPr>
          <a:xfrm>
            <a:off x="5181600" y="4710113"/>
            <a:ext cx="3810000" cy="1524000"/>
          </a:xfrm>
          <a:prstGeom prst="rect">
            <a:avLst/>
          </a:prstGeom>
          <a:noFill/>
          <a:ln w="9525">
            <a:noFill/>
          </a:ln>
        </p:spPr>
        <p:txBody>
          <a:bodyPr wrap="square" lIns="91273" tIns="45636" rIns="91273" bIns="45636" anchor="t" anchorCtr="0"/>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Ancestors</a:t>
            </a:r>
            <a:r>
              <a:rPr lang="en-US" altLang="zh-CN" sz="1200">
                <a:latin typeface="Cambria" panose="02040503050406030204" pitchFamily="18" charset="0"/>
              </a:rPr>
              <a:t> </a:t>
            </a:r>
            <a:r>
              <a:rPr lang="en-US" altLang="zh-CN" sz="1200" b="1">
                <a:latin typeface="Cambria" panose="02040503050406030204" pitchFamily="18" charset="0"/>
              </a:rPr>
              <a:t>of a node: </a:t>
            </a:r>
            <a:r>
              <a:rPr lang="en-US" altLang="zh-CN" sz="1200">
                <a:latin typeface="Cambria" panose="02040503050406030204" pitchFamily="18" charset="0"/>
              </a:rPr>
              <a:t>parent, grandparent, grand-grandparent, etc.</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Descendant</a:t>
            </a:r>
            <a:r>
              <a:rPr lang="en-US" altLang="zh-CN" sz="1200">
                <a:latin typeface="Cambria" panose="02040503050406030204" pitchFamily="18" charset="0"/>
              </a:rPr>
              <a:t> </a:t>
            </a:r>
            <a:r>
              <a:rPr lang="en-US" altLang="zh-CN" sz="1200" b="1">
                <a:latin typeface="Cambria" panose="02040503050406030204" pitchFamily="18" charset="0"/>
              </a:rPr>
              <a:t>of a node: </a:t>
            </a:r>
            <a:r>
              <a:rPr lang="en-US" altLang="zh-CN" sz="1200">
                <a:latin typeface="Cambria" panose="02040503050406030204" pitchFamily="18" charset="0"/>
              </a:rPr>
              <a:t>child, grandchild, grand-grandchild, etc.</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Depth of a node</a:t>
            </a:r>
            <a:r>
              <a:rPr lang="en-US" altLang="zh-CN" sz="1200">
                <a:latin typeface="Cambria" panose="02040503050406030204" pitchFamily="18" charset="0"/>
              </a:rPr>
              <a:t>: number of ancestors. Depth of tree is 1 more than the maximum depths of the depths of the left and right subtrees of tree</a:t>
            </a:r>
            <a:endParaRPr lang="en-US" altLang="zh-CN" sz="1200">
              <a:latin typeface="Cambria" panose="02040503050406030204" pitchFamily="18" charset="0"/>
            </a:endParaRPr>
          </a:p>
          <a:p>
            <a:pPr marL="317500" indent="-317500" algn="just">
              <a:lnSpc>
                <a:spcPct val="120000"/>
              </a:lnSpc>
              <a:buClr>
                <a:srgbClr val="C00000"/>
              </a:buClr>
              <a:buSzPct val="80000"/>
              <a:buFont typeface="Wingdings" panose="05000000000000000000" pitchFamily="2" charset="2"/>
              <a:buChar char="q"/>
            </a:pPr>
            <a:r>
              <a:rPr lang="en-US" altLang="zh-CN" sz="1200" b="1">
                <a:latin typeface="Cambria" panose="02040503050406030204" pitchFamily="18" charset="0"/>
              </a:rPr>
              <a:t>Height of a tree</a:t>
            </a:r>
            <a:r>
              <a:rPr lang="en-US" altLang="zh-CN" sz="1200">
                <a:latin typeface="Cambria" panose="02040503050406030204" pitchFamily="18" charset="0"/>
              </a:rPr>
              <a:t>: maximum depth of any node</a:t>
            </a:r>
            <a:endParaRPr lang="en-US" altLang="zh-CN" sz="1200">
              <a:latin typeface="Cambria" panose="02040503050406030204" pitchFamily="18" charset="0"/>
            </a:endParaRPr>
          </a:p>
        </p:txBody>
      </p:sp>
      <p:sp>
        <p:nvSpPr>
          <p:cNvPr id="39965" name="TextBox 37"/>
          <p:cNvSpPr/>
          <p:nvPr/>
        </p:nvSpPr>
        <p:spPr>
          <a:xfrm>
            <a:off x="7696200" y="3200400"/>
            <a:ext cx="695325" cy="276225"/>
          </a:xfrm>
          <a:prstGeom prst="rect">
            <a:avLst/>
          </a:prstGeom>
          <a:noFill/>
          <a:ln w="9525">
            <a:noFill/>
          </a:ln>
        </p:spPr>
        <p:txBody>
          <a:bodyPr wrap="none" anchor="t" anchorCtr="0"/>
          <a:p>
            <a:r>
              <a:rPr lang="en-US" altLang="zh-CN" sz="1200">
                <a:solidFill>
                  <a:schemeClr val="bg1"/>
                </a:solidFill>
                <a:latin typeface="Cambria" panose="02040503050406030204" pitchFamily="18" charset="0"/>
              </a:rPr>
              <a:t>Subtree</a:t>
            </a:r>
            <a:endParaRPr lang="en-US" altLang="zh-CN" sz="1200">
              <a:solidFill>
                <a:schemeClr val="bg1"/>
              </a:solidFill>
              <a:latin typeface="Cambria" panose="02040503050406030204" pitchFamily="18" charset="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3" name="Title 1"/>
          <p:cNvSpPr>
            <a:spLocks noGrp="1"/>
          </p:cNvSpPr>
          <p:nvPr>
            <p:ph type="title"/>
          </p:nvPr>
        </p:nvSpPr>
        <p:spPr>
          <a:xfrm>
            <a:off x="1063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Home Work cont…</a:t>
            </a:r>
            <a:endParaRPr lang="en-US" altLang="zh-CN" b="1">
              <a:solidFill>
                <a:schemeClr val="tx1"/>
              </a:solidFill>
              <a:latin typeface="Cambria" panose="02040503050406030204" pitchFamily="18" charset="0"/>
            </a:endParaRPr>
          </a:p>
        </p:txBody>
      </p:sp>
      <p:pic>
        <p:nvPicPr>
          <p:cNvPr id="212994"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212995" name="TextBox 6"/>
          <p:cNvSpPr/>
          <p:nvPr/>
        </p:nvSpPr>
        <p:spPr>
          <a:xfrm>
            <a:off x="66675" y="1560513"/>
            <a:ext cx="8964613" cy="4708525"/>
          </a:xfrm>
          <a:prstGeom prst="rect">
            <a:avLst/>
          </a:prstGeom>
          <a:noFill/>
          <a:ln w="12700">
            <a:noFill/>
          </a:ln>
        </p:spPr>
        <p:txBody>
          <a:bodyPr wrap="square" anchor="t" anchorCtr="0"/>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a function that traverses a threaded binary tree in postorder. What are the time and space requirement of your method?</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a function that traverses a threaded binary tree in preorder. What are the time and space requirement of your method?</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pseudo code to delete the node with key k from a binary search tree.</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Assume that a binary search tree is represented as a threaded binary search tree. Write functions to search, insert and delete</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an algorithm to construct the binary tree with given preorder and inorder.</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Write the pseudo code to construct the binary tree with given postorder and inorder.</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Prove that every binary tree is uniquely by its preorder and inorder sequences.</a:t>
            </a:r>
            <a:endParaRPr lang="en-US" altLang="zh-CN" sz="20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2000">
                <a:latin typeface="Cambria" panose="02040503050406030204" pitchFamily="18" charset="0"/>
              </a:rPr>
              <a:t>Please provide constructive suggestions to this course in terms of lectures, home works, or any other aspects</a:t>
            </a:r>
            <a:endParaRPr lang="en-US" altLang="zh-CN" sz="2000">
              <a:latin typeface="Cambria" panose="02040503050406030204" pitchFamily="18" charset="0"/>
            </a:endParaRPr>
          </a:p>
        </p:txBody>
      </p:sp>
      <p:pic>
        <p:nvPicPr>
          <p:cNvPr id="212996" name="Picture 2"/>
          <p:cNvPicPr>
            <a:picLocks noChangeAspect="1"/>
          </p:cNvPicPr>
          <p:nvPr/>
        </p:nvPicPr>
        <p:blipFill>
          <a:blip r:embed="rId2"/>
          <a:stretch>
            <a:fillRect/>
          </a:stretch>
        </p:blipFill>
        <p:spPr>
          <a:xfrm>
            <a:off x="5638800" y="304800"/>
            <a:ext cx="1352550" cy="857250"/>
          </a:xfrm>
          <a:prstGeom prst="rect">
            <a:avLst/>
          </a:prstGeom>
          <a:noFill/>
          <a:ln w="9525">
            <a:noFill/>
          </a:ln>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1" name="Title 1"/>
          <p:cNvSpPr>
            <a:spLocks noGrp="1"/>
          </p:cNvSpPr>
          <p:nvPr>
            <p:ph type="title"/>
          </p:nvPr>
        </p:nvSpPr>
        <p:spPr>
          <a:xfrm>
            <a:off x="1063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Supplementary Reading</a:t>
            </a:r>
            <a:endParaRPr lang="en-US" altLang="zh-CN" b="1">
              <a:solidFill>
                <a:schemeClr val="tx1"/>
              </a:solidFill>
              <a:latin typeface="Cambria" panose="02040503050406030204" pitchFamily="18" charset="0"/>
            </a:endParaRPr>
          </a:p>
        </p:txBody>
      </p:sp>
      <p:pic>
        <p:nvPicPr>
          <p:cNvPr id="215042"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215043" name="TextBox 6"/>
          <p:cNvSpPr/>
          <p:nvPr/>
        </p:nvSpPr>
        <p:spPr>
          <a:xfrm>
            <a:off x="66675" y="1524000"/>
            <a:ext cx="8964613" cy="2278063"/>
          </a:xfrm>
          <a:prstGeom prst="rect">
            <a:avLst/>
          </a:prstGeom>
          <a:noFill/>
          <a:ln w="12700">
            <a:noFill/>
          </a:ln>
        </p:spPr>
        <p:txBody>
          <a:bodyPr wrap="square" anchor="t" anchorCtr="0"/>
          <a:p>
            <a:pPr marL="457200" lvl="2" indent="-398145" algn="just" eaLnBrk="1" latinLnBrk="0" hangingPunct="1">
              <a:buClr>
                <a:srgbClr val="C00000"/>
              </a:buClr>
              <a:buSzPct val="90000"/>
              <a:buFont typeface="Wingdings" panose="05000000000000000000" pitchFamily="2" charset="2"/>
              <a:buChar char="q"/>
            </a:pPr>
            <a:r>
              <a:rPr lang="en-US" altLang="zh-CN">
                <a:latin typeface="Cambria" panose="02040503050406030204" pitchFamily="18" charset="0"/>
              </a:rPr>
              <a:t>http://www.geeksforgeeks.org/binary-tree-data-structure/</a:t>
            </a:r>
            <a:endParaRPr lang="en-US" altLang="zh-CN">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a:latin typeface="Cambria" panose="02040503050406030204" pitchFamily="18" charset="0"/>
              </a:rPr>
              <a:t>http://www.geeksforgeeks.org/binary-search-tree-data-structure/</a:t>
            </a:r>
            <a:endParaRPr lang="en-US" altLang="zh-CN">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sz="1600">
                <a:latin typeface="Cambria" panose="02040503050406030204" pitchFamily="18" charset="0"/>
              </a:rPr>
              <a:t>https://www.tutorialspoint.com/data_structures_algorithms/tree_data_structure.htm</a:t>
            </a:r>
            <a:endParaRPr lang="en-US" altLang="zh-CN" sz="1600">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a:latin typeface="Cambria" panose="02040503050406030204" pitchFamily="18" charset="0"/>
              </a:rPr>
              <a:t>http://btechsmartclass.com/DS/U3_T1.html</a:t>
            </a:r>
            <a:endParaRPr lang="en-US" altLang="zh-CN">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a:latin typeface="Cambria" panose="02040503050406030204" pitchFamily="18" charset="0"/>
              </a:rPr>
              <a:t>http://btechsmartclass.com/DS/U3_T3.html</a:t>
            </a:r>
            <a:endParaRPr lang="en-US" altLang="zh-CN">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a:latin typeface="Cambria" panose="02040503050406030204" pitchFamily="18" charset="0"/>
              </a:rPr>
              <a:t>https://www.hackerrank.com/domains/data-structures/trees</a:t>
            </a:r>
            <a:endParaRPr lang="en-US" altLang="zh-CN">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a:latin typeface="Cambria" panose="02040503050406030204" pitchFamily="18" charset="0"/>
              </a:rPr>
              <a:t>https://www.youtube.com/watch?v=qH6yxkw0u78</a:t>
            </a:r>
            <a:endParaRPr lang="en-US" altLang="zh-CN">
              <a:latin typeface="Cambria" panose="02040503050406030204" pitchFamily="18" charset="0"/>
            </a:endParaRPr>
          </a:p>
          <a:p>
            <a:pPr marL="457200" lvl="2" indent="-398145" algn="just" eaLnBrk="1" latinLnBrk="0" hangingPunct="1">
              <a:buClr>
                <a:srgbClr val="C00000"/>
              </a:buClr>
              <a:buSzPct val="90000"/>
              <a:buFont typeface="Wingdings" panose="05000000000000000000" pitchFamily="2" charset="2"/>
              <a:buChar char="q"/>
            </a:pPr>
            <a:r>
              <a:rPr lang="en-US" altLang="zh-CN">
                <a:latin typeface="Cambria" panose="02040503050406030204" pitchFamily="18" charset="0"/>
              </a:rPr>
              <a:t>http://nptel.ac.in/courses/106102064/6</a:t>
            </a:r>
            <a:endParaRPr lang="en-US" altLang="zh-CN">
              <a:latin typeface="Cambria" panose="02040503050406030204" pitchFamily="18" charset="0"/>
            </a:endParaRPr>
          </a:p>
        </p:txBody>
      </p:sp>
      <p:pic>
        <p:nvPicPr>
          <p:cNvPr id="215044" name="Picture 2"/>
          <p:cNvPicPr>
            <a:picLocks noChangeAspect="1"/>
          </p:cNvPicPr>
          <p:nvPr/>
        </p:nvPicPr>
        <p:blipFill>
          <a:blip r:embed="rId2"/>
          <a:stretch>
            <a:fillRect/>
          </a:stretch>
        </p:blipFill>
        <p:spPr>
          <a:xfrm>
            <a:off x="3200400" y="4648200"/>
            <a:ext cx="2486025" cy="1781175"/>
          </a:xfrm>
          <a:prstGeom prst="rect">
            <a:avLst/>
          </a:prstGeom>
          <a:noFill/>
          <a:ln w="9525">
            <a:noFill/>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89" name="Title 1"/>
          <p:cNvSpPr>
            <a:spLocks noGrp="1"/>
          </p:cNvSpPr>
          <p:nvPr>
            <p:ph type="title"/>
          </p:nvPr>
        </p:nvSpPr>
        <p:spPr>
          <a:xfrm>
            <a:off x="1063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FAQ</a:t>
            </a:r>
            <a:endParaRPr lang="en-US" altLang="zh-CN" b="1">
              <a:solidFill>
                <a:schemeClr val="tx1"/>
              </a:solidFill>
              <a:latin typeface="Cambria" panose="02040503050406030204" pitchFamily="18" charset="0"/>
            </a:endParaRPr>
          </a:p>
        </p:txBody>
      </p:sp>
      <p:pic>
        <p:nvPicPr>
          <p:cNvPr id="217090"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217091" name="TextBox 6"/>
          <p:cNvSpPr/>
          <p:nvPr/>
        </p:nvSpPr>
        <p:spPr>
          <a:xfrm>
            <a:off x="66675" y="1524000"/>
            <a:ext cx="8964613" cy="3032125"/>
          </a:xfrm>
          <a:prstGeom prst="rect">
            <a:avLst/>
          </a:prstGeom>
          <a:noFill/>
          <a:ln w="12700">
            <a:noFill/>
          </a:ln>
        </p:spPr>
        <p:txBody>
          <a:bodyPr wrap="square" anchor="t" anchorCtr="0"/>
          <a:p>
            <a:pPr marL="457200" lvl="2" indent="-398145" algn="just" eaLnBrk="1" latinLnBrk="0" hangingPunct="1">
              <a:buClr>
                <a:srgbClr val="C00000"/>
              </a:buClr>
              <a:buSzPct val="90000"/>
            </a:pPr>
            <a:r>
              <a:rPr lang="en-US" altLang="zh-CN" sz="1600" b="1">
                <a:latin typeface="Cambria" panose="02040503050406030204" pitchFamily="18" charset="0"/>
              </a:rPr>
              <a:t>Describe Trees with an example.</a:t>
            </a:r>
            <a:endParaRPr lang="en-US" altLang="zh-CN" sz="1600" b="1">
              <a:latin typeface="Cambria" panose="02040503050406030204" pitchFamily="18" charset="0"/>
            </a:endParaRPr>
          </a:p>
          <a:p>
            <a:pPr marL="457200" lvl="2" indent="-398145" algn="just" eaLnBrk="1" latinLnBrk="0" hangingPunct="1">
              <a:spcBef>
                <a:spcPts val="600"/>
              </a:spcBef>
              <a:buClr>
                <a:srgbClr val="C00000"/>
              </a:buClr>
              <a:buSzPct val="90000"/>
            </a:pPr>
            <a:r>
              <a:rPr lang="en-US" altLang="zh-CN" sz="1600">
                <a:latin typeface="Cambria" panose="02040503050406030204" pitchFamily="18" charset="0"/>
              </a:rPr>
              <a:t>Tree is a structure that is similar to linked list. A tree will have two nodes that point to the left part of the tree and the right part of the tree. These two nodes must be of the similar type.</a:t>
            </a:r>
            <a:endParaRPr lang="en-US" altLang="zh-CN" sz="1600">
              <a:latin typeface="Cambria" panose="02040503050406030204" pitchFamily="18" charset="0"/>
            </a:endParaRPr>
          </a:p>
          <a:p>
            <a:pPr marL="457200" lvl="2" indent="-398145" algn="just" eaLnBrk="1" latinLnBrk="0" hangingPunct="1">
              <a:spcBef>
                <a:spcPts val="600"/>
              </a:spcBef>
              <a:buClr>
                <a:srgbClr val="C00000"/>
              </a:buClr>
              <a:buSzPct val="90000"/>
            </a:pPr>
            <a:r>
              <a:rPr lang="en-US" altLang="zh-CN" sz="1600">
                <a:latin typeface="Cambria" panose="02040503050406030204" pitchFamily="18" charset="0"/>
              </a:rPr>
              <a:t>The following code snippet describes the declaration of trees. The advantage of trees is that the data is placed in nodes in sorted order.</a:t>
            </a:r>
            <a:endParaRPr lang="en-US" altLang="zh-CN" sz="1600">
              <a:latin typeface="Cambria" panose="02040503050406030204" pitchFamily="18" charset="0"/>
            </a:endParaRPr>
          </a:p>
          <a:p>
            <a:pPr marL="457200" lvl="2" indent="-398145" algn="just" eaLnBrk="1" latinLnBrk="0" hangingPunct="1">
              <a:spcBef>
                <a:spcPts val="600"/>
              </a:spcBef>
              <a:buClr>
                <a:srgbClr val="C00000"/>
              </a:buClr>
              <a:buSzPct val="90000"/>
            </a:pPr>
            <a:r>
              <a:rPr lang="en-US" altLang="zh-CN" sz="1600">
                <a:latin typeface="Cambria" panose="02040503050406030204" pitchFamily="18" charset="0"/>
              </a:rPr>
              <a:t>struct TreeNode</a:t>
            </a:r>
            <a:endParaRPr lang="en-US" altLang="zh-CN" sz="1600">
              <a:latin typeface="Cambria" panose="02040503050406030204" pitchFamily="18" charset="0"/>
            </a:endParaRPr>
          </a:p>
          <a:p>
            <a:pPr marL="457200" lvl="2" indent="-398145" algn="just" eaLnBrk="1" latinLnBrk="0" hangingPunct="1">
              <a:buClr>
                <a:srgbClr val="C00000"/>
              </a:buClr>
              <a:buSzPct val="90000"/>
            </a:pPr>
            <a:r>
              <a:rPr lang="en-US" altLang="zh-CN" sz="1600">
                <a:latin typeface="Cambria" panose="02040503050406030204" pitchFamily="18" charset="0"/>
              </a:rPr>
              <a:t>{</a:t>
            </a:r>
            <a:endParaRPr lang="en-US" altLang="zh-CN" sz="1600">
              <a:latin typeface="Cambria" panose="02040503050406030204" pitchFamily="18" charset="0"/>
            </a:endParaRPr>
          </a:p>
          <a:p>
            <a:pPr marL="457200" lvl="2" indent="-398145" algn="just" eaLnBrk="1" latinLnBrk="0" hangingPunct="1">
              <a:buClr>
                <a:srgbClr val="C00000"/>
              </a:buClr>
              <a:buSzPct val="90000"/>
            </a:pPr>
            <a:r>
              <a:rPr lang="en-US" altLang="zh-CN" sz="1600">
                <a:latin typeface="Cambria" panose="02040503050406030204" pitchFamily="18" charset="0"/>
              </a:rPr>
              <a:t>    int item; // The data in this node.</a:t>
            </a:r>
            <a:endParaRPr lang="en-US" altLang="zh-CN" sz="1600">
              <a:latin typeface="Cambria" panose="02040503050406030204" pitchFamily="18" charset="0"/>
            </a:endParaRPr>
          </a:p>
          <a:p>
            <a:pPr marL="457200" lvl="2" indent="-398145" algn="just" eaLnBrk="1" latinLnBrk="0" hangingPunct="1">
              <a:buClr>
                <a:srgbClr val="C00000"/>
              </a:buClr>
              <a:buSzPct val="90000"/>
            </a:pPr>
            <a:r>
              <a:rPr lang="en-US" altLang="zh-CN" sz="1600">
                <a:latin typeface="Cambria" panose="02040503050406030204" pitchFamily="18" charset="0"/>
              </a:rPr>
              <a:t>    TreeNode *left; // Pointer to the left subtree.</a:t>
            </a:r>
            <a:endParaRPr lang="en-US" altLang="zh-CN" sz="1600">
              <a:latin typeface="Cambria" panose="02040503050406030204" pitchFamily="18" charset="0"/>
            </a:endParaRPr>
          </a:p>
          <a:p>
            <a:pPr marL="457200" lvl="2" indent="-398145" algn="just" eaLnBrk="1" latinLnBrk="0" hangingPunct="1">
              <a:buClr>
                <a:srgbClr val="C00000"/>
              </a:buClr>
              <a:buSzPct val="90000"/>
            </a:pPr>
            <a:r>
              <a:rPr lang="en-US" altLang="zh-CN" sz="1600">
                <a:latin typeface="Cambria" panose="02040503050406030204" pitchFamily="18" charset="0"/>
              </a:rPr>
              <a:t>    TreeNode *right; // Pointer to the right subtree.</a:t>
            </a:r>
            <a:endParaRPr lang="en-US" altLang="zh-CN" sz="1600">
              <a:latin typeface="Cambria" panose="02040503050406030204" pitchFamily="18" charset="0"/>
            </a:endParaRPr>
          </a:p>
          <a:p>
            <a:pPr marL="457200" lvl="2" indent="-398145" algn="just" eaLnBrk="1" latinLnBrk="0" hangingPunct="1">
              <a:buClr>
                <a:srgbClr val="C00000"/>
              </a:buClr>
              <a:buSzPct val="90000"/>
            </a:pPr>
            <a:r>
              <a:rPr lang="en-US" altLang="zh-CN" sz="1600">
                <a:latin typeface="Cambria" panose="02040503050406030204" pitchFamily="18" charset="0"/>
              </a:rPr>
              <a:t>}</a:t>
            </a:r>
            <a:endParaRPr lang="en-US" altLang="zh-CN" sz="1600">
              <a:latin typeface="Cambria" panose="02040503050406030204" pitchFamily="18" charset="0"/>
            </a:endParaRPr>
          </a:p>
        </p:txBody>
      </p:sp>
      <p:sp>
        <p:nvSpPr>
          <p:cNvPr id="217092" name="TextBox 8"/>
          <p:cNvSpPr/>
          <p:nvPr/>
        </p:nvSpPr>
        <p:spPr>
          <a:xfrm>
            <a:off x="41275" y="4724400"/>
            <a:ext cx="8964613" cy="1816100"/>
          </a:xfrm>
          <a:prstGeom prst="rect">
            <a:avLst/>
          </a:prstGeom>
          <a:noFill/>
          <a:ln w="12700">
            <a:noFill/>
          </a:ln>
        </p:spPr>
        <p:txBody>
          <a:bodyPr wrap="square" anchor="t" anchorCtr="0"/>
          <a:p>
            <a:pPr marL="457200" lvl="2" indent="-398145" algn="just" eaLnBrk="1" latinLnBrk="0" hangingPunct="1">
              <a:buClr>
                <a:srgbClr val="C00000"/>
              </a:buClr>
              <a:buSzPct val="90000"/>
            </a:pPr>
            <a:r>
              <a:rPr lang="en-US" altLang="zh-CN" sz="1600" b="1">
                <a:latin typeface="Cambria" panose="02040503050406030204" pitchFamily="18" charset="0"/>
              </a:rPr>
              <a:t>What is binary tree?</a:t>
            </a:r>
            <a:endParaRPr lang="en-US" altLang="zh-CN" sz="1600" b="1">
              <a:latin typeface="Cambria" panose="02040503050406030204" pitchFamily="18" charset="0"/>
            </a:endParaRPr>
          </a:p>
          <a:p>
            <a:pPr marL="457200" lvl="2" indent="-398145" algn="just" eaLnBrk="1" latinLnBrk="0" hangingPunct="1">
              <a:buClr>
                <a:srgbClr val="C00000"/>
              </a:buClr>
              <a:buSzPct val="90000"/>
            </a:pPr>
            <a:r>
              <a:rPr lang="en-US" altLang="zh-CN" sz="1600">
                <a:latin typeface="Cambria" panose="02040503050406030204" pitchFamily="18" charset="0"/>
              </a:rPr>
              <a:t>A binary tree is a tree structure, in which each node has only two child nodes. The first node is known as root node. The parent has two nodes namely left child and right child.</a:t>
            </a:r>
            <a:endParaRPr lang="en-US" altLang="zh-CN" sz="1600">
              <a:latin typeface="Cambria" panose="02040503050406030204" pitchFamily="18" charset="0"/>
            </a:endParaRPr>
          </a:p>
          <a:p>
            <a:pPr marL="457200" lvl="2" indent="-398145" algn="just" eaLnBrk="1" latinLnBrk="0" hangingPunct="1">
              <a:buClr>
                <a:srgbClr val="C00000"/>
              </a:buClr>
              <a:buSzPct val="90000"/>
            </a:pPr>
            <a:r>
              <a:rPr lang="en-US" altLang="zh-CN" sz="1600">
                <a:latin typeface="Cambria" panose="02040503050406030204" pitchFamily="18" charset="0"/>
              </a:rPr>
              <a:t>Uses of binary tree:</a:t>
            </a:r>
            <a:endParaRPr lang="en-US" altLang="zh-CN" sz="1600">
              <a:latin typeface="Cambria" panose="02040503050406030204" pitchFamily="18" charset="0"/>
            </a:endParaRPr>
          </a:p>
          <a:p>
            <a:pPr marL="457200" lvl="2" indent="-398145" eaLnBrk="1" latinLnBrk="0" hangingPunct="1">
              <a:buClr>
                <a:srgbClr val="C00000"/>
              </a:buClr>
              <a:buSzPct val="80000"/>
              <a:buFont typeface="Wingdings" panose="05000000000000000000" pitchFamily="2" charset="2"/>
              <a:buChar char="q"/>
            </a:pPr>
            <a:r>
              <a:rPr lang="en-US" altLang="zh-CN" sz="1600">
                <a:latin typeface="Cambria" panose="02040503050406030204" pitchFamily="18" charset="0"/>
              </a:rPr>
              <a:t>To create sorting routine.</a:t>
            </a:r>
            <a:endParaRPr lang="en-US" altLang="zh-CN" sz="1600">
              <a:latin typeface="Cambria" panose="02040503050406030204" pitchFamily="18" charset="0"/>
            </a:endParaRPr>
          </a:p>
          <a:p>
            <a:pPr marL="457200" lvl="2" indent="-398145" eaLnBrk="1" latinLnBrk="0" hangingPunct="1">
              <a:buClr>
                <a:srgbClr val="C00000"/>
              </a:buClr>
              <a:buSzPct val="80000"/>
              <a:buFont typeface="Wingdings" panose="05000000000000000000" pitchFamily="2" charset="2"/>
              <a:buChar char="q"/>
            </a:pPr>
            <a:r>
              <a:rPr lang="en-US" altLang="zh-CN" sz="1600">
                <a:latin typeface="Cambria" panose="02040503050406030204" pitchFamily="18" charset="0"/>
              </a:rPr>
              <a:t>Persisting data items for the purpose of fast lookup later.</a:t>
            </a:r>
            <a:endParaRPr lang="en-US" altLang="zh-CN" sz="1600">
              <a:latin typeface="Cambria" panose="02040503050406030204" pitchFamily="18" charset="0"/>
            </a:endParaRPr>
          </a:p>
          <a:p>
            <a:pPr marL="457200" lvl="2" indent="-398145" eaLnBrk="1" latinLnBrk="0" hangingPunct="1">
              <a:buClr>
                <a:srgbClr val="C00000"/>
              </a:buClr>
              <a:buSzPct val="80000"/>
              <a:buFont typeface="Wingdings" panose="05000000000000000000" pitchFamily="2" charset="2"/>
              <a:buChar char="q"/>
            </a:pPr>
            <a:r>
              <a:rPr lang="en-US" altLang="zh-CN" sz="1600">
                <a:latin typeface="Cambria" panose="02040503050406030204" pitchFamily="18" charset="0"/>
              </a:rPr>
              <a:t>For inserting a new item faster</a:t>
            </a:r>
            <a:endParaRPr lang="en-US" altLang="zh-CN" sz="1600">
              <a:latin typeface="Cambria" panose="02040503050406030204" pitchFamily="18"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7" name="Title 1"/>
          <p:cNvSpPr>
            <a:spLocks noGrp="1"/>
          </p:cNvSpPr>
          <p:nvPr>
            <p:ph type="title"/>
          </p:nvPr>
        </p:nvSpPr>
        <p:spPr>
          <a:xfrm>
            <a:off x="1063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FAQ cont…</a:t>
            </a:r>
            <a:endParaRPr lang="en-US" altLang="zh-CN" b="1">
              <a:solidFill>
                <a:schemeClr val="tx1"/>
              </a:solidFill>
              <a:latin typeface="Cambria" panose="02040503050406030204" pitchFamily="18" charset="0"/>
            </a:endParaRPr>
          </a:p>
        </p:txBody>
      </p:sp>
      <p:pic>
        <p:nvPicPr>
          <p:cNvPr id="219138"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219139" name="TextBox 6"/>
          <p:cNvSpPr/>
          <p:nvPr/>
        </p:nvSpPr>
        <p:spPr>
          <a:xfrm>
            <a:off x="66675" y="1524000"/>
            <a:ext cx="8964613" cy="2586038"/>
          </a:xfrm>
          <a:prstGeom prst="rect">
            <a:avLst/>
          </a:prstGeom>
          <a:noFill/>
          <a:ln w="12700">
            <a:noFill/>
          </a:ln>
        </p:spPr>
        <p:txBody>
          <a:bodyPr wrap="square" anchor="t" anchorCtr="0"/>
          <a:p>
            <a:pPr marL="457200" lvl="2" indent="-398145" algn="just" eaLnBrk="1" latinLnBrk="0" hangingPunct="1">
              <a:buClr>
                <a:srgbClr val="C00000"/>
              </a:buClr>
              <a:buSzPct val="90000"/>
              <a:buNone/>
            </a:pPr>
            <a:r>
              <a:rPr lang="en-US" altLang="zh-CN" b="1">
                <a:latin typeface="Cambria" panose="02040503050406030204" pitchFamily="18" charset="0"/>
              </a:rPr>
              <a:t>What is a B tree?</a:t>
            </a:r>
            <a:endParaRPr lang="en-US" altLang="zh-CN" b="1">
              <a:latin typeface="Cambria" panose="02040503050406030204" pitchFamily="18" charset="0"/>
            </a:endParaRPr>
          </a:p>
          <a:p>
            <a:pPr marL="457200" lvl="2" indent="-398145" algn="just" eaLnBrk="1" latinLnBrk="0" hangingPunct="1">
              <a:buClr>
                <a:srgbClr val="C00000"/>
              </a:buClr>
              <a:buSzPct val="90000"/>
              <a:buNone/>
            </a:pPr>
            <a:r>
              <a:rPr lang="en-US" altLang="zh-CN">
                <a:latin typeface="Cambria" panose="02040503050406030204" pitchFamily="18" charset="0"/>
              </a:rPr>
              <a:t>A B-tree of order m (the maximum number of children for each node) is a tree which satisfies the following properties :</a:t>
            </a:r>
            <a:endParaRPr lang="en-US" altLang="zh-CN">
              <a:latin typeface="Cambria" panose="02040503050406030204" pitchFamily="18" charset="0"/>
            </a:endParaRPr>
          </a:p>
          <a:p>
            <a:pPr marL="457200" lvl="2" indent="-398145" algn="just" eaLnBrk="1" latinLnBrk="0" hangingPunct="1">
              <a:buClr>
                <a:srgbClr val="C00000"/>
              </a:buClr>
              <a:buSzPct val="90000"/>
              <a:buNone/>
            </a:pPr>
            <a:endParaRPr lang="en-US" altLang="zh-CN">
              <a:latin typeface="Cambria" panose="02040503050406030204" pitchFamily="18" charset="0"/>
            </a:endParaRPr>
          </a:p>
          <a:p>
            <a:pPr marL="457200" lvl="2" indent="-398145" algn="just" eaLnBrk="1" latinLnBrk="0" hangingPunct="1">
              <a:buClr>
                <a:srgbClr val="C00000"/>
              </a:buClr>
              <a:buSzPct val="90000"/>
              <a:buFont typeface="Tw Cen MT" panose="020B0602020104020603"/>
              <a:buChar char="•"/>
            </a:pPr>
            <a:r>
              <a:rPr lang="en-US" altLang="zh-CN">
                <a:latin typeface="Cambria" panose="02040503050406030204" pitchFamily="18" charset="0"/>
              </a:rPr>
              <a:t>Every node has &lt;= m children.</a:t>
            </a:r>
            <a:endParaRPr lang="en-US" altLang="zh-CN">
              <a:latin typeface="Cambria" panose="02040503050406030204" pitchFamily="18" charset="0"/>
            </a:endParaRPr>
          </a:p>
          <a:p>
            <a:pPr marL="457200" lvl="2" indent="-398145" algn="just" eaLnBrk="1" latinLnBrk="0" hangingPunct="1">
              <a:buClr>
                <a:srgbClr val="C00000"/>
              </a:buClr>
              <a:buSzPct val="90000"/>
              <a:buFont typeface="Tw Cen MT" panose="020B0602020104020603"/>
              <a:buChar char="•"/>
            </a:pPr>
            <a:r>
              <a:rPr lang="en-US" altLang="zh-CN">
                <a:latin typeface="Cambria" panose="02040503050406030204" pitchFamily="18" charset="0"/>
              </a:rPr>
              <a:t>Every node (except root and leaves) has &gt;= m/2 children.</a:t>
            </a:r>
            <a:endParaRPr lang="en-US" altLang="zh-CN">
              <a:latin typeface="Cambria" panose="02040503050406030204" pitchFamily="18" charset="0"/>
            </a:endParaRPr>
          </a:p>
          <a:p>
            <a:pPr marL="457200" lvl="2" indent="-398145" algn="just" eaLnBrk="1" latinLnBrk="0" hangingPunct="1">
              <a:buClr>
                <a:srgbClr val="C00000"/>
              </a:buClr>
              <a:buSzPct val="90000"/>
              <a:buFont typeface="Tw Cen MT" panose="020B0602020104020603"/>
              <a:buChar char="•"/>
            </a:pPr>
            <a:r>
              <a:rPr lang="en-US" altLang="zh-CN">
                <a:latin typeface="Cambria" panose="02040503050406030204" pitchFamily="18" charset="0"/>
              </a:rPr>
              <a:t>The root has at least 2 children.</a:t>
            </a:r>
            <a:endParaRPr lang="en-US" altLang="zh-CN">
              <a:latin typeface="Cambria" panose="02040503050406030204" pitchFamily="18" charset="0"/>
            </a:endParaRPr>
          </a:p>
          <a:p>
            <a:pPr marL="457200" lvl="2" indent="-398145" algn="just" eaLnBrk="1" latinLnBrk="0" hangingPunct="1">
              <a:buClr>
                <a:srgbClr val="C00000"/>
              </a:buClr>
              <a:buSzPct val="90000"/>
              <a:buFont typeface="Tw Cen MT" panose="020B0602020104020603"/>
              <a:buChar char="•"/>
            </a:pPr>
            <a:r>
              <a:rPr lang="en-US" altLang="zh-CN">
                <a:latin typeface="Cambria" panose="02040503050406030204" pitchFamily="18" charset="0"/>
              </a:rPr>
              <a:t>All leaves appear in the same level, and carry no information.</a:t>
            </a:r>
            <a:endParaRPr lang="en-US" altLang="zh-CN">
              <a:latin typeface="Cambria" panose="02040503050406030204" pitchFamily="18" charset="0"/>
            </a:endParaRPr>
          </a:p>
          <a:p>
            <a:pPr marL="457200" lvl="2" indent="-398145" algn="just" eaLnBrk="1" latinLnBrk="0" hangingPunct="1">
              <a:buClr>
                <a:srgbClr val="C00000"/>
              </a:buClr>
              <a:buSzPct val="90000"/>
              <a:buFont typeface="Tw Cen MT" panose="020B0602020104020603"/>
              <a:buAutoNum type="arabicPeriod"/>
            </a:pPr>
            <a:r>
              <a:rPr lang="en-US" altLang="zh-CN">
                <a:latin typeface="Cambria" panose="02040503050406030204" pitchFamily="18" charset="0"/>
              </a:rPr>
              <a:t>A non-leaf node with k children contains k – 1 keys</a:t>
            </a:r>
            <a:endParaRPr lang="en-US" altLang="zh-CN">
              <a:latin typeface="Cambria" panose="02040503050406030204" pitchFamily="18" charset="0"/>
            </a:endParaRPr>
          </a:p>
        </p:txBody>
      </p:sp>
      <p:sp>
        <p:nvSpPr>
          <p:cNvPr id="219140" name="TextBox 8"/>
          <p:cNvSpPr/>
          <p:nvPr/>
        </p:nvSpPr>
        <p:spPr>
          <a:xfrm>
            <a:off x="63500" y="4248150"/>
            <a:ext cx="8964613" cy="2185988"/>
          </a:xfrm>
          <a:prstGeom prst="rect">
            <a:avLst/>
          </a:prstGeom>
          <a:noFill/>
          <a:ln w="12700">
            <a:noFill/>
          </a:ln>
        </p:spPr>
        <p:txBody>
          <a:bodyPr wrap="square" anchor="t" anchorCtr="0"/>
          <a:p>
            <a:pPr marL="457200" lvl="2" indent="-398145" algn="just" eaLnBrk="1" latinLnBrk="0" hangingPunct="1">
              <a:buClr>
                <a:srgbClr val="C00000"/>
              </a:buClr>
              <a:buSzPct val="90000"/>
            </a:pPr>
            <a:r>
              <a:rPr lang="en-US" altLang="zh-CN" b="1">
                <a:latin typeface="Cambria" panose="02040503050406030204" pitchFamily="18" charset="0"/>
              </a:rPr>
              <a:t>What are threaded binary trees?</a:t>
            </a:r>
            <a:endParaRPr lang="en-US" altLang="zh-CN" b="1">
              <a:latin typeface="Cambria" panose="02040503050406030204" pitchFamily="18" charset="0"/>
            </a:endParaRPr>
          </a:p>
          <a:p>
            <a:pPr marL="457200" lvl="2" indent="-398145" algn="just" eaLnBrk="1" latinLnBrk="0" hangingPunct="1">
              <a:buClr>
                <a:srgbClr val="C00000"/>
              </a:buClr>
              <a:buSzPct val="90000"/>
            </a:pPr>
            <a:r>
              <a:rPr lang="en-US" altLang="zh-CN">
                <a:latin typeface="Cambria" panose="02040503050406030204" pitchFamily="18" charset="0"/>
              </a:rPr>
              <a:t>In a threaded binary tree, if a node 'A' has a right child 'B' then B's left pointer must be either a child, or a thread back to A.</a:t>
            </a:r>
            <a:endParaRPr lang="en-US" altLang="zh-CN">
              <a:latin typeface="Cambria" panose="02040503050406030204" pitchFamily="18" charset="0"/>
            </a:endParaRPr>
          </a:p>
          <a:p>
            <a:pPr marL="457200" lvl="2" indent="-398145" algn="just" eaLnBrk="1" latinLnBrk="0" hangingPunct="1">
              <a:spcBef>
                <a:spcPts val="600"/>
              </a:spcBef>
              <a:buClr>
                <a:srgbClr val="C00000"/>
              </a:buClr>
              <a:buSzPct val="90000"/>
            </a:pPr>
            <a:r>
              <a:rPr lang="en-US" altLang="zh-CN">
                <a:latin typeface="Cambria" panose="02040503050406030204" pitchFamily="18" charset="0"/>
              </a:rPr>
              <a:t>In the case of a left child, that left child must also have a left child or a thread back to A, and so we can follow B's left children until we find a thread, pointing back to A.</a:t>
            </a:r>
            <a:endParaRPr lang="en-US" altLang="zh-CN">
              <a:latin typeface="Cambria" panose="02040503050406030204" pitchFamily="18" charset="0"/>
            </a:endParaRPr>
          </a:p>
          <a:p>
            <a:pPr marL="457200" lvl="2" indent="-398145" algn="just" eaLnBrk="1" latinLnBrk="0" hangingPunct="1">
              <a:spcBef>
                <a:spcPts val="600"/>
              </a:spcBef>
              <a:buClr>
                <a:srgbClr val="C00000"/>
              </a:buClr>
              <a:buSzPct val="90000"/>
            </a:pPr>
            <a:r>
              <a:rPr lang="en-US" altLang="zh-CN">
                <a:latin typeface="Cambria" panose="02040503050406030204" pitchFamily="18" charset="0"/>
              </a:rPr>
              <a:t>This data structure is useful when stack memory is less and using this tree the treversal around the tree becomes faster.</a:t>
            </a:r>
            <a:endParaRPr lang="en-US" altLang="zh-CN">
              <a:latin typeface="Cambria" panose="02040503050406030204" pitchFamily="18"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5" name="Title 1"/>
          <p:cNvSpPr>
            <a:spLocks noGrp="1"/>
          </p:cNvSpPr>
          <p:nvPr>
            <p:ph type="title"/>
          </p:nvPr>
        </p:nvSpPr>
        <p:spPr>
          <a:xfrm>
            <a:off x="106363" y="228600"/>
            <a:ext cx="8153400" cy="990600"/>
          </a:xfrm>
        </p:spPr>
        <p:txBody>
          <a:bodyPr wrap="square" lIns="91273" tIns="45636" rIns="91273" bIns="45636" anchor="ctr" anchorCtr="0"/>
          <a:p>
            <a:r>
              <a:rPr lang="en-US" altLang="zh-CN" sz="4000" b="1">
                <a:solidFill>
                  <a:schemeClr val="tx1"/>
                </a:solidFill>
                <a:latin typeface="Cambria" panose="02040503050406030204" pitchFamily="18" charset="0"/>
              </a:rPr>
              <a:t>FAQ</a:t>
            </a:r>
            <a:endParaRPr lang="en-US" altLang="zh-CN" b="1">
              <a:solidFill>
                <a:schemeClr val="tx1"/>
              </a:solidFill>
              <a:latin typeface="Cambria" panose="02040503050406030204" pitchFamily="18" charset="0"/>
            </a:endParaRPr>
          </a:p>
        </p:txBody>
      </p:sp>
      <p:pic>
        <p:nvPicPr>
          <p:cNvPr id="22118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sp>
        <p:nvSpPr>
          <p:cNvPr id="221187" name="TextBox 6"/>
          <p:cNvSpPr/>
          <p:nvPr/>
        </p:nvSpPr>
        <p:spPr>
          <a:xfrm>
            <a:off x="66675" y="1524000"/>
            <a:ext cx="8964613" cy="2695575"/>
          </a:xfrm>
          <a:prstGeom prst="rect">
            <a:avLst/>
          </a:prstGeom>
          <a:noFill/>
          <a:ln w="12700">
            <a:noFill/>
          </a:ln>
        </p:spPr>
        <p:txBody>
          <a:bodyPr wrap="square" anchor="t" anchorCtr="0"/>
          <a:p>
            <a:pPr marL="457200" lvl="2" indent="-398145" algn="just" eaLnBrk="1" latinLnBrk="0" hangingPunct="1">
              <a:buClr>
                <a:srgbClr val="C00000"/>
              </a:buClr>
              <a:buSzPct val="90000"/>
            </a:pPr>
            <a:r>
              <a:rPr lang="en-US" altLang="zh-CN" b="1">
                <a:latin typeface="Cambria" panose="02040503050406030204" pitchFamily="18" charset="0"/>
              </a:rPr>
              <a:t>What are Infix, prefix, Postfix notations?</a:t>
            </a:r>
            <a:endParaRPr lang="en-US" altLang="zh-CN" b="1">
              <a:latin typeface="Cambria" panose="02040503050406030204" pitchFamily="18" charset="0"/>
            </a:endParaRPr>
          </a:p>
          <a:p>
            <a:pPr marL="457200" lvl="2" indent="-398145" eaLnBrk="1" latinLnBrk="0" hangingPunct="1">
              <a:lnSpc>
                <a:spcPct val="120000"/>
              </a:lnSpc>
              <a:buClr>
                <a:srgbClr val="C00000"/>
              </a:buClr>
              <a:buSzPct val="80000"/>
              <a:buFont typeface="Wingdings" panose="05000000000000000000" pitchFamily="2" charset="2"/>
              <a:buChar char="q"/>
            </a:pPr>
            <a:r>
              <a:rPr lang="en-US" altLang="zh-CN" b="1">
                <a:latin typeface="Cambria" panose="02040503050406030204" pitchFamily="18" charset="0"/>
              </a:rPr>
              <a:t>Infix notation</a:t>
            </a:r>
            <a:r>
              <a:rPr lang="en-US" altLang="zh-CN">
                <a:latin typeface="Cambria" panose="02040503050406030204" pitchFamily="18" charset="0"/>
              </a:rPr>
              <a:t>: X + Y – Operators are written in-between their operands. This is the usual way we write expressions. An expression such as A * ( B + C ) / D</a:t>
            </a:r>
            <a:endParaRPr lang="en-US" altLang="zh-CN">
              <a:latin typeface="Cambria" panose="02040503050406030204" pitchFamily="18" charset="0"/>
            </a:endParaRPr>
          </a:p>
          <a:p>
            <a:pPr marL="457200" lvl="2" indent="-398145" eaLnBrk="1" latinLnBrk="0" hangingPunct="1">
              <a:lnSpc>
                <a:spcPct val="120000"/>
              </a:lnSpc>
              <a:buClr>
                <a:srgbClr val="C00000"/>
              </a:buClr>
              <a:buSzPct val="80000"/>
              <a:buFont typeface="Wingdings" panose="05000000000000000000" pitchFamily="2" charset="2"/>
              <a:buChar char="q"/>
            </a:pPr>
            <a:r>
              <a:rPr lang="en-US" altLang="zh-CN" b="1">
                <a:latin typeface="Cambria" panose="02040503050406030204" pitchFamily="18" charset="0"/>
              </a:rPr>
              <a:t>Postfix notation </a:t>
            </a:r>
            <a:r>
              <a:rPr lang="en-US" altLang="zh-CN">
                <a:latin typeface="Cambria" panose="02040503050406030204" pitchFamily="18" charset="0"/>
              </a:rPr>
              <a:t>(also known as “Reverse Polish notation”): X Y + Operators are written after their operands. The infix expression given above is equivalent to A B C + * D/</a:t>
            </a:r>
            <a:endParaRPr lang="en-US" altLang="zh-CN">
              <a:latin typeface="Cambria" panose="02040503050406030204" pitchFamily="18" charset="0"/>
            </a:endParaRPr>
          </a:p>
          <a:p>
            <a:pPr marL="457200" lvl="2" indent="-398145" eaLnBrk="1" latinLnBrk="0" hangingPunct="1">
              <a:lnSpc>
                <a:spcPct val="120000"/>
              </a:lnSpc>
              <a:buClr>
                <a:srgbClr val="C00000"/>
              </a:buClr>
              <a:buSzPct val="80000"/>
              <a:buFont typeface="Wingdings" panose="05000000000000000000" pitchFamily="2" charset="2"/>
              <a:buChar char="q"/>
            </a:pPr>
            <a:r>
              <a:rPr lang="en-US" altLang="zh-CN" b="1">
                <a:latin typeface="Cambria" panose="02040503050406030204" pitchFamily="18" charset="0"/>
              </a:rPr>
              <a:t>Prefix notation </a:t>
            </a:r>
            <a:r>
              <a:rPr lang="en-US" altLang="zh-CN">
                <a:latin typeface="Cambria" panose="02040503050406030204" pitchFamily="18" charset="0"/>
              </a:rPr>
              <a:t>(also known as “Polish notation”): + X Y Operators are written before their operands. The expressions given above are equivalent to / * A + B C D</a:t>
            </a:r>
            <a:endParaRPr lang="en-US" altLang="zh-CN">
              <a:latin typeface="Cambria" panose="02040503050406030204" pitchFamily="18" charset="0"/>
            </a:endParaRPr>
          </a:p>
        </p:txBody>
      </p:sp>
      <p:sp>
        <p:nvSpPr>
          <p:cNvPr id="221188" name="TextBox 8"/>
          <p:cNvSpPr/>
          <p:nvPr/>
        </p:nvSpPr>
        <p:spPr>
          <a:xfrm>
            <a:off x="63500" y="4248150"/>
            <a:ext cx="8964613" cy="1200150"/>
          </a:xfrm>
          <a:prstGeom prst="rect">
            <a:avLst/>
          </a:prstGeom>
          <a:noFill/>
          <a:ln w="12700">
            <a:noFill/>
          </a:ln>
        </p:spPr>
        <p:txBody>
          <a:bodyPr wrap="square" anchor="t" anchorCtr="0"/>
          <a:p>
            <a:pPr marL="457200" lvl="2" indent="-398145" algn="just" eaLnBrk="1" latinLnBrk="0" hangingPunct="1">
              <a:buClr>
                <a:srgbClr val="C00000"/>
              </a:buClr>
              <a:buSzPct val="90000"/>
            </a:pPr>
            <a:r>
              <a:rPr lang="en-US" altLang="zh-CN" b="1">
                <a:latin typeface="Cambria" panose="02040503050406030204" pitchFamily="18" charset="0"/>
              </a:rPr>
              <a:t>What is a B+ tree?</a:t>
            </a:r>
            <a:endParaRPr lang="en-US" altLang="zh-CN" b="1">
              <a:latin typeface="Cambria" panose="02040503050406030204" pitchFamily="18" charset="0"/>
            </a:endParaRPr>
          </a:p>
          <a:p>
            <a:pPr marL="457200" lvl="2" indent="-398145" algn="just" eaLnBrk="1" latinLnBrk="0" hangingPunct="1">
              <a:buClr>
                <a:srgbClr val="C00000"/>
              </a:buClr>
              <a:buSzPct val="90000"/>
            </a:pPr>
            <a:r>
              <a:rPr lang="en-US" altLang="zh-CN">
                <a:latin typeface="Cambria" panose="02040503050406030204" pitchFamily="18" charset="0"/>
              </a:rPr>
              <a:t>It is a dynamic, multilevel index, with maximum and minimum bounds on the number of keys in each index segment. all records are stored at the lowest level of the tree; only keys are stored in interior blocks.</a:t>
            </a:r>
            <a:endParaRPr lang="en-US" altLang="zh-CN">
              <a:latin typeface="Cambria" panose="020405030504060302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Title 1"/>
          <p:cNvSpPr>
            <a:spLocks noGrp="1"/>
          </p:cNvSpPr>
          <p:nvPr>
            <p:ph type="title"/>
          </p:nvPr>
        </p:nvSpPr>
        <p:spPr>
          <a:xfrm>
            <a:off x="76200" y="304800"/>
            <a:ext cx="8153400" cy="990600"/>
          </a:xfrm>
        </p:spPr>
        <p:txBody>
          <a:bodyPr wrap="square" lIns="91273" tIns="45636" rIns="91273" bIns="45636" anchor="ctr" anchorCtr="0"/>
          <a:p>
            <a:r>
              <a:rPr lang="en-US" altLang="zh-CN" b="1">
                <a:solidFill>
                  <a:schemeClr val="tx1"/>
                </a:solidFill>
                <a:latin typeface="Cambria" panose="02040503050406030204" pitchFamily="18" charset="0"/>
              </a:rPr>
              <a:t>Class Work</a:t>
            </a:r>
            <a:endParaRPr lang="en-US" altLang="zh-CN" b="1">
              <a:solidFill>
                <a:schemeClr val="tx1"/>
              </a:solidFill>
              <a:latin typeface="Cambria" panose="02040503050406030204" pitchFamily="18" charset="0"/>
            </a:endParaRPr>
          </a:p>
        </p:txBody>
      </p:sp>
      <p:pic>
        <p:nvPicPr>
          <p:cNvPr id="41986" name="Picture 2" descr="http://www.entranceforms.com/libs/img/logos/kiit0712.logo.jpg"/>
          <p:cNvPicPr>
            <a:picLocks noChangeAspect="1"/>
          </p:cNvPicPr>
          <p:nvPr/>
        </p:nvPicPr>
        <p:blipFill>
          <a:blip r:embed="rId1"/>
          <a:srcRect l="7584" b="3870"/>
          <a:stretch>
            <a:fillRect/>
          </a:stretch>
        </p:blipFill>
        <p:spPr>
          <a:xfrm>
            <a:off x="8153400" y="533400"/>
            <a:ext cx="928688" cy="685800"/>
          </a:xfrm>
          <a:prstGeom prst="rect">
            <a:avLst/>
          </a:prstGeom>
          <a:noFill/>
          <a:ln w="9525">
            <a:noFill/>
          </a:ln>
        </p:spPr>
      </p:pic>
      <p:grpSp>
        <p:nvGrpSpPr>
          <p:cNvPr id="41987" name="Group 11"/>
          <p:cNvGrpSpPr/>
          <p:nvPr/>
        </p:nvGrpSpPr>
        <p:grpSpPr>
          <a:xfrm>
            <a:off x="388938" y="1760538"/>
            <a:ext cx="2819400" cy="4343400"/>
            <a:chOff x="288" y="1392"/>
            <a:chExt cx="1776" cy="2736"/>
          </a:xfrm>
        </p:grpSpPr>
        <p:sp>
          <p:nvSpPr>
            <p:cNvPr id="41988" name="Rectangle 12"/>
            <p:cNvSpPr/>
            <p:nvPr/>
          </p:nvSpPr>
          <p:spPr>
            <a:xfrm>
              <a:off x="1344" y="1392"/>
              <a:ext cx="2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spcBef>
                  <a:spcPct val="50000"/>
                </a:spcBef>
              </a:pPr>
              <a:r>
                <a:rPr lang="en-US" altLang="zh-CN">
                  <a:latin typeface="Cambria" panose="02040503050406030204" pitchFamily="18" charset="0"/>
                </a:rPr>
                <a:t>A</a:t>
              </a:r>
              <a:endParaRPr lang="en-US" altLang="zh-CN">
                <a:latin typeface="Cambria" panose="02040503050406030204" pitchFamily="18" charset="0"/>
              </a:endParaRPr>
            </a:p>
          </p:txBody>
        </p:sp>
        <p:sp>
          <p:nvSpPr>
            <p:cNvPr id="41989" name="Rectangle 13"/>
            <p:cNvSpPr/>
            <p:nvPr/>
          </p:nvSpPr>
          <p:spPr>
            <a:xfrm>
              <a:off x="912" y="1920"/>
              <a:ext cx="240" cy="288"/>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spcBef>
                  <a:spcPct val="50000"/>
                </a:spcBef>
              </a:pPr>
              <a:r>
                <a:rPr lang="en-US" altLang="zh-CN">
                  <a:latin typeface="Cambria" panose="02040503050406030204" pitchFamily="18" charset="0"/>
                </a:rPr>
                <a:t>B</a:t>
              </a:r>
              <a:endParaRPr lang="en-US" altLang="zh-CN">
                <a:latin typeface="Cambria" panose="02040503050406030204" pitchFamily="18" charset="0"/>
              </a:endParaRPr>
            </a:p>
          </p:txBody>
        </p:sp>
        <p:sp>
          <p:nvSpPr>
            <p:cNvPr id="41990" name="Rectangle 14"/>
            <p:cNvSpPr/>
            <p:nvPr/>
          </p:nvSpPr>
          <p:spPr>
            <a:xfrm>
              <a:off x="1824" y="1920"/>
              <a:ext cx="2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spcBef>
                  <a:spcPct val="50000"/>
                </a:spcBef>
              </a:pPr>
              <a:r>
                <a:rPr lang="en-US" altLang="zh-CN">
                  <a:latin typeface="Cambria" panose="02040503050406030204" pitchFamily="18" charset="0"/>
                </a:rPr>
                <a:t>C</a:t>
              </a:r>
              <a:endParaRPr lang="en-US" altLang="zh-CN">
                <a:latin typeface="Cambria" panose="02040503050406030204" pitchFamily="18" charset="0"/>
              </a:endParaRPr>
            </a:p>
          </p:txBody>
        </p:sp>
        <p:sp>
          <p:nvSpPr>
            <p:cNvPr id="41991" name="Rectangle 15"/>
            <p:cNvSpPr/>
            <p:nvPr/>
          </p:nvSpPr>
          <p:spPr>
            <a:xfrm>
              <a:off x="288" y="2592"/>
              <a:ext cx="2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spcBef>
                  <a:spcPct val="50000"/>
                </a:spcBef>
              </a:pPr>
              <a:r>
                <a:rPr lang="en-US" altLang="zh-CN">
                  <a:latin typeface="Cambria" panose="02040503050406030204" pitchFamily="18" charset="0"/>
                </a:rPr>
                <a:t>D</a:t>
              </a:r>
              <a:endParaRPr lang="en-US" altLang="zh-CN">
                <a:latin typeface="Cambria" panose="02040503050406030204" pitchFamily="18" charset="0"/>
              </a:endParaRPr>
            </a:p>
          </p:txBody>
        </p:sp>
        <p:sp>
          <p:nvSpPr>
            <p:cNvPr id="41992" name="Rectangle 16"/>
            <p:cNvSpPr/>
            <p:nvPr/>
          </p:nvSpPr>
          <p:spPr>
            <a:xfrm>
              <a:off x="912" y="3360"/>
              <a:ext cx="2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spcBef>
                  <a:spcPct val="50000"/>
                </a:spcBef>
              </a:pPr>
              <a:r>
                <a:rPr lang="en-US" altLang="zh-CN">
                  <a:latin typeface="Cambria" panose="02040503050406030204" pitchFamily="18" charset="0"/>
                </a:rPr>
                <a:t>G</a:t>
              </a:r>
              <a:endParaRPr lang="en-US" altLang="zh-CN">
                <a:latin typeface="Cambria" panose="02040503050406030204" pitchFamily="18" charset="0"/>
              </a:endParaRPr>
            </a:p>
          </p:txBody>
        </p:sp>
        <p:sp>
          <p:nvSpPr>
            <p:cNvPr id="41993" name="Rectangle 17"/>
            <p:cNvSpPr/>
            <p:nvPr/>
          </p:nvSpPr>
          <p:spPr>
            <a:xfrm>
              <a:off x="912" y="2592"/>
              <a:ext cx="2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spcBef>
                  <a:spcPct val="50000"/>
                </a:spcBef>
              </a:pPr>
              <a:r>
                <a:rPr lang="en-US" altLang="zh-CN">
                  <a:latin typeface="Cambria" panose="02040503050406030204" pitchFamily="18" charset="0"/>
                </a:rPr>
                <a:t>E</a:t>
              </a:r>
              <a:endParaRPr lang="en-US" altLang="zh-CN">
                <a:latin typeface="Cambria" panose="02040503050406030204" pitchFamily="18" charset="0"/>
              </a:endParaRPr>
            </a:p>
          </p:txBody>
        </p:sp>
        <p:sp>
          <p:nvSpPr>
            <p:cNvPr id="41994" name="Rectangle 18"/>
            <p:cNvSpPr/>
            <p:nvPr/>
          </p:nvSpPr>
          <p:spPr>
            <a:xfrm>
              <a:off x="1584" y="2592"/>
              <a:ext cx="2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spcBef>
                  <a:spcPct val="50000"/>
                </a:spcBef>
              </a:pPr>
              <a:r>
                <a:rPr lang="en-US" altLang="zh-CN">
                  <a:latin typeface="Cambria" panose="02040503050406030204" pitchFamily="18" charset="0"/>
                </a:rPr>
                <a:t>F</a:t>
              </a:r>
              <a:endParaRPr lang="en-US" altLang="zh-CN">
                <a:latin typeface="Cambria" panose="02040503050406030204" pitchFamily="18" charset="0"/>
              </a:endParaRPr>
            </a:p>
          </p:txBody>
        </p:sp>
        <p:sp>
          <p:nvSpPr>
            <p:cNvPr id="41995" name="Line 19"/>
            <p:cNvSpPr/>
            <p:nvPr/>
          </p:nvSpPr>
          <p:spPr>
            <a:xfrm>
              <a:off x="1584" y="1633"/>
              <a:ext cx="288" cy="288"/>
            </a:xfrm>
            <a:prstGeom prst="line">
              <a:avLst/>
            </a:prstGeom>
            <a:ln w="9525" cap="flat" cmpd="sng">
              <a:solidFill>
                <a:schemeClr val="tx1"/>
              </a:solidFill>
              <a:prstDash val="solid"/>
              <a:round/>
              <a:headEnd type="none" w="med" len="med"/>
              <a:tailEnd type="none" w="med" len="med"/>
            </a:ln>
          </p:spPr>
          <p:txBody>
            <a:bodyPr wrap="none" anchor="ctr" anchorCtr="0"/>
            <a:p>
              <a:endParaRPr lang="en-US" altLang="zh-CN">
                <a:latin typeface="Cambria" panose="02040503050406030204" pitchFamily="18" charset="0"/>
              </a:endParaRPr>
            </a:p>
          </p:txBody>
        </p:sp>
        <p:sp>
          <p:nvSpPr>
            <p:cNvPr id="41996" name="Line 20"/>
            <p:cNvSpPr/>
            <p:nvPr/>
          </p:nvSpPr>
          <p:spPr>
            <a:xfrm flipH="1">
              <a:off x="1056" y="1632"/>
              <a:ext cx="288" cy="288"/>
            </a:xfrm>
            <a:prstGeom prst="line">
              <a:avLst/>
            </a:prstGeom>
            <a:ln w="9525" cap="flat" cmpd="sng">
              <a:solidFill>
                <a:schemeClr val="tx1"/>
              </a:solidFill>
              <a:prstDash val="solid"/>
              <a:round/>
              <a:headEnd type="none" w="med" len="med"/>
              <a:tailEnd type="none" w="med" len="med"/>
            </a:ln>
          </p:spPr>
          <p:txBody>
            <a:bodyPr wrap="none" anchor="ctr" anchorCtr="0"/>
            <a:p>
              <a:endParaRPr lang="en-US" altLang="zh-CN">
                <a:latin typeface="Cambria" panose="02040503050406030204" pitchFamily="18" charset="0"/>
              </a:endParaRPr>
            </a:p>
          </p:txBody>
        </p:sp>
        <p:sp>
          <p:nvSpPr>
            <p:cNvPr id="41997" name="Line 21"/>
            <p:cNvSpPr/>
            <p:nvPr/>
          </p:nvSpPr>
          <p:spPr>
            <a:xfrm>
              <a:off x="1008" y="2208"/>
              <a:ext cx="0" cy="384"/>
            </a:xfrm>
            <a:prstGeom prst="line">
              <a:avLst/>
            </a:prstGeom>
            <a:ln w="9525" cap="flat" cmpd="sng">
              <a:solidFill>
                <a:schemeClr val="tx1"/>
              </a:solidFill>
              <a:prstDash val="solid"/>
              <a:round/>
              <a:headEnd type="none" w="med" len="med"/>
              <a:tailEnd type="none" w="med" len="med"/>
            </a:ln>
          </p:spPr>
          <p:txBody>
            <a:bodyPr wrap="none" anchor="ctr" anchorCtr="0"/>
            <a:p>
              <a:endParaRPr lang="en-US" altLang="zh-CN">
                <a:latin typeface="Cambria" panose="02040503050406030204" pitchFamily="18" charset="0"/>
              </a:endParaRPr>
            </a:p>
          </p:txBody>
        </p:sp>
        <p:sp>
          <p:nvSpPr>
            <p:cNvPr id="41998" name="Line 22"/>
            <p:cNvSpPr/>
            <p:nvPr/>
          </p:nvSpPr>
          <p:spPr>
            <a:xfrm flipH="1">
              <a:off x="528" y="2208"/>
              <a:ext cx="384" cy="384"/>
            </a:xfrm>
            <a:prstGeom prst="line">
              <a:avLst/>
            </a:prstGeom>
            <a:ln w="9525" cap="flat" cmpd="sng">
              <a:solidFill>
                <a:schemeClr val="tx1"/>
              </a:solidFill>
              <a:prstDash val="solid"/>
              <a:round/>
              <a:headEnd type="none" w="med" len="med"/>
              <a:tailEnd type="none" w="med" len="med"/>
            </a:ln>
          </p:spPr>
          <p:txBody>
            <a:bodyPr wrap="none" anchor="ctr" anchorCtr="0"/>
            <a:p>
              <a:endParaRPr lang="en-US" altLang="zh-CN">
                <a:latin typeface="Cambria" panose="02040503050406030204" pitchFamily="18" charset="0"/>
              </a:endParaRPr>
            </a:p>
          </p:txBody>
        </p:sp>
        <p:sp>
          <p:nvSpPr>
            <p:cNvPr id="41999" name="Line 23"/>
            <p:cNvSpPr/>
            <p:nvPr/>
          </p:nvSpPr>
          <p:spPr>
            <a:xfrm>
              <a:off x="1152" y="2208"/>
              <a:ext cx="432" cy="384"/>
            </a:xfrm>
            <a:prstGeom prst="line">
              <a:avLst/>
            </a:prstGeom>
            <a:ln w="9525" cap="flat" cmpd="sng">
              <a:solidFill>
                <a:schemeClr val="tx1"/>
              </a:solidFill>
              <a:prstDash val="solid"/>
              <a:round/>
              <a:headEnd type="none" w="med" len="med"/>
              <a:tailEnd type="none" w="med" len="med"/>
            </a:ln>
          </p:spPr>
          <p:txBody>
            <a:bodyPr anchor="ctr" anchorCtr="0"/>
            <a:p>
              <a:endParaRPr lang="en-US" altLang="zh-CN">
                <a:latin typeface="Cambria" panose="02040503050406030204" pitchFamily="18" charset="0"/>
              </a:endParaRPr>
            </a:p>
          </p:txBody>
        </p:sp>
        <p:sp>
          <p:nvSpPr>
            <p:cNvPr id="42000" name="Line 24"/>
            <p:cNvSpPr/>
            <p:nvPr/>
          </p:nvSpPr>
          <p:spPr>
            <a:xfrm>
              <a:off x="1056" y="2832"/>
              <a:ext cx="0" cy="528"/>
            </a:xfrm>
            <a:prstGeom prst="line">
              <a:avLst/>
            </a:prstGeom>
            <a:ln w="9525" cap="flat" cmpd="sng">
              <a:solidFill>
                <a:schemeClr val="tx1"/>
              </a:solidFill>
              <a:prstDash val="solid"/>
              <a:round/>
              <a:headEnd type="none" w="med" len="med"/>
              <a:tailEnd type="none" w="med" len="med"/>
            </a:ln>
          </p:spPr>
          <p:txBody>
            <a:bodyPr wrap="none" anchor="ctr" anchorCtr="0"/>
            <a:p>
              <a:endParaRPr lang="en-US" altLang="zh-CN">
                <a:latin typeface="Cambria" panose="02040503050406030204" pitchFamily="18" charset="0"/>
              </a:endParaRPr>
            </a:p>
          </p:txBody>
        </p:sp>
        <p:sp>
          <p:nvSpPr>
            <p:cNvPr id="42001" name="Rectangle 25"/>
            <p:cNvSpPr/>
            <p:nvPr/>
          </p:nvSpPr>
          <p:spPr>
            <a:xfrm>
              <a:off x="1344" y="3888"/>
              <a:ext cx="2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spcBef>
                  <a:spcPct val="50000"/>
                </a:spcBef>
              </a:pPr>
              <a:r>
                <a:rPr lang="en-US" altLang="zh-CN">
                  <a:latin typeface="Cambria" panose="02040503050406030204" pitchFamily="18" charset="0"/>
                </a:rPr>
                <a:t>I</a:t>
              </a:r>
              <a:endParaRPr lang="en-US" altLang="zh-CN">
                <a:latin typeface="Cambria" panose="02040503050406030204" pitchFamily="18" charset="0"/>
              </a:endParaRPr>
            </a:p>
          </p:txBody>
        </p:sp>
        <p:sp>
          <p:nvSpPr>
            <p:cNvPr id="42002" name="Line 26"/>
            <p:cNvSpPr/>
            <p:nvPr/>
          </p:nvSpPr>
          <p:spPr>
            <a:xfrm>
              <a:off x="1152" y="3600"/>
              <a:ext cx="192" cy="288"/>
            </a:xfrm>
            <a:prstGeom prst="line">
              <a:avLst/>
            </a:prstGeom>
            <a:ln w="9525" cap="flat" cmpd="sng">
              <a:solidFill>
                <a:schemeClr val="tx1"/>
              </a:solidFill>
              <a:prstDash val="solid"/>
              <a:round/>
              <a:headEnd type="none" w="med" len="med"/>
              <a:tailEnd type="none" w="med" len="med"/>
            </a:ln>
          </p:spPr>
          <p:txBody>
            <a:bodyPr wrap="none" anchor="ctr" anchorCtr="0"/>
            <a:p>
              <a:endParaRPr lang="en-US" altLang="zh-CN">
                <a:latin typeface="Cambria" panose="02040503050406030204" pitchFamily="18" charset="0"/>
              </a:endParaRPr>
            </a:p>
          </p:txBody>
        </p:sp>
        <p:sp>
          <p:nvSpPr>
            <p:cNvPr id="42003" name="Rectangle 27"/>
            <p:cNvSpPr/>
            <p:nvPr/>
          </p:nvSpPr>
          <p:spPr>
            <a:xfrm>
              <a:off x="336" y="3888"/>
              <a:ext cx="240" cy="24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eaLnBrk="0" hangingPunct="0">
                <a:spcBef>
                  <a:spcPct val="50000"/>
                </a:spcBef>
              </a:pPr>
              <a:r>
                <a:rPr lang="en-US" altLang="zh-CN">
                  <a:latin typeface="Cambria" panose="02040503050406030204" pitchFamily="18" charset="0"/>
                </a:rPr>
                <a:t>H</a:t>
              </a:r>
              <a:endParaRPr lang="en-US" altLang="zh-CN">
                <a:latin typeface="Cambria" panose="02040503050406030204" pitchFamily="18" charset="0"/>
              </a:endParaRPr>
            </a:p>
          </p:txBody>
        </p:sp>
        <p:sp>
          <p:nvSpPr>
            <p:cNvPr id="42004" name="Line 28"/>
            <p:cNvSpPr/>
            <p:nvPr/>
          </p:nvSpPr>
          <p:spPr>
            <a:xfrm flipH="1">
              <a:off x="576" y="3600"/>
              <a:ext cx="336" cy="288"/>
            </a:xfrm>
            <a:prstGeom prst="line">
              <a:avLst/>
            </a:prstGeom>
            <a:ln w="9525" cap="flat" cmpd="sng">
              <a:solidFill>
                <a:schemeClr val="tx1"/>
              </a:solidFill>
              <a:prstDash val="solid"/>
              <a:round/>
              <a:headEnd type="none" w="med" len="med"/>
              <a:tailEnd type="none" w="med" len="med"/>
            </a:ln>
          </p:spPr>
          <p:txBody>
            <a:bodyPr wrap="none" anchor="ctr" anchorCtr="0"/>
            <a:p>
              <a:endParaRPr lang="en-US" altLang="zh-CN">
                <a:latin typeface="Cambria" panose="02040503050406030204" pitchFamily="18" charset="0"/>
              </a:endParaRPr>
            </a:p>
          </p:txBody>
        </p:sp>
      </p:grpSp>
      <p:sp>
        <p:nvSpPr>
          <p:cNvPr id="42005" name="Text Box 29"/>
          <p:cNvSpPr/>
          <p:nvPr/>
        </p:nvSpPr>
        <p:spPr>
          <a:xfrm>
            <a:off x="3810000" y="1684338"/>
            <a:ext cx="5029200" cy="4510087"/>
          </a:xfrm>
          <a:prstGeom prst="rect">
            <a:avLst/>
          </a:prstGeom>
          <a:noFill/>
          <a:ln w="9525" cap="flat" cmpd="sng">
            <a:solidFill>
              <a:schemeClr val="accent1"/>
            </a:solidFill>
            <a:prstDash val="solid"/>
            <a:miter/>
            <a:headEnd type="none" w="med" len="med"/>
            <a:tailEnd type="none" w="med" len="med"/>
          </a:ln>
        </p:spPr>
        <p:txBody>
          <a:bodyPr wrap="square" anchor="t" anchorCtr="0"/>
          <a:p>
            <a:pPr eaLnBrk="0" hangingPunct="0">
              <a:spcBef>
                <a:spcPct val="50000"/>
              </a:spcBef>
            </a:pPr>
            <a:r>
              <a:rPr lang="en-US" altLang="zh-CN" b="1">
                <a:latin typeface="Cambria" panose="02040503050406030204" pitchFamily="18" charset="0"/>
              </a:rPr>
              <a:t>Sr #          Property</a:t>
            </a:r>
            <a:r>
              <a:rPr lang="en-US" altLang="zh-CN">
                <a:latin typeface="Cambria" panose="02040503050406030204" pitchFamily="18" charset="0"/>
              </a:rPr>
              <a:t>		       </a:t>
            </a:r>
            <a:r>
              <a:rPr lang="en-US" altLang="zh-CN" b="1">
                <a:latin typeface="Cambria" panose="02040503050406030204" pitchFamily="18" charset="0"/>
              </a:rPr>
              <a:t>Value</a:t>
            </a:r>
            <a:endParaRPr lang="en-US" altLang="zh-CN" b="1">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1 	Number of nodes of the tree</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2	Height of the tree</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3	Root Node of the tree</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4	Leaves of the tree</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5	Interior nodes of the tree</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6	Ancestors of  H node</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7	Descendants of  B node</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8	Siblings of  E node</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9	Right subtree of A node</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10	Degree of the tree</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11	Parent node of D</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12	Child nodes of G</a:t>
            </a:r>
            <a:endParaRPr lang="en-US" altLang="zh-CN">
              <a:latin typeface="Cambria" panose="02040503050406030204" pitchFamily="18" charset="0"/>
            </a:endParaRPr>
          </a:p>
          <a:p>
            <a:pPr eaLnBrk="0" hangingPunct="0">
              <a:lnSpc>
                <a:spcPct val="60000"/>
              </a:lnSpc>
              <a:spcBef>
                <a:spcPct val="55000"/>
              </a:spcBef>
            </a:pPr>
            <a:r>
              <a:rPr lang="en-US" altLang="zh-CN">
                <a:latin typeface="Cambria" panose="02040503050406030204" pitchFamily="18" charset="0"/>
              </a:rPr>
              <a:t>13	Level of node G</a:t>
            </a:r>
            <a:endParaRPr lang="en-US" altLang="zh-CN">
              <a:latin typeface="Cambria" panose="02040503050406030204" pitchFamily="18" charset="0"/>
            </a:endParaRPr>
          </a:p>
        </p:txBody>
      </p:sp>
      <p:cxnSp>
        <p:nvCxnSpPr>
          <p:cNvPr id="42006" name="Straight Connector 57"/>
          <p:cNvCxnSpPr/>
          <p:nvPr/>
        </p:nvCxnSpPr>
        <p:spPr>
          <a:xfrm>
            <a:off x="3810000" y="2032000"/>
            <a:ext cx="5029200" cy="1588"/>
          </a:xfrm>
          <a:prstGeom prst="line">
            <a:avLst/>
          </a:prstGeom>
          <a:ln w="10000" cap="flat" cmpd="sng">
            <a:solidFill>
              <a:srgbClr val="94B6D2"/>
            </a:solidFill>
            <a:prstDash val="solid"/>
            <a:round/>
            <a:headEnd type="none" w="med" len="med"/>
            <a:tailEnd type="none" w="med" len="med"/>
          </a:ln>
        </p:spPr>
      </p:cxnSp>
      <p:cxnSp>
        <p:nvCxnSpPr>
          <p:cNvPr id="42007" name="Straight Connector 58"/>
          <p:cNvCxnSpPr/>
          <p:nvPr/>
        </p:nvCxnSpPr>
        <p:spPr>
          <a:xfrm rot="5400000">
            <a:off x="2303463" y="3951288"/>
            <a:ext cx="4537075" cy="3175"/>
          </a:xfrm>
          <a:prstGeom prst="line">
            <a:avLst/>
          </a:prstGeom>
          <a:ln w="10000" cap="flat" cmpd="sng">
            <a:solidFill>
              <a:srgbClr val="94B6D2"/>
            </a:solidFill>
            <a:prstDash val="solid"/>
            <a:round/>
            <a:headEnd type="none" w="med" len="med"/>
            <a:tailEnd type="none" w="med" len="med"/>
          </a:ln>
        </p:spPr>
      </p:cxnSp>
      <p:cxnSp>
        <p:nvCxnSpPr>
          <p:cNvPr id="42008" name="Straight Connector 61"/>
          <p:cNvCxnSpPr/>
          <p:nvPr/>
        </p:nvCxnSpPr>
        <p:spPr>
          <a:xfrm rot="5400000">
            <a:off x="5432425" y="3957638"/>
            <a:ext cx="4529138" cy="1587"/>
          </a:xfrm>
          <a:prstGeom prst="line">
            <a:avLst/>
          </a:prstGeom>
          <a:ln w="10000" cap="flat" cmpd="sng">
            <a:solidFill>
              <a:srgbClr val="94B6D2"/>
            </a:solidFill>
            <a:prstDash val="solid"/>
            <a:round/>
            <a:headEnd type="none" w="med" len="med"/>
            <a:tailEnd type="none" w="med" len="med"/>
          </a:ln>
        </p:spPr>
      </p:cxnSp>
      <p:pic>
        <p:nvPicPr>
          <p:cNvPr id="42009" name="Picture 2"/>
          <p:cNvPicPr>
            <a:picLocks noChangeAspect="1"/>
          </p:cNvPicPr>
          <p:nvPr/>
        </p:nvPicPr>
        <p:blipFill>
          <a:blip r:embed="rId2"/>
          <a:stretch>
            <a:fillRect/>
          </a:stretch>
        </p:blipFill>
        <p:spPr>
          <a:xfrm>
            <a:off x="3505200" y="228600"/>
            <a:ext cx="1143000" cy="914400"/>
          </a:xfrm>
          <a:prstGeom prst="rect">
            <a:avLst/>
          </a:prstGeom>
          <a:noFill/>
          <a:ln w="9525">
            <a:noFill/>
          </a:ln>
        </p:spPr>
      </p:pic>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Arial"/>
        <a:cs typeface="Arial"/>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Arial"/>
        <a:cs typeface="Arial"/>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Arial"/>
        <a:cs typeface="Arial"/>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Arial"/>
        <a:cs typeface="Arial"/>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0</TotalTime>
  <Words>34091</Words>
  <Application>WPS Presentation</Application>
  <PresentationFormat>On-screen Show (4:3)</PresentationFormat>
  <Paragraphs>1221</Paragraphs>
  <Slides>84</Slides>
  <Notes>0</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84</vt:i4>
      </vt:variant>
    </vt:vector>
  </HeadingPairs>
  <TitlesOfParts>
    <vt:vector size="100" baseType="lpstr">
      <vt:lpstr>Arial</vt:lpstr>
      <vt:lpstr>SimSun</vt:lpstr>
      <vt:lpstr>Wingdings</vt:lpstr>
      <vt:lpstr>Arial</vt:lpstr>
      <vt:lpstr>Tw Cen MT</vt:lpstr>
      <vt:lpstr>Wingdings 2</vt:lpstr>
      <vt:lpstr>Calibri</vt:lpstr>
      <vt:lpstr>Cambria</vt:lpstr>
      <vt:lpstr>Times New Roman</vt:lpstr>
      <vt:lpstr>Tahoma</vt:lpstr>
      <vt:lpstr>Symbol</vt:lpstr>
      <vt:lpstr>Microsoft YaHei</vt:lpstr>
      <vt:lpstr>Arial Unicode MS</vt:lpstr>
      <vt:lpstr>Median</vt:lpstr>
      <vt:lpstr>1_Median</vt:lpstr>
      <vt:lpstr>Paint.Picture</vt:lpstr>
      <vt:lpstr>PowerPoint 演示文稿</vt:lpstr>
      <vt:lpstr>Chapter Contents</vt:lpstr>
      <vt:lpstr>Introduction</vt:lpstr>
      <vt:lpstr>To Become Rich</vt:lpstr>
      <vt:lpstr>Nature View of a Tree</vt:lpstr>
      <vt:lpstr>Computer View </vt:lpstr>
      <vt:lpstr>What is a Tree?</vt:lpstr>
      <vt:lpstr>Tree Terminology</vt:lpstr>
      <vt:lpstr>Class Work</vt:lpstr>
      <vt:lpstr>Intuitive Representation</vt:lpstr>
      <vt:lpstr>Trees Application</vt:lpstr>
      <vt:lpstr>Binary Trees</vt:lpstr>
      <vt:lpstr>Similar Trees and Tree Copies</vt:lpstr>
      <vt:lpstr>Binary Expression Trees</vt:lpstr>
      <vt:lpstr>Algebraic Expressions Representation</vt:lpstr>
      <vt:lpstr>Expression Tree Class Work</vt:lpstr>
      <vt:lpstr>Full and Complete Binary Trees</vt:lpstr>
      <vt:lpstr>Extended Binary Trees : 2-Trees</vt:lpstr>
      <vt:lpstr>Extended Binary Trees cont…</vt:lpstr>
      <vt:lpstr>Representing Binary Trees in Memory</vt:lpstr>
      <vt:lpstr>Sequential Representation of Binary Tree</vt:lpstr>
      <vt:lpstr>Linked Representation of Binary Tree</vt:lpstr>
      <vt:lpstr>Linked Representation – Parallel Arrays</vt:lpstr>
      <vt:lpstr>Linked Representation of Binary Tree</vt:lpstr>
      <vt:lpstr>Linked Representation – Nodes</vt:lpstr>
      <vt:lpstr>Binary Tree Node Structure &amp; Basic Operation</vt:lpstr>
      <vt:lpstr>Binary Tree Traversal</vt:lpstr>
      <vt:lpstr>In-order Traversal</vt:lpstr>
      <vt:lpstr>Algorithm (Inorder Traversal)</vt:lpstr>
      <vt:lpstr>Pre-order Traversal</vt:lpstr>
      <vt:lpstr>Algorithm (Preorder Traversal)</vt:lpstr>
      <vt:lpstr>Post-order Traversal</vt:lpstr>
      <vt:lpstr>Algorithm (Postorder Traversal) </vt:lpstr>
      <vt:lpstr>Level-order Traversal</vt:lpstr>
      <vt:lpstr>Class Work</vt:lpstr>
      <vt:lpstr>Class Work – Construction of Binary Tree</vt:lpstr>
      <vt:lpstr>Construction of Binary Tree from In Order and Pre Order Traversal</vt:lpstr>
      <vt:lpstr>Construction of Binary Tree from In Order and Pre Order Traversal</vt:lpstr>
      <vt:lpstr>Construction of Binary Tree from In Order and Post Order Traversal</vt:lpstr>
      <vt:lpstr>Construction of Binary Tree from In Order and Post Order Traversal</vt:lpstr>
      <vt:lpstr>Construction of Binary Tree from Pre Order and Post Order Traversal</vt:lpstr>
      <vt:lpstr>Excercise </vt:lpstr>
      <vt:lpstr>Binary Search Tree</vt:lpstr>
      <vt:lpstr>BST- Insertion</vt:lpstr>
      <vt:lpstr>BST- Insertion Algorithm</vt:lpstr>
      <vt:lpstr>BST- Search</vt:lpstr>
      <vt:lpstr>BST– Search Algorithm</vt:lpstr>
      <vt:lpstr>BST– Search - C Function</vt:lpstr>
      <vt:lpstr>BST – Search Minimum and Maximum Key C Function</vt:lpstr>
      <vt:lpstr>BST - Deletion</vt:lpstr>
      <vt:lpstr>BST – Deletion – Case 1</vt:lpstr>
      <vt:lpstr>BST – Deletion – Case 2</vt:lpstr>
      <vt:lpstr>BST – Deletion – Case 3</vt:lpstr>
      <vt:lpstr>BST – Deletion – Case 4</vt:lpstr>
      <vt:lpstr>BST Deletion Pseudo code</vt:lpstr>
      <vt:lpstr>Balanced Binary Tree</vt:lpstr>
      <vt:lpstr>How to check a Binary Tree is balanced or not?</vt:lpstr>
      <vt:lpstr>AVL Tree</vt:lpstr>
      <vt:lpstr>AVL Rotation Technique</vt:lpstr>
      <vt:lpstr>AVL Tree Left Rotation</vt:lpstr>
      <vt:lpstr>AVL Tree Right Rotation</vt:lpstr>
      <vt:lpstr>AVL Tree Left-Right Rotation</vt:lpstr>
      <vt:lpstr>AVL Tree Left-Right Rotation cont…</vt:lpstr>
      <vt:lpstr>AVL Tree Right-Left Rotation</vt:lpstr>
      <vt:lpstr>AVL Tree Left-Right Rotation cont…</vt:lpstr>
      <vt:lpstr>Left Rotation </vt:lpstr>
      <vt:lpstr>Right Rotation</vt:lpstr>
      <vt:lpstr>Left-Right Rotation</vt:lpstr>
      <vt:lpstr>Right-Left Rotation</vt:lpstr>
      <vt:lpstr>AVL Tree Insertion and Deletion</vt:lpstr>
      <vt:lpstr>AVL Tree Insertion Example</vt:lpstr>
      <vt:lpstr>AVL Tree Deletion Example</vt:lpstr>
      <vt:lpstr>PowerPoint 演示文稿</vt:lpstr>
      <vt:lpstr>Assignments</vt:lpstr>
      <vt:lpstr>Assignments cont…</vt:lpstr>
      <vt:lpstr>PowerPoint 演示文稿</vt:lpstr>
      <vt:lpstr>Home Work</vt:lpstr>
      <vt:lpstr>Home Work cont…</vt:lpstr>
      <vt:lpstr>Home Work cont…</vt:lpstr>
      <vt:lpstr>Home Work cont…</vt:lpstr>
      <vt:lpstr>Supplementary Reading</vt:lpstr>
      <vt:lpstr>FAQ</vt:lpstr>
      <vt:lpstr>FAQ cont…</vt:lpstr>
      <vt:lpstr>FAQ</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KIIT0001</cp:lastModifiedBy>
  <cp:revision>4469</cp:revision>
  <dcterms:created xsi:type="dcterms:W3CDTF">2006-08-16T00:00:00Z</dcterms:created>
  <dcterms:modified xsi:type="dcterms:W3CDTF">2023-11-27T08:05:28Z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1033-12.2.0.13306</vt:lpwstr>
  </property>
  <property fmtid="{D5CDD505-2E9C-101B-9397-08002B2CF9AE}" pid="3" name="ICV">
    <vt:lpwstr>3324B5FAA6B246B0959E3F518B523EB5_12</vt:lpwstr>
  </property>
</Properties>
</file>